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70" r:id="rId4"/>
    <p:sldId id="274" r:id="rId5"/>
    <p:sldId id="271" r:id="rId6"/>
    <p:sldId id="272" r:id="rId7"/>
    <p:sldId id="273" r:id="rId8"/>
    <p:sldId id="275" r:id="rId9"/>
    <p:sldId id="276" r:id="rId10"/>
    <p:sldId id="277" r:id="rId11"/>
    <p:sldId id="268" r:id="rId12"/>
    <p:sldId id="267" r:id="rId13"/>
  </p:sldIdLst>
  <p:sldSz cx="9144000" cy="6858000" type="screen4x3"/>
  <p:notesSz cx="6794500" cy="99218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13D7FE"/>
    <a:srgbClr val="FEE9CA"/>
    <a:srgbClr val="676767"/>
    <a:srgbClr val="3367FB"/>
    <a:srgbClr val="C3D8FF"/>
    <a:srgbClr val="FF9933"/>
    <a:srgbClr val="6BC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0" autoAdjust="0"/>
    <p:restoredTop sz="94493" autoAdjust="0"/>
  </p:normalViewPr>
  <p:slideViewPr>
    <p:cSldViewPr snapToGrid="0" showGuides="1">
      <p:cViewPr varScale="1">
        <p:scale>
          <a:sx n="120" d="100"/>
          <a:sy n="120" d="100"/>
        </p:scale>
        <p:origin x="-13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41863"/>
            <a:ext cx="4983163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426" tIns="30319" rIns="65426" bIns="30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Klicken Sie, um die Formate des Vorlagentextes zu bearbeiten</a:t>
            </a:r>
          </a:p>
          <a:p>
            <a:pPr lvl="1"/>
            <a:r>
              <a:rPr lang="en-US" altLang="cs-CZ" smtClean="0"/>
              <a:t>Zweite Ebene</a:t>
            </a:r>
          </a:p>
          <a:p>
            <a:pPr lvl="2"/>
            <a:r>
              <a:rPr lang="en-US" altLang="cs-CZ" smtClean="0"/>
              <a:t>Dritte Ebene</a:t>
            </a:r>
          </a:p>
          <a:p>
            <a:pPr lvl="3"/>
            <a:r>
              <a:rPr lang="en-US" altLang="cs-CZ" smtClean="0"/>
              <a:t>Vierte Ebene</a:t>
            </a:r>
          </a:p>
          <a:p>
            <a:pPr lvl="4"/>
            <a:r>
              <a:rPr lang="en-US" altLang="cs-CZ" smtClean="0"/>
              <a:t>Fünfte Ebene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71563" y="835025"/>
            <a:ext cx="4656137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71343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381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2263" algn="l" defTabSz="5381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44525" algn="l" defTabSz="5381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962025" algn="l" defTabSz="5381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279525" algn="l" defTabSz="5381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7" name="Rectangle 1027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1268" name="Rectangle 1028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Rectangle 1029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0" name="Rectangle 1030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50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2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369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36988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48" tIns="0" rIns="19148" bIns="0" anchor="b"/>
          <a:lstStyle>
            <a:lvl1pPr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350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97113" defTabSz="765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543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115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687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25913" defTabSz="765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cs-CZ" sz="1000" b="0" i="1">
                <a:effectLst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525" y="942498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52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51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54800" y="547688"/>
            <a:ext cx="2082800" cy="5981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06400" y="547688"/>
            <a:ext cx="6096000" cy="5981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48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95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421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06400" y="1979613"/>
            <a:ext cx="4089400" cy="454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79613"/>
            <a:ext cx="4089400" cy="454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49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33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72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78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074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4000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547688"/>
            <a:ext cx="83312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17" tIns="30992" rIns="59917" bIns="30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79613"/>
            <a:ext cx="8331200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17" tIns="30992" rIns="59917" bIns="30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Klicken Sie, um die Formate des Vorlagentextes zu bearbeiten</a:t>
            </a:r>
          </a:p>
          <a:p>
            <a:pPr lvl="1"/>
            <a:r>
              <a:rPr lang="en-US" altLang="cs-CZ" smtClean="0"/>
              <a:t>Zweite Ebene</a:t>
            </a:r>
          </a:p>
          <a:p>
            <a:pPr lvl="2"/>
            <a:r>
              <a:rPr lang="en-US" altLang="cs-CZ" smtClean="0"/>
              <a:t>Dritte Ebene</a:t>
            </a:r>
          </a:p>
          <a:p>
            <a:pPr lvl="3"/>
            <a:r>
              <a:rPr lang="en-US" altLang="cs-CZ" smtClean="0"/>
              <a:t>Vierte Ebene</a:t>
            </a:r>
          </a:p>
          <a:p>
            <a:pPr lvl="4"/>
            <a:r>
              <a:rPr lang="en-US" altLang="cs-CZ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defTabSz="504825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defTabSz="504825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defTabSz="504825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defTabSz="504825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225425" indent="-225425" algn="l" defTabSz="5048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188913" algn="l" defTabSz="50482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758825" indent="-149225" algn="l" defTabSz="5048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063625" indent="-152400" algn="l" defTabSz="50482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+mn-lt"/>
        </a:defRPr>
      </a:lvl4pPr>
      <a:lvl5pPr marL="1366838" indent="-153988" algn="l" defTabSz="5048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300">
          <a:solidFill>
            <a:schemeClr val="tx1"/>
          </a:solidFill>
          <a:latin typeface="+mn-lt"/>
        </a:defRPr>
      </a:lvl5pPr>
      <a:lvl6pPr marL="1824038" indent="-153988" algn="l" defTabSz="5048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300">
          <a:solidFill>
            <a:schemeClr val="tx1"/>
          </a:solidFill>
          <a:latin typeface="+mn-lt"/>
        </a:defRPr>
      </a:lvl6pPr>
      <a:lvl7pPr marL="2281238" indent="-153988" algn="l" defTabSz="5048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300">
          <a:solidFill>
            <a:schemeClr val="tx1"/>
          </a:solidFill>
          <a:latin typeface="+mn-lt"/>
        </a:defRPr>
      </a:lvl7pPr>
      <a:lvl8pPr marL="2738438" indent="-153988" algn="l" defTabSz="5048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300">
          <a:solidFill>
            <a:schemeClr val="tx1"/>
          </a:solidFill>
          <a:latin typeface="+mn-lt"/>
        </a:defRPr>
      </a:lvl8pPr>
      <a:lvl9pPr marL="3195638" indent="-153988" algn="l" defTabSz="5048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4.w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2.xml"/><Relationship Id="rId7" Type="http://schemas.openxmlformats.org/officeDocument/2006/relationships/hyperlink" Target="http://physics.mff.cuni.cz/toISO-8859-2.en/kfpp/kosmos/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70075" y="184150"/>
            <a:ext cx="6964363" cy="1551899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Space activities at</a:t>
            </a:r>
          </a:p>
          <a:p>
            <a:pPr algn="ctr">
              <a:spcBef>
                <a:spcPts val="12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Charles University</a:t>
            </a:r>
            <a:endParaRPr lang="en-US" altLang="cs-CZ" sz="4000" b="0" dirty="0">
              <a:solidFill>
                <a:schemeClr val="hlink"/>
              </a:solidFill>
              <a:effectLst/>
              <a:latin typeface="Arial Black" pitchFamily="32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837238" y="4090988"/>
            <a:ext cx="265112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142038" y="4333875"/>
            <a:ext cx="30019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441325" y="2052638"/>
            <a:ext cx="832167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800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1348 –</a:t>
            </a:r>
            <a:r>
              <a:rPr lang="en-US" altLang="cs-CZ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founded by Charles IV as 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the </a:t>
            </a:r>
            <a:r>
              <a:rPr lang="en-US" altLang="cs-CZ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first university north of Alps</a:t>
            </a:r>
          </a:p>
          <a:p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r>
              <a:rPr lang="en-US" altLang="cs-CZ" sz="1800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now –</a:t>
            </a:r>
            <a:r>
              <a:rPr lang="en-US" altLang="cs-CZ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17 faculties teach more than 50 000 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students, </a:t>
            </a:r>
          </a:p>
          <a:p>
            <a:r>
              <a:rPr lang="en-US" altLang="cs-CZ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	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space activities are concentrated at Faculty of 	Mathematics and Physics and Faculty of Natural 	Sciences</a:t>
            </a:r>
          </a:p>
          <a:p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r>
              <a:rPr lang="en-US" altLang="cs-CZ" sz="1800" b="0" dirty="0" smtClean="0">
                <a:solidFill>
                  <a:srgbClr val="FF0000"/>
                </a:solidFill>
                <a:latin typeface="Arial Black" pitchFamily="32" charset="0"/>
              </a:rPr>
              <a:t>1967 -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space activities starts in frame of the INTERCOSMOS 	initiative</a:t>
            </a:r>
          </a:p>
          <a:p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r>
              <a:rPr lang="en-US" altLang="cs-CZ" sz="1800" b="0" dirty="0" smtClean="0">
                <a:solidFill>
                  <a:srgbClr val="FF0000"/>
                </a:solidFill>
                <a:latin typeface="Arial Black" pitchFamily="32" charset="0"/>
              </a:rPr>
              <a:t>1970 –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launch of </a:t>
            </a:r>
            <a:r>
              <a:rPr lang="en-US" altLang="cs-CZ" sz="1800" b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Intercosmos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3 satellite with PG-1 apparatus</a:t>
            </a:r>
          </a:p>
          <a:p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r>
              <a:rPr lang="en-US" altLang="cs-CZ" sz="1800" b="0" dirty="0" smtClean="0">
                <a:solidFill>
                  <a:srgbClr val="FF0000"/>
                </a:solidFill>
                <a:latin typeface="Arial Black" pitchFamily="32" charset="0"/>
              </a:rPr>
              <a:t>2006 –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first project (</a:t>
            </a:r>
            <a:r>
              <a:rPr lang="en-US" altLang="cs-CZ" sz="1800" b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Bepi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Colombo) in frame of the ESA PECS 	initiative granted to MFF</a:t>
            </a:r>
          </a:p>
          <a:p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r>
              <a:rPr lang="en-US" altLang="cs-CZ" sz="1800" b="0" dirty="0" smtClean="0">
                <a:solidFill>
                  <a:srgbClr val="FF0000"/>
                </a:solidFill>
                <a:latin typeface="Arial Black" pitchFamily="32" charset="0"/>
              </a:rPr>
              <a:t>2018 –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successful launch of the </a:t>
            </a:r>
            <a:r>
              <a:rPr lang="en-US" altLang="cs-CZ" sz="1800" b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Bepi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Colombo mission</a:t>
            </a:r>
          </a:p>
          <a:p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  </a:t>
            </a: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</p:txBody>
      </p:sp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4793"/>
            <a:ext cx="1725306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134847"/>
            <a:ext cx="8694585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Future non-ESA missions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79388" y="951468"/>
            <a:ext cx="36195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Detector of run away electrons in sprites for the French TARANIS mission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Fast processor unit and onboard software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Fully financed by Charles University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Expected launch 2019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277798" y="936896"/>
            <a:ext cx="46915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Fast solar wind monitor BMSW-LG for Russian Lunar orbiter (Luna </a:t>
            </a:r>
            <a:r>
              <a:rPr lang="en-US" altLang="cs-CZ" sz="1800" b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Resurs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Full design, Faraday cups provided by Space Research Institute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Financed partly via Czech PRODEX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Expected launch 2022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3" y="4358733"/>
            <a:ext cx="3349346" cy="223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4005004" y="4381152"/>
            <a:ext cx="4393310" cy="2342066"/>
            <a:chOff x="1756480" y="3420816"/>
            <a:chExt cx="7233789" cy="3860800"/>
          </a:xfrm>
        </p:grpSpPr>
        <p:pic>
          <p:nvPicPr>
            <p:cNvPr id="11" name="Obrázek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669" y="3420816"/>
              <a:ext cx="5943600" cy="386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1756480" y="609329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FF00"/>
                  </a:solidFill>
                  <a:latin typeface="+mj-lt"/>
                </a:rPr>
                <a:t>BMSW-LG STM</a:t>
              </a:r>
              <a:endParaRPr lang="cs-CZ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90510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0" y="1938338"/>
          <a:ext cx="42116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" name="Equation" r:id="rId5" imgW="1091880" imgH="393480" progId="Equation.DSMT4">
                  <p:embed/>
                </p:oleObj>
              </mc:Choice>
              <mc:Fallback>
                <p:oleObj name="Equation" r:id="rId5" imgW="10918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00230" r="-100230"/>
                      <a:stretch>
                        <a:fillRect/>
                      </a:stretch>
                    </p:blipFill>
                    <p:spPr bwMode="auto">
                      <a:xfrm>
                        <a:off x="0" y="1938338"/>
                        <a:ext cx="4211638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103" y="528"/>
            <a:chExt cx="5760" cy="3792"/>
          </a:xfrm>
        </p:grpSpPr>
        <p:grpSp>
          <p:nvGrpSpPr>
            <p:cNvPr id="30733" name="Group 13"/>
            <p:cNvGrpSpPr>
              <a:grpSpLocks/>
            </p:cNvGrpSpPr>
            <p:nvPr/>
          </p:nvGrpSpPr>
          <p:grpSpPr bwMode="auto">
            <a:xfrm>
              <a:off x="2037" y="528"/>
              <a:ext cx="3826" cy="1769"/>
              <a:chOff x="158" y="482"/>
              <a:chExt cx="3599" cy="1564"/>
            </a:xfrm>
          </p:grpSpPr>
          <p:pic>
            <p:nvPicPr>
              <p:cNvPr id="30734" name="Picture 14" descr="FAsondaE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" y="1231"/>
                <a:ext cx="1961" cy="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35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158" y="482"/>
                <a:ext cx="3599" cy="156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3333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36" name="Rectangle 16"/>
              <p:cNvSpPr>
                <a:spLocks noChangeArrowheads="1"/>
              </p:cNvSpPr>
              <p:nvPr/>
            </p:nvSpPr>
            <p:spPr bwMode="auto">
              <a:xfrm>
                <a:off x="1271" y="1087"/>
                <a:ext cx="779" cy="380"/>
              </a:xfrm>
              <a:prstGeom prst="rect">
                <a:avLst/>
              </a:prstGeom>
              <a:solidFill>
                <a:srgbClr val="EBE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37" name="Rectangle 17"/>
              <p:cNvSpPr>
                <a:spLocks noChangeArrowheads="1"/>
              </p:cNvSpPr>
              <p:nvPr/>
            </p:nvSpPr>
            <p:spPr bwMode="auto">
              <a:xfrm>
                <a:off x="1271" y="1087"/>
                <a:ext cx="779" cy="38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38" name="Rectangle 18"/>
              <p:cNvSpPr>
                <a:spLocks noChangeArrowheads="1"/>
              </p:cNvSpPr>
              <p:nvPr/>
            </p:nvSpPr>
            <p:spPr bwMode="auto">
              <a:xfrm>
                <a:off x="1709" y="869"/>
                <a:ext cx="29" cy="419"/>
              </a:xfrm>
              <a:prstGeom prst="rect">
                <a:avLst/>
              </a:pr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39" name="Rectangle 19"/>
              <p:cNvSpPr>
                <a:spLocks noChangeArrowheads="1"/>
              </p:cNvSpPr>
              <p:nvPr/>
            </p:nvSpPr>
            <p:spPr bwMode="auto">
              <a:xfrm>
                <a:off x="1709" y="869"/>
                <a:ext cx="29" cy="419"/>
              </a:xfrm>
              <a:prstGeom prst="rect">
                <a:avLst/>
              </a:prstGeom>
              <a:noFill/>
              <a:ln w="1588">
                <a:solidFill>
                  <a:srgbClr val="DA251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auto">
              <a:xfrm>
                <a:off x="1652" y="1254"/>
                <a:ext cx="44" cy="47"/>
              </a:xfrm>
              <a:custGeom>
                <a:avLst/>
                <a:gdLst>
                  <a:gd name="T0" fmla="*/ 220 w 220"/>
                  <a:gd name="T1" fmla="*/ 0 h 238"/>
                  <a:gd name="T2" fmla="*/ 220 w 220"/>
                  <a:gd name="T3" fmla="*/ 238 h 238"/>
                  <a:gd name="T4" fmla="*/ 0 w 220"/>
                  <a:gd name="T5" fmla="*/ 118 h 238"/>
                  <a:gd name="T6" fmla="*/ 220 w 220"/>
                  <a:gd name="T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" h="238">
                    <a:moveTo>
                      <a:pt x="220" y="0"/>
                    </a:moveTo>
                    <a:lnTo>
                      <a:pt x="220" y="238"/>
                    </a:lnTo>
                    <a:lnTo>
                      <a:pt x="0" y="11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auto">
              <a:xfrm>
                <a:off x="1667" y="1238"/>
                <a:ext cx="58" cy="79"/>
              </a:xfrm>
              <a:custGeom>
                <a:avLst/>
                <a:gdLst>
                  <a:gd name="T0" fmla="*/ 0 w 292"/>
                  <a:gd name="T1" fmla="*/ 237 h 394"/>
                  <a:gd name="T2" fmla="*/ 0 w 292"/>
                  <a:gd name="T3" fmla="*/ 157 h 394"/>
                  <a:gd name="T4" fmla="*/ 292 w 292"/>
                  <a:gd name="T5" fmla="*/ 0 h 394"/>
                  <a:gd name="T6" fmla="*/ 292 w 292"/>
                  <a:gd name="T7" fmla="*/ 394 h 394"/>
                  <a:gd name="T8" fmla="*/ 0 w 292"/>
                  <a:gd name="T9" fmla="*/ 23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94">
                    <a:moveTo>
                      <a:pt x="0" y="237"/>
                    </a:moveTo>
                    <a:lnTo>
                      <a:pt x="0" y="157"/>
                    </a:lnTo>
                    <a:lnTo>
                      <a:pt x="292" y="0"/>
                    </a:lnTo>
                    <a:lnTo>
                      <a:pt x="292" y="394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auto">
              <a:xfrm>
                <a:off x="1696" y="1223"/>
                <a:ext cx="58" cy="110"/>
              </a:xfrm>
              <a:custGeom>
                <a:avLst/>
                <a:gdLst>
                  <a:gd name="T0" fmla="*/ 0 w 292"/>
                  <a:gd name="T1" fmla="*/ 394 h 550"/>
                  <a:gd name="T2" fmla="*/ 0 w 292"/>
                  <a:gd name="T3" fmla="*/ 156 h 550"/>
                  <a:gd name="T4" fmla="*/ 292 w 292"/>
                  <a:gd name="T5" fmla="*/ 0 h 550"/>
                  <a:gd name="T6" fmla="*/ 292 w 292"/>
                  <a:gd name="T7" fmla="*/ 550 h 550"/>
                  <a:gd name="T8" fmla="*/ 0 w 292"/>
                  <a:gd name="T9" fmla="*/ 39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550">
                    <a:moveTo>
                      <a:pt x="0" y="394"/>
                    </a:moveTo>
                    <a:lnTo>
                      <a:pt x="0" y="156"/>
                    </a:lnTo>
                    <a:lnTo>
                      <a:pt x="292" y="0"/>
                    </a:lnTo>
                    <a:lnTo>
                      <a:pt x="292" y="550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DB2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auto">
              <a:xfrm>
                <a:off x="1725" y="1207"/>
                <a:ext cx="58" cy="141"/>
              </a:xfrm>
              <a:custGeom>
                <a:avLst/>
                <a:gdLst>
                  <a:gd name="T0" fmla="*/ 0 w 292"/>
                  <a:gd name="T1" fmla="*/ 551 h 708"/>
                  <a:gd name="T2" fmla="*/ 0 w 292"/>
                  <a:gd name="T3" fmla="*/ 157 h 708"/>
                  <a:gd name="T4" fmla="*/ 292 w 292"/>
                  <a:gd name="T5" fmla="*/ 0 h 708"/>
                  <a:gd name="T6" fmla="*/ 292 w 292"/>
                  <a:gd name="T7" fmla="*/ 708 h 708"/>
                  <a:gd name="T8" fmla="*/ 0 w 292"/>
                  <a:gd name="T9" fmla="*/ 5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708">
                    <a:moveTo>
                      <a:pt x="0" y="551"/>
                    </a:moveTo>
                    <a:lnTo>
                      <a:pt x="0" y="157"/>
                    </a:lnTo>
                    <a:lnTo>
                      <a:pt x="292" y="0"/>
                    </a:lnTo>
                    <a:lnTo>
                      <a:pt x="292" y="708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rgbClr val="DC3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auto">
              <a:xfrm>
                <a:off x="1754" y="1191"/>
                <a:ext cx="59" cy="173"/>
              </a:xfrm>
              <a:custGeom>
                <a:avLst/>
                <a:gdLst>
                  <a:gd name="T0" fmla="*/ 0 w 292"/>
                  <a:gd name="T1" fmla="*/ 706 h 863"/>
                  <a:gd name="T2" fmla="*/ 0 w 292"/>
                  <a:gd name="T3" fmla="*/ 156 h 863"/>
                  <a:gd name="T4" fmla="*/ 292 w 292"/>
                  <a:gd name="T5" fmla="*/ 0 h 863"/>
                  <a:gd name="T6" fmla="*/ 292 w 292"/>
                  <a:gd name="T7" fmla="*/ 863 h 863"/>
                  <a:gd name="T8" fmla="*/ 0 w 292"/>
                  <a:gd name="T9" fmla="*/ 706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863">
                    <a:moveTo>
                      <a:pt x="0" y="706"/>
                    </a:moveTo>
                    <a:lnTo>
                      <a:pt x="0" y="156"/>
                    </a:lnTo>
                    <a:lnTo>
                      <a:pt x="292" y="0"/>
                    </a:lnTo>
                    <a:lnTo>
                      <a:pt x="292" y="863"/>
                    </a:lnTo>
                    <a:lnTo>
                      <a:pt x="0" y="706"/>
                    </a:lnTo>
                    <a:close/>
                  </a:path>
                </a:pathLst>
              </a:custGeom>
              <a:solidFill>
                <a:srgbClr val="DC3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auto">
              <a:xfrm>
                <a:off x="1783" y="1176"/>
                <a:ext cx="59" cy="204"/>
              </a:xfrm>
              <a:custGeom>
                <a:avLst/>
                <a:gdLst>
                  <a:gd name="T0" fmla="*/ 0 w 292"/>
                  <a:gd name="T1" fmla="*/ 863 h 1019"/>
                  <a:gd name="T2" fmla="*/ 0 w 292"/>
                  <a:gd name="T3" fmla="*/ 155 h 1019"/>
                  <a:gd name="T4" fmla="*/ 292 w 292"/>
                  <a:gd name="T5" fmla="*/ 0 h 1019"/>
                  <a:gd name="T6" fmla="*/ 292 w 292"/>
                  <a:gd name="T7" fmla="*/ 1019 h 1019"/>
                  <a:gd name="T8" fmla="*/ 0 w 292"/>
                  <a:gd name="T9" fmla="*/ 863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019">
                    <a:moveTo>
                      <a:pt x="0" y="863"/>
                    </a:moveTo>
                    <a:lnTo>
                      <a:pt x="0" y="155"/>
                    </a:lnTo>
                    <a:lnTo>
                      <a:pt x="292" y="0"/>
                    </a:lnTo>
                    <a:lnTo>
                      <a:pt x="292" y="1019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DD3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auto">
              <a:xfrm>
                <a:off x="1813" y="1160"/>
                <a:ext cx="58" cy="235"/>
              </a:xfrm>
              <a:custGeom>
                <a:avLst/>
                <a:gdLst>
                  <a:gd name="T0" fmla="*/ 0 w 292"/>
                  <a:gd name="T1" fmla="*/ 1020 h 1177"/>
                  <a:gd name="T2" fmla="*/ 0 w 292"/>
                  <a:gd name="T3" fmla="*/ 157 h 1177"/>
                  <a:gd name="T4" fmla="*/ 292 w 292"/>
                  <a:gd name="T5" fmla="*/ 0 h 1177"/>
                  <a:gd name="T6" fmla="*/ 292 w 292"/>
                  <a:gd name="T7" fmla="*/ 1177 h 1177"/>
                  <a:gd name="T8" fmla="*/ 0 w 292"/>
                  <a:gd name="T9" fmla="*/ 1020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177">
                    <a:moveTo>
                      <a:pt x="0" y="1020"/>
                    </a:moveTo>
                    <a:lnTo>
                      <a:pt x="0" y="157"/>
                    </a:lnTo>
                    <a:lnTo>
                      <a:pt x="292" y="0"/>
                    </a:lnTo>
                    <a:lnTo>
                      <a:pt x="292" y="1177"/>
                    </a:lnTo>
                    <a:lnTo>
                      <a:pt x="0" y="1020"/>
                    </a:lnTo>
                    <a:close/>
                  </a:path>
                </a:pathLst>
              </a:custGeom>
              <a:solidFill>
                <a:srgbClr val="DE4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auto">
              <a:xfrm>
                <a:off x="1842" y="1144"/>
                <a:ext cx="58" cy="267"/>
              </a:xfrm>
              <a:custGeom>
                <a:avLst/>
                <a:gdLst>
                  <a:gd name="T0" fmla="*/ 0 w 292"/>
                  <a:gd name="T1" fmla="*/ 1176 h 1333"/>
                  <a:gd name="T2" fmla="*/ 0 w 292"/>
                  <a:gd name="T3" fmla="*/ 157 h 1333"/>
                  <a:gd name="T4" fmla="*/ 292 w 292"/>
                  <a:gd name="T5" fmla="*/ 0 h 1333"/>
                  <a:gd name="T6" fmla="*/ 292 w 292"/>
                  <a:gd name="T7" fmla="*/ 1333 h 1333"/>
                  <a:gd name="T8" fmla="*/ 0 w 292"/>
                  <a:gd name="T9" fmla="*/ 1176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333">
                    <a:moveTo>
                      <a:pt x="0" y="1176"/>
                    </a:moveTo>
                    <a:lnTo>
                      <a:pt x="0" y="157"/>
                    </a:lnTo>
                    <a:lnTo>
                      <a:pt x="292" y="0"/>
                    </a:lnTo>
                    <a:lnTo>
                      <a:pt x="292" y="1333"/>
                    </a:lnTo>
                    <a:lnTo>
                      <a:pt x="0" y="1176"/>
                    </a:lnTo>
                    <a:close/>
                  </a:path>
                </a:pathLst>
              </a:custGeom>
              <a:solidFill>
                <a:srgbClr val="DE4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auto">
              <a:xfrm>
                <a:off x="1871" y="1129"/>
                <a:ext cx="59" cy="298"/>
              </a:xfrm>
              <a:custGeom>
                <a:avLst/>
                <a:gdLst>
                  <a:gd name="T0" fmla="*/ 0 w 293"/>
                  <a:gd name="T1" fmla="*/ 1333 h 1489"/>
                  <a:gd name="T2" fmla="*/ 0 w 293"/>
                  <a:gd name="T3" fmla="*/ 156 h 1489"/>
                  <a:gd name="T4" fmla="*/ 293 w 293"/>
                  <a:gd name="T5" fmla="*/ 0 h 1489"/>
                  <a:gd name="T6" fmla="*/ 293 w 293"/>
                  <a:gd name="T7" fmla="*/ 1489 h 1489"/>
                  <a:gd name="T8" fmla="*/ 0 w 293"/>
                  <a:gd name="T9" fmla="*/ 1333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489">
                    <a:moveTo>
                      <a:pt x="0" y="1333"/>
                    </a:moveTo>
                    <a:lnTo>
                      <a:pt x="0" y="156"/>
                    </a:lnTo>
                    <a:lnTo>
                      <a:pt x="293" y="0"/>
                    </a:lnTo>
                    <a:lnTo>
                      <a:pt x="293" y="1489"/>
                    </a:lnTo>
                    <a:lnTo>
                      <a:pt x="0" y="1333"/>
                    </a:lnTo>
                    <a:close/>
                  </a:path>
                </a:pathLst>
              </a:custGeom>
              <a:solidFill>
                <a:srgbClr val="DF4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auto">
              <a:xfrm>
                <a:off x="1900" y="1113"/>
                <a:ext cx="59" cy="329"/>
              </a:xfrm>
              <a:custGeom>
                <a:avLst/>
                <a:gdLst>
                  <a:gd name="T0" fmla="*/ 0 w 293"/>
                  <a:gd name="T1" fmla="*/ 1490 h 1647"/>
                  <a:gd name="T2" fmla="*/ 0 w 293"/>
                  <a:gd name="T3" fmla="*/ 157 h 1647"/>
                  <a:gd name="T4" fmla="*/ 293 w 293"/>
                  <a:gd name="T5" fmla="*/ 0 h 1647"/>
                  <a:gd name="T6" fmla="*/ 293 w 293"/>
                  <a:gd name="T7" fmla="*/ 1647 h 1647"/>
                  <a:gd name="T8" fmla="*/ 0 w 293"/>
                  <a:gd name="T9" fmla="*/ 1490 h 1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647">
                    <a:moveTo>
                      <a:pt x="0" y="1490"/>
                    </a:moveTo>
                    <a:lnTo>
                      <a:pt x="0" y="157"/>
                    </a:lnTo>
                    <a:lnTo>
                      <a:pt x="293" y="0"/>
                    </a:lnTo>
                    <a:lnTo>
                      <a:pt x="293" y="1647"/>
                    </a:lnTo>
                    <a:lnTo>
                      <a:pt x="0" y="1490"/>
                    </a:lnTo>
                    <a:close/>
                  </a:path>
                </a:pathLst>
              </a:custGeom>
              <a:solidFill>
                <a:srgbClr val="E04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auto">
              <a:xfrm>
                <a:off x="1930" y="1097"/>
                <a:ext cx="58" cy="361"/>
              </a:xfrm>
              <a:custGeom>
                <a:avLst/>
                <a:gdLst>
                  <a:gd name="T0" fmla="*/ 0 w 292"/>
                  <a:gd name="T1" fmla="*/ 1646 h 1803"/>
                  <a:gd name="T2" fmla="*/ 0 w 292"/>
                  <a:gd name="T3" fmla="*/ 157 h 1803"/>
                  <a:gd name="T4" fmla="*/ 292 w 292"/>
                  <a:gd name="T5" fmla="*/ 0 h 1803"/>
                  <a:gd name="T6" fmla="*/ 292 w 292"/>
                  <a:gd name="T7" fmla="*/ 1803 h 1803"/>
                  <a:gd name="T8" fmla="*/ 0 w 292"/>
                  <a:gd name="T9" fmla="*/ 1646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803">
                    <a:moveTo>
                      <a:pt x="0" y="1646"/>
                    </a:moveTo>
                    <a:lnTo>
                      <a:pt x="0" y="157"/>
                    </a:lnTo>
                    <a:lnTo>
                      <a:pt x="292" y="0"/>
                    </a:lnTo>
                    <a:lnTo>
                      <a:pt x="292" y="1803"/>
                    </a:lnTo>
                    <a:lnTo>
                      <a:pt x="0" y="1646"/>
                    </a:lnTo>
                    <a:close/>
                  </a:path>
                </a:pathLst>
              </a:custGeom>
              <a:solidFill>
                <a:srgbClr val="E05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auto">
              <a:xfrm>
                <a:off x="1959" y="1092"/>
                <a:ext cx="58" cy="369"/>
              </a:xfrm>
              <a:custGeom>
                <a:avLst/>
                <a:gdLst>
                  <a:gd name="T0" fmla="*/ 0 w 292"/>
                  <a:gd name="T1" fmla="*/ 1752 h 1844"/>
                  <a:gd name="T2" fmla="*/ 0 w 292"/>
                  <a:gd name="T3" fmla="*/ 105 h 1844"/>
                  <a:gd name="T4" fmla="*/ 195 w 292"/>
                  <a:gd name="T5" fmla="*/ 0 h 1844"/>
                  <a:gd name="T6" fmla="*/ 292 w 292"/>
                  <a:gd name="T7" fmla="*/ 0 h 1844"/>
                  <a:gd name="T8" fmla="*/ 292 w 292"/>
                  <a:gd name="T9" fmla="*/ 1844 h 1844"/>
                  <a:gd name="T10" fmla="*/ 171 w 292"/>
                  <a:gd name="T11" fmla="*/ 1844 h 1844"/>
                  <a:gd name="T12" fmla="*/ 0 w 292"/>
                  <a:gd name="T13" fmla="*/ 1752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1844">
                    <a:moveTo>
                      <a:pt x="0" y="1752"/>
                    </a:moveTo>
                    <a:lnTo>
                      <a:pt x="0" y="105"/>
                    </a:lnTo>
                    <a:lnTo>
                      <a:pt x="195" y="0"/>
                    </a:lnTo>
                    <a:lnTo>
                      <a:pt x="292" y="0"/>
                    </a:lnTo>
                    <a:lnTo>
                      <a:pt x="292" y="1844"/>
                    </a:lnTo>
                    <a:lnTo>
                      <a:pt x="171" y="1844"/>
                    </a:lnTo>
                    <a:lnTo>
                      <a:pt x="0" y="1752"/>
                    </a:lnTo>
                    <a:close/>
                  </a:path>
                </a:pathLst>
              </a:custGeom>
              <a:solidFill>
                <a:srgbClr val="E15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auto">
              <a:xfrm>
                <a:off x="1988" y="1092"/>
                <a:ext cx="58" cy="369"/>
              </a:xfrm>
              <a:custGeom>
                <a:avLst/>
                <a:gdLst>
                  <a:gd name="T0" fmla="*/ 0 w 292"/>
                  <a:gd name="T1" fmla="*/ 1830 h 1844"/>
                  <a:gd name="T2" fmla="*/ 0 w 292"/>
                  <a:gd name="T3" fmla="*/ 27 h 1844"/>
                  <a:gd name="T4" fmla="*/ 49 w 292"/>
                  <a:gd name="T5" fmla="*/ 0 h 1844"/>
                  <a:gd name="T6" fmla="*/ 292 w 292"/>
                  <a:gd name="T7" fmla="*/ 0 h 1844"/>
                  <a:gd name="T8" fmla="*/ 292 w 292"/>
                  <a:gd name="T9" fmla="*/ 1844 h 1844"/>
                  <a:gd name="T10" fmla="*/ 25 w 292"/>
                  <a:gd name="T11" fmla="*/ 1844 h 1844"/>
                  <a:gd name="T12" fmla="*/ 0 w 292"/>
                  <a:gd name="T13" fmla="*/ 1830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1844">
                    <a:moveTo>
                      <a:pt x="0" y="1830"/>
                    </a:moveTo>
                    <a:lnTo>
                      <a:pt x="0" y="27"/>
                    </a:lnTo>
                    <a:lnTo>
                      <a:pt x="49" y="0"/>
                    </a:lnTo>
                    <a:lnTo>
                      <a:pt x="292" y="0"/>
                    </a:lnTo>
                    <a:lnTo>
                      <a:pt x="292" y="1844"/>
                    </a:lnTo>
                    <a:lnTo>
                      <a:pt x="25" y="1844"/>
                    </a:lnTo>
                    <a:lnTo>
                      <a:pt x="0" y="1830"/>
                    </a:lnTo>
                    <a:close/>
                  </a:path>
                </a:pathLst>
              </a:custGeom>
              <a:solidFill>
                <a:srgbClr val="E25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3" name="Rectangle 33"/>
              <p:cNvSpPr>
                <a:spLocks noChangeArrowheads="1"/>
              </p:cNvSpPr>
              <p:nvPr/>
            </p:nvSpPr>
            <p:spPr bwMode="auto">
              <a:xfrm>
                <a:off x="2017" y="1092"/>
                <a:ext cx="59" cy="369"/>
              </a:xfrm>
              <a:prstGeom prst="rect">
                <a:avLst/>
              </a:prstGeom>
              <a:solidFill>
                <a:srgbClr val="E25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4" name="Rectangle 34"/>
              <p:cNvSpPr>
                <a:spLocks noChangeArrowheads="1"/>
              </p:cNvSpPr>
              <p:nvPr/>
            </p:nvSpPr>
            <p:spPr bwMode="auto">
              <a:xfrm>
                <a:off x="2046" y="1092"/>
                <a:ext cx="59" cy="369"/>
              </a:xfrm>
              <a:prstGeom prst="rect">
                <a:avLst/>
              </a:prstGeom>
              <a:solidFill>
                <a:srgbClr val="E36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5" name="Rectangle 35"/>
              <p:cNvSpPr>
                <a:spLocks noChangeArrowheads="1"/>
              </p:cNvSpPr>
              <p:nvPr/>
            </p:nvSpPr>
            <p:spPr bwMode="auto">
              <a:xfrm>
                <a:off x="2076" y="1092"/>
                <a:ext cx="58" cy="369"/>
              </a:xfrm>
              <a:prstGeom prst="rect">
                <a:avLst/>
              </a:prstGeom>
              <a:solidFill>
                <a:srgbClr val="E46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6" name="Rectangle 36"/>
              <p:cNvSpPr>
                <a:spLocks noChangeArrowheads="1"/>
              </p:cNvSpPr>
              <p:nvPr/>
            </p:nvSpPr>
            <p:spPr bwMode="auto">
              <a:xfrm>
                <a:off x="2105" y="1092"/>
                <a:ext cx="58" cy="369"/>
              </a:xfrm>
              <a:prstGeom prst="rect">
                <a:avLst/>
              </a:prstGeom>
              <a:solidFill>
                <a:srgbClr val="E56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7" name="Rectangle 37"/>
              <p:cNvSpPr>
                <a:spLocks noChangeArrowheads="1"/>
              </p:cNvSpPr>
              <p:nvPr/>
            </p:nvSpPr>
            <p:spPr bwMode="auto">
              <a:xfrm>
                <a:off x="2134" y="1092"/>
                <a:ext cx="58" cy="369"/>
              </a:xfrm>
              <a:prstGeom prst="rect">
                <a:avLst/>
              </a:prstGeom>
              <a:solidFill>
                <a:srgbClr val="E56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8" name="Rectangle 38"/>
              <p:cNvSpPr>
                <a:spLocks noChangeArrowheads="1"/>
              </p:cNvSpPr>
              <p:nvPr/>
            </p:nvSpPr>
            <p:spPr bwMode="auto">
              <a:xfrm>
                <a:off x="2163" y="1092"/>
                <a:ext cx="59" cy="369"/>
              </a:xfrm>
              <a:prstGeom prst="rect">
                <a:avLst/>
              </a:prstGeom>
              <a:solidFill>
                <a:srgbClr val="E66F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9" name="Rectangle 39"/>
              <p:cNvSpPr>
                <a:spLocks noChangeArrowheads="1"/>
              </p:cNvSpPr>
              <p:nvPr/>
            </p:nvSpPr>
            <p:spPr bwMode="auto">
              <a:xfrm>
                <a:off x="2192" y="1092"/>
                <a:ext cx="59" cy="369"/>
              </a:xfrm>
              <a:prstGeom prst="rect">
                <a:avLst/>
              </a:prstGeom>
              <a:solidFill>
                <a:srgbClr val="E67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0" name="Rectangle 40"/>
              <p:cNvSpPr>
                <a:spLocks noChangeArrowheads="1"/>
              </p:cNvSpPr>
              <p:nvPr/>
            </p:nvSpPr>
            <p:spPr bwMode="auto">
              <a:xfrm>
                <a:off x="2222" y="1092"/>
                <a:ext cx="58" cy="369"/>
              </a:xfrm>
              <a:prstGeom prst="rect">
                <a:avLst/>
              </a:prstGeom>
              <a:solidFill>
                <a:srgbClr val="E77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1" name="Rectangle 41"/>
              <p:cNvSpPr>
                <a:spLocks noChangeArrowheads="1"/>
              </p:cNvSpPr>
              <p:nvPr/>
            </p:nvSpPr>
            <p:spPr bwMode="auto">
              <a:xfrm>
                <a:off x="2251" y="1092"/>
                <a:ext cx="58" cy="369"/>
              </a:xfrm>
              <a:prstGeom prst="rect">
                <a:avLst/>
              </a:prstGeom>
              <a:solidFill>
                <a:srgbClr val="E87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2" name="Rectangle 42"/>
              <p:cNvSpPr>
                <a:spLocks noChangeArrowheads="1"/>
              </p:cNvSpPr>
              <p:nvPr/>
            </p:nvSpPr>
            <p:spPr bwMode="auto">
              <a:xfrm>
                <a:off x="2280" y="1092"/>
                <a:ext cx="58" cy="369"/>
              </a:xfrm>
              <a:prstGeom prst="rect">
                <a:avLst/>
              </a:prstGeom>
              <a:solidFill>
                <a:srgbClr val="E87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3" name="Rectangle 43"/>
              <p:cNvSpPr>
                <a:spLocks noChangeArrowheads="1"/>
              </p:cNvSpPr>
              <p:nvPr/>
            </p:nvSpPr>
            <p:spPr bwMode="auto">
              <a:xfrm>
                <a:off x="2309" y="1092"/>
                <a:ext cx="59" cy="369"/>
              </a:xfrm>
              <a:prstGeom prst="rect">
                <a:avLst/>
              </a:prstGeom>
              <a:solidFill>
                <a:srgbClr val="E980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4" name="Rectangle 44"/>
              <p:cNvSpPr>
                <a:spLocks noChangeArrowheads="1"/>
              </p:cNvSpPr>
              <p:nvPr/>
            </p:nvSpPr>
            <p:spPr bwMode="auto">
              <a:xfrm>
                <a:off x="2338" y="1092"/>
                <a:ext cx="59" cy="369"/>
              </a:xfrm>
              <a:prstGeom prst="rect">
                <a:avLst/>
              </a:prstGeom>
              <a:solidFill>
                <a:srgbClr val="E98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5" name="Rectangle 45"/>
              <p:cNvSpPr>
                <a:spLocks noChangeArrowheads="1"/>
              </p:cNvSpPr>
              <p:nvPr/>
            </p:nvSpPr>
            <p:spPr bwMode="auto">
              <a:xfrm>
                <a:off x="2368" y="1092"/>
                <a:ext cx="58" cy="369"/>
              </a:xfrm>
              <a:prstGeom prst="rect">
                <a:avLst/>
              </a:prstGeom>
              <a:solidFill>
                <a:srgbClr val="EA8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6" name="Rectangle 46"/>
              <p:cNvSpPr>
                <a:spLocks noChangeArrowheads="1"/>
              </p:cNvSpPr>
              <p:nvPr/>
            </p:nvSpPr>
            <p:spPr bwMode="auto">
              <a:xfrm>
                <a:off x="2397" y="1092"/>
                <a:ext cx="58" cy="369"/>
              </a:xfrm>
              <a:prstGeom prst="rect">
                <a:avLst/>
              </a:prstGeom>
              <a:solidFill>
                <a:srgbClr val="EB8B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7" name="Rectangle 47"/>
              <p:cNvSpPr>
                <a:spLocks noChangeArrowheads="1"/>
              </p:cNvSpPr>
              <p:nvPr/>
            </p:nvSpPr>
            <p:spPr bwMode="auto">
              <a:xfrm>
                <a:off x="2426" y="1092"/>
                <a:ext cx="59" cy="369"/>
              </a:xfrm>
              <a:prstGeom prst="rect">
                <a:avLst/>
              </a:prstGeom>
              <a:solidFill>
                <a:srgbClr val="EB8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8" name="Rectangle 48"/>
              <p:cNvSpPr>
                <a:spLocks noChangeArrowheads="1"/>
              </p:cNvSpPr>
              <p:nvPr/>
            </p:nvSpPr>
            <p:spPr bwMode="auto">
              <a:xfrm>
                <a:off x="2455" y="1092"/>
                <a:ext cx="59" cy="369"/>
              </a:xfrm>
              <a:prstGeom prst="rect">
                <a:avLst/>
              </a:prstGeom>
              <a:solidFill>
                <a:srgbClr val="EC9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9" name="Rectangle 49"/>
              <p:cNvSpPr>
                <a:spLocks noChangeArrowheads="1"/>
              </p:cNvSpPr>
              <p:nvPr/>
            </p:nvSpPr>
            <p:spPr bwMode="auto">
              <a:xfrm>
                <a:off x="2485" y="1092"/>
                <a:ext cx="58" cy="369"/>
              </a:xfrm>
              <a:prstGeom prst="rect">
                <a:avLst/>
              </a:prstGeom>
              <a:solidFill>
                <a:srgbClr val="EC94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0" name="Rectangle 50"/>
              <p:cNvSpPr>
                <a:spLocks noChangeArrowheads="1"/>
              </p:cNvSpPr>
              <p:nvPr/>
            </p:nvSpPr>
            <p:spPr bwMode="auto">
              <a:xfrm>
                <a:off x="2514" y="1092"/>
                <a:ext cx="58" cy="369"/>
              </a:xfrm>
              <a:prstGeom prst="rect">
                <a:avLst/>
              </a:prstGeom>
              <a:solidFill>
                <a:srgbClr val="ED9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1" name="Rectangle 51"/>
              <p:cNvSpPr>
                <a:spLocks noChangeArrowheads="1"/>
              </p:cNvSpPr>
              <p:nvPr/>
            </p:nvSpPr>
            <p:spPr bwMode="auto">
              <a:xfrm>
                <a:off x="2543" y="1092"/>
                <a:ext cx="58" cy="369"/>
              </a:xfrm>
              <a:prstGeom prst="rect">
                <a:avLst/>
              </a:prstGeom>
              <a:solidFill>
                <a:srgbClr val="EE9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2" name="Rectangle 52"/>
              <p:cNvSpPr>
                <a:spLocks noChangeArrowheads="1"/>
              </p:cNvSpPr>
              <p:nvPr/>
            </p:nvSpPr>
            <p:spPr bwMode="auto">
              <a:xfrm>
                <a:off x="2572" y="1092"/>
                <a:ext cx="59" cy="369"/>
              </a:xfrm>
              <a:prstGeom prst="rect">
                <a:avLst/>
              </a:prstGeom>
              <a:solidFill>
                <a:srgbClr val="EFA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3" name="Rectangle 53"/>
              <p:cNvSpPr>
                <a:spLocks noChangeArrowheads="1"/>
              </p:cNvSpPr>
              <p:nvPr/>
            </p:nvSpPr>
            <p:spPr bwMode="auto">
              <a:xfrm>
                <a:off x="2601" y="1092"/>
                <a:ext cx="59" cy="369"/>
              </a:xfrm>
              <a:prstGeom prst="rect">
                <a:avLst/>
              </a:prstGeom>
              <a:solidFill>
                <a:srgbClr val="F0A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4" name="Rectangle 54"/>
              <p:cNvSpPr>
                <a:spLocks noChangeArrowheads="1"/>
              </p:cNvSpPr>
              <p:nvPr/>
            </p:nvSpPr>
            <p:spPr bwMode="auto">
              <a:xfrm>
                <a:off x="2631" y="1092"/>
                <a:ext cx="58" cy="369"/>
              </a:xfrm>
              <a:prstGeom prst="rect">
                <a:avLst/>
              </a:prstGeom>
              <a:solidFill>
                <a:srgbClr val="F0A9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5" name="Rectangle 55"/>
              <p:cNvSpPr>
                <a:spLocks noChangeArrowheads="1"/>
              </p:cNvSpPr>
              <p:nvPr/>
            </p:nvSpPr>
            <p:spPr bwMode="auto">
              <a:xfrm>
                <a:off x="2660" y="1092"/>
                <a:ext cx="58" cy="369"/>
              </a:xfrm>
              <a:prstGeom prst="rect">
                <a:avLst/>
              </a:prstGeom>
              <a:solidFill>
                <a:srgbClr val="F1A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6" name="Rectangle 56"/>
              <p:cNvSpPr>
                <a:spLocks noChangeArrowheads="1"/>
              </p:cNvSpPr>
              <p:nvPr/>
            </p:nvSpPr>
            <p:spPr bwMode="auto">
              <a:xfrm>
                <a:off x="2689" y="1092"/>
                <a:ext cx="58" cy="369"/>
              </a:xfrm>
              <a:prstGeom prst="rect">
                <a:avLst/>
              </a:prstGeom>
              <a:solidFill>
                <a:srgbClr val="F2B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7" name="Rectangle 57"/>
              <p:cNvSpPr>
                <a:spLocks noChangeArrowheads="1"/>
              </p:cNvSpPr>
              <p:nvPr/>
            </p:nvSpPr>
            <p:spPr bwMode="auto">
              <a:xfrm>
                <a:off x="2718" y="1092"/>
                <a:ext cx="59" cy="369"/>
              </a:xfrm>
              <a:prstGeom prst="rect">
                <a:avLst/>
              </a:prstGeom>
              <a:solidFill>
                <a:srgbClr val="F3B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8" name="Rectangle 58"/>
              <p:cNvSpPr>
                <a:spLocks noChangeArrowheads="1"/>
              </p:cNvSpPr>
              <p:nvPr/>
            </p:nvSpPr>
            <p:spPr bwMode="auto">
              <a:xfrm>
                <a:off x="2747" y="1092"/>
                <a:ext cx="59" cy="369"/>
              </a:xfrm>
              <a:prstGeom prst="rect">
                <a:avLst/>
              </a:prstGeom>
              <a:solidFill>
                <a:srgbClr val="F4B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9" name="Rectangle 59"/>
              <p:cNvSpPr>
                <a:spLocks noChangeArrowheads="1"/>
              </p:cNvSpPr>
              <p:nvPr/>
            </p:nvSpPr>
            <p:spPr bwMode="auto">
              <a:xfrm>
                <a:off x="2777" y="1092"/>
                <a:ext cx="58" cy="369"/>
              </a:xfrm>
              <a:prstGeom prst="rect">
                <a:avLst/>
              </a:prstGeom>
              <a:solidFill>
                <a:srgbClr val="F5C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0" name="Rectangle 60"/>
              <p:cNvSpPr>
                <a:spLocks noChangeArrowheads="1"/>
              </p:cNvSpPr>
              <p:nvPr/>
            </p:nvSpPr>
            <p:spPr bwMode="auto">
              <a:xfrm>
                <a:off x="2806" y="1092"/>
                <a:ext cx="58" cy="369"/>
              </a:xfrm>
              <a:prstGeom prst="rect">
                <a:avLst/>
              </a:prstGeom>
              <a:solidFill>
                <a:srgbClr val="F6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1" name="Rectangle 61"/>
              <p:cNvSpPr>
                <a:spLocks noChangeArrowheads="1"/>
              </p:cNvSpPr>
              <p:nvPr/>
            </p:nvSpPr>
            <p:spPr bwMode="auto">
              <a:xfrm>
                <a:off x="2835" y="1092"/>
                <a:ext cx="58" cy="369"/>
              </a:xfrm>
              <a:prstGeom prst="rect">
                <a:avLst/>
              </a:prstGeom>
              <a:solidFill>
                <a:srgbClr val="F7C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2" name="Rectangle 62"/>
              <p:cNvSpPr>
                <a:spLocks noChangeArrowheads="1"/>
              </p:cNvSpPr>
              <p:nvPr/>
            </p:nvSpPr>
            <p:spPr bwMode="auto">
              <a:xfrm>
                <a:off x="2864" y="1092"/>
                <a:ext cx="59" cy="369"/>
              </a:xfrm>
              <a:prstGeom prst="rect">
                <a:avLst/>
              </a:prstGeom>
              <a:solidFill>
                <a:srgbClr val="F8C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3" name="Rectangle 63"/>
              <p:cNvSpPr>
                <a:spLocks noChangeArrowheads="1"/>
              </p:cNvSpPr>
              <p:nvPr/>
            </p:nvSpPr>
            <p:spPr bwMode="auto">
              <a:xfrm>
                <a:off x="2893" y="1092"/>
                <a:ext cx="59" cy="369"/>
              </a:xfrm>
              <a:prstGeom prst="rect">
                <a:avLst/>
              </a:prstGeom>
              <a:solidFill>
                <a:srgbClr val="F9D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4" name="Rectangle 64"/>
              <p:cNvSpPr>
                <a:spLocks noChangeArrowheads="1"/>
              </p:cNvSpPr>
              <p:nvPr/>
            </p:nvSpPr>
            <p:spPr bwMode="auto">
              <a:xfrm>
                <a:off x="2923" y="1092"/>
                <a:ext cx="58" cy="369"/>
              </a:xfrm>
              <a:prstGeom prst="rect">
                <a:avLst/>
              </a:prstGeom>
              <a:solidFill>
                <a:srgbClr val="FAD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5" name="Rectangle 65"/>
              <p:cNvSpPr>
                <a:spLocks noChangeArrowheads="1"/>
              </p:cNvSpPr>
              <p:nvPr/>
            </p:nvSpPr>
            <p:spPr bwMode="auto">
              <a:xfrm>
                <a:off x="2952" y="1092"/>
                <a:ext cx="58" cy="369"/>
              </a:xfrm>
              <a:prstGeom prst="rect">
                <a:avLst/>
              </a:prstGeom>
              <a:solidFill>
                <a:srgbClr val="FADF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6" name="Rectangle 66"/>
              <p:cNvSpPr>
                <a:spLocks noChangeArrowheads="1"/>
              </p:cNvSpPr>
              <p:nvPr/>
            </p:nvSpPr>
            <p:spPr bwMode="auto">
              <a:xfrm>
                <a:off x="2981" y="1092"/>
                <a:ext cx="59" cy="369"/>
              </a:xfrm>
              <a:prstGeom prst="rect">
                <a:avLst/>
              </a:prstGeom>
              <a:solidFill>
                <a:srgbClr val="FBE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7" name="Rectangle 67"/>
              <p:cNvSpPr>
                <a:spLocks noChangeArrowheads="1"/>
              </p:cNvSpPr>
              <p:nvPr/>
            </p:nvSpPr>
            <p:spPr bwMode="auto">
              <a:xfrm>
                <a:off x="3010" y="1092"/>
                <a:ext cx="59" cy="369"/>
              </a:xfrm>
              <a:prstGeom prst="rect">
                <a:avLst/>
              </a:prstGeom>
              <a:solidFill>
                <a:srgbClr val="FC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8" name="Rectangle 68"/>
              <p:cNvSpPr>
                <a:spLocks noChangeArrowheads="1"/>
              </p:cNvSpPr>
              <p:nvPr/>
            </p:nvSpPr>
            <p:spPr bwMode="auto">
              <a:xfrm>
                <a:off x="3040" y="1092"/>
                <a:ext cx="58" cy="369"/>
              </a:xfrm>
              <a:prstGeom prst="rect">
                <a:avLst/>
              </a:prstGeom>
              <a:solidFill>
                <a:srgbClr val="FDF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9" name="Freeform 69"/>
              <p:cNvSpPr>
                <a:spLocks/>
              </p:cNvSpPr>
              <p:nvPr/>
            </p:nvSpPr>
            <p:spPr bwMode="auto">
              <a:xfrm>
                <a:off x="3069" y="1092"/>
                <a:ext cx="50" cy="369"/>
              </a:xfrm>
              <a:custGeom>
                <a:avLst/>
                <a:gdLst>
                  <a:gd name="T0" fmla="*/ 0 w 251"/>
                  <a:gd name="T1" fmla="*/ 1844 h 1844"/>
                  <a:gd name="T2" fmla="*/ 0 w 251"/>
                  <a:gd name="T3" fmla="*/ 0 h 1844"/>
                  <a:gd name="T4" fmla="*/ 226 w 251"/>
                  <a:gd name="T5" fmla="*/ 0 h 1844"/>
                  <a:gd name="T6" fmla="*/ 251 w 251"/>
                  <a:gd name="T7" fmla="*/ 1844 h 1844"/>
                  <a:gd name="T8" fmla="*/ 0 w 251"/>
                  <a:gd name="T9" fmla="*/ 1844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844">
                    <a:moveTo>
                      <a:pt x="0" y="1844"/>
                    </a:moveTo>
                    <a:lnTo>
                      <a:pt x="0" y="0"/>
                    </a:lnTo>
                    <a:lnTo>
                      <a:pt x="226" y="0"/>
                    </a:lnTo>
                    <a:lnTo>
                      <a:pt x="251" y="1844"/>
                    </a:lnTo>
                    <a:lnTo>
                      <a:pt x="0" y="1844"/>
                    </a:lnTo>
                    <a:close/>
                  </a:path>
                </a:pathLst>
              </a:custGeom>
              <a:solidFill>
                <a:srgbClr val="FE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0" name="Freeform 70"/>
              <p:cNvSpPr>
                <a:spLocks/>
              </p:cNvSpPr>
              <p:nvPr/>
            </p:nvSpPr>
            <p:spPr bwMode="auto">
              <a:xfrm>
                <a:off x="3098" y="1092"/>
                <a:ext cx="21" cy="369"/>
              </a:xfrm>
              <a:custGeom>
                <a:avLst/>
                <a:gdLst>
                  <a:gd name="T0" fmla="*/ 0 w 105"/>
                  <a:gd name="T1" fmla="*/ 1844 h 1844"/>
                  <a:gd name="T2" fmla="*/ 0 w 105"/>
                  <a:gd name="T3" fmla="*/ 0 h 1844"/>
                  <a:gd name="T4" fmla="*/ 80 w 105"/>
                  <a:gd name="T5" fmla="*/ 0 h 1844"/>
                  <a:gd name="T6" fmla="*/ 105 w 105"/>
                  <a:gd name="T7" fmla="*/ 1844 h 1844"/>
                  <a:gd name="T8" fmla="*/ 0 w 105"/>
                  <a:gd name="T9" fmla="*/ 1844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44">
                    <a:moveTo>
                      <a:pt x="0" y="1844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05" y="1844"/>
                    </a:lnTo>
                    <a:lnTo>
                      <a:pt x="0" y="18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1" name="Freeform 71"/>
              <p:cNvSpPr>
                <a:spLocks/>
              </p:cNvSpPr>
              <p:nvPr/>
            </p:nvSpPr>
            <p:spPr bwMode="auto">
              <a:xfrm>
                <a:off x="1652" y="1092"/>
                <a:ext cx="1467" cy="369"/>
              </a:xfrm>
              <a:custGeom>
                <a:avLst/>
                <a:gdLst>
                  <a:gd name="T0" fmla="*/ 0 w 7336"/>
                  <a:gd name="T1" fmla="*/ 927 h 1844"/>
                  <a:gd name="T2" fmla="*/ 1730 w 7336"/>
                  <a:gd name="T3" fmla="*/ 0 h 1844"/>
                  <a:gd name="T4" fmla="*/ 7311 w 7336"/>
                  <a:gd name="T5" fmla="*/ 0 h 1844"/>
                  <a:gd name="T6" fmla="*/ 7336 w 7336"/>
                  <a:gd name="T7" fmla="*/ 1844 h 1844"/>
                  <a:gd name="T8" fmla="*/ 1706 w 7336"/>
                  <a:gd name="T9" fmla="*/ 1844 h 1844"/>
                  <a:gd name="T10" fmla="*/ 0 w 7336"/>
                  <a:gd name="T11" fmla="*/ 927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36" h="1844">
                    <a:moveTo>
                      <a:pt x="0" y="927"/>
                    </a:moveTo>
                    <a:lnTo>
                      <a:pt x="1730" y="0"/>
                    </a:lnTo>
                    <a:lnTo>
                      <a:pt x="7311" y="0"/>
                    </a:lnTo>
                    <a:lnTo>
                      <a:pt x="7336" y="1844"/>
                    </a:lnTo>
                    <a:lnTo>
                      <a:pt x="1706" y="1844"/>
                    </a:lnTo>
                    <a:lnTo>
                      <a:pt x="0" y="927"/>
                    </a:lnTo>
                    <a:close/>
                  </a:path>
                </a:pathLst>
              </a:custGeom>
              <a:noFill/>
              <a:ln w="1588">
                <a:solidFill>
                  <a:srgbClr val="DA25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2" name="Rectangle 72"/>
              <p:cNvSpPr>
                <a:spLocks noChangeArrowheads="1"/>
              </p:cNvSpPr>
              <p:nvPr/>
            </p:nvSpPr>
            <p:spPr bwMode="auto">
              <a:xfrm>
                <a:off x="1740" y="1085"/>
                <a:ext cx="1380" cy="12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3" name="Rectangle 73"/>
              <p:cNvSpPr>
                <a:spLocks noChangeArrowheads="1"/>
              </p:cNvSpPr>
              <p:nvPr/>
            </p:nvSpPr>
            <p:spPr bwMode="auto">
              <a:xfrm>
                <a:off x="1266" y="1455"/>
                <a:ext cx="1854" cy="12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4" name="Rectangle 74"/>
              <p:cNvSpPr>
                <a:spLocks noChangeArrowheads="1"/>
              </p:cNvSpPr>
              <p:nvPr/>
            </p:nvSpPr>
            <p:spPr bwMode="auto">
              <a:xfrm>
                <a:off x="1733" y="868"/>
                <a:ext cx="6" cy="420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5" name="Rectangle 75"/>
              <p:cNvSpPr>
                <a:spLocks noChangeArrowheads="1"/>
              </p:cNvSpPr>
              <p:nvPr/>
            </p:nvSpPr>
            <p:spPr bwMode="auto">
              <a:xfrm>
                <a:off x="1708" y="868"/>
                <a:ext cx="6" cy="396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6" name="Rectangle 76"/>
              <p:cNvSpPr>
                <a:spLocks noChangeArrowheads="1"/>
              </p:cNvSpPr>
              <p:nvPr/>
            </p:nvSpPr>
            <p:spPr bwMode="auto">
              <a:xfrm>
                <a:off x="1687" y="1285"/>
                <a:ext cx="49" cy="6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7" name="Rectangle 77"/>
              <p:cNvSpPr>
                <a:spLocks noChangeArrowheads="1"/>
              </p:cNvSpPr>
              <p:nvPr/>
            </p:nvSpPr>
            <p:spPr bwMode="auto">
              <a:xfrm>
                <a:off x="1687" y="1261"/>
                <a:ext cx="24" cy="6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8" name="Line 78"/>
              <p:cNvSpPr>
                <a:spLocks noChangeShapeType="1"/>
              </p:cNvSpPr>
              <p:nvPr/>
            </p:nvSpPr>
            <p:spPr bwMode="auto">
              <a:xfrm flipV="1">
                <a:off x="1722" y="751"/>
                <a:ext cx="1" cy="7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9" name="Freeform 79"/>
              <p:cNvSpPr>
                <a:spLocks/>
              </p:cNvSpPr>
              <p:nvPr/>
            </p:nvSpPr>
            <p:spPr bwMode="auto">
              <a:xfrm>
                <a:off x="1709" y="796"/>
                <a:ext cx="25" cy="29"/>
              </a:xfrm>
              <a:custGeom>
                <a:avLst/>
                <a:gdLst>
                  <a:gd name="T0" fmla="*/ 0 w 124"/>
                  <a:gd name="T1" fmla="*/ 0 h 145"/>
                  <a:gd name="T2" fmla="*/ 2 w 124"/>
                  <a:gd name="T3" fmla="*/ 1 h 145"/>
                  <a:gd name="T4" fmla="*/ 5 w 124"/>
                  <a:gd name="T5" fmla="*/ 4 h 145"/>
                  <a:gd name="T6" fmla="*/ 9 w 124"/>
                  <a:gd name="T7" fmla="*/ 5 h 145"/>
                  <a:gd name="T8" fmla="*/ 13 w 124"/>
                  <a:gd name="T9" fmla="*/ 7 h 145"/>
                  <a:gd name="T10" fmla="*/ 17 w 124"/>
                  <a:gd name="T11" fmla="*/ 8 h 145"/>
                  <a:gd name="T12" fmla="*/ 21 w 124"/>
                  <a:gd name="T13" fmla="*/ 9 h 145"/>
                  <a:gd name="T14" fmla="*/ 25 w 124"/>
                  <a:gd name="T15" fmla="*/ 10 h 145"/>
                  <a:gd name="T16" fmla="*/ 29 w 124"/>
                  <a:gd name="T17" fmla="*/ 11 h 145"/>
                  <a:gd name="T18" fmla="*/ 33 w 124"/>
                  <a:gd name="T19" fmla="*/ 12 h 145"/>
                  <a:gd name="T20" fmla="*/ 36 w 124"/>
                  <a:gd name="T21" fmla="*/ 13 h 145"/>
                  <a:gd name="T22" fmla="*/ 40 w 124"/>
                  <a:gd name="T23" fmla="*/ 14 h 145"/>
                  <a:gd name="T24" fmla="*/ 45 w 124"/>
                  <a:gd name="T25" fmla="*/ 14 h 145"/>
                  <a:gd name="T26" fmla="*/ 48 w 124"/>
                  <a:gd name="T27" fmla="*/ 15 h 145"/>
                  <a:gd name="T28" fmla="*/ 52 w 124"/>
                  <a:gd name="T29" fmla="*/ 15 h 145"/>
                  <a:gd name="T30" fmla="*/ 56 w 124"/>
                  <a:gd name="T31" fmla="*/ 15 h 145"/>
                  <a:gd name="T32" fmla="*/ 60 w 124"/>
                  <a:gd name="T33" fmla="*/ 15 h 145"/>
                  <a:gd name="T34" fmla="*/ 64 w 124"/>
                  <a:gd name="T35" fmla="*/ 15 h 145"/>
                  <a:gd name="T36" fmla="*/ 67 w 124"/>
                  <a:gd name="T37" fmla="*/ 15 h 145"/>
                  <a:gd name="T38" fmla="*/ 71 w 124"/>
                  <a:gd name="T39" fmla="*/ 15 h 145"/>
                  <a:gd name="T40" fmla="*/ 76 w 124"/>
                  <a:gd name="T41" fmla="*/ 15 h 145"/>
                  <a:gd name="T42" fmla="*/ 79 w 124"/>
                  <a:gd name="T43" fmla="*/ 14 h 145"/>
                  <a:gd name="T44" fmla="*/ 83 w 124"/>
                  <a:gd name="T45" fmla="*/ 14 h 145"/>
                  <a:gd name="T46" fmla="*/ 88 w 124"/>
                  <a:gd name="T47" fmla="*/ 13 h 145"/>
                  <a:gd name="T48" fmla="*/ 91 w 124"/>
                  <a:gd name="T49" fmla="*/ 12 h 145"/>
                  <a:gd name="T50" fmla="*/ 95 w 124"/>
                  <a:gd name="T51" fmla="*/ 11 h 145"/>
                  <a:gd name="T52" fmla="*/ 99 w 124"/>
                  <a:gd name="T53" fmla="*/ 10 h 145"/>
                  <a:gd name="T54" fmla="*/ 103 w 124"/>
                  <a:gd name="T55" fmla="*/ 9 h 145"/>
                  <a:gd name="T56" fmla="*/ 107 w 124"/>
                  <a:gd name="T57" fmla="*/ 8 h 145"/>
                  <a:gd name="T58" fmla="*/ 110 w 124"/>
                  <a:gd name="T59" fmla="*/ 7 h 145"/>
                  <a:gd name="T60" fmla="*/ 114 w 124"/>
                  <a:gd name="T61" fmla="*/ 5 h 145"/>
                  <a:gd name="T62" fmla="*/ 119 w 124"/>
                  <a:gd name="T63" fmla="*/ 4 h 145"/>
                  <a:gd name="T64" fmla="*/ 122 w 124"/>
                  <a:gd name="T65" fmla="*/ 1 h 145"/>
                  <a:gd name="T66" fmla="*/ 62 w 124"/>
                  <a:gd name="T6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145">
                    <a:moveTo>
                      <a:pt x="62" y="14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9" y="11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5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4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5" y="13"/>
                    </a:lnTo>
                    <a:lnTo>
                      <a:pt x="88" y="13"/>
                    </a:lnTo>
                    <a:lnTo>
                      <a:pt x="89" y="13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5" y="11"/>
                    </a:lnTo>
                    <a:lnTo>
                      <a:pt x="97" y="11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3" y="9"/>
                    </a:lnTo>
                    <a:lnTo>
                      <a:pt x="105" y="9"/>
                    </a:lnTo>
                    <a:lnTo>
                      <a:pt x="107" y="8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2" y="6"/>
                    </a:lnTo>
                    <a:lnTo>
                      <a:pt x="114" y="5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0" y="3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62" y="145"/>
                    </a:lnTo>
                    <a:lnTo>
                      <a:pt x="62" y="14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0" name="Freeform 80"/>
              <p:cNvSpPr>
                <a:spLocks/>
              </p:cNvSpPr>
              <p:nvPr/>
            </p:nvSpPr>
            <p:spPr bwMode="auto">
              <a:xfrm>
                <a:off x="1112" y="1224"/>
                <a:ext cx="135" cy="100"/>
              </a:xfrm>
              <a:custGeom>
                <a:avLst/>
                <a:gdLst>
                  <a:gd name="T0" fmla="*/ 492 w 678"/>
                  <a:gd name="T1" fmla="*/ 99 h 500"/>
                  <a:gd name="T2" fmla="*/ 0 w 678"/>
                  <a:gd name="T3" fmla="*/ 99 h 500"/>
                  <a:gd name="T4" fmla="*/ 0 w 678"/>
                  <a:gd name="T5" fmla="*/ 146 h 500"/>
                  <a:gd name="T6" fmla="*/ 530 w 678"/>
                  <a:gd name="T7" fmla="*/ 146 h 500"/>
                  <a:gd name="T8" fmla="*/ 582 w 678"/>
                  <a:gd name="T9" fmla="*/ 205 h 500"/>
                  <a:gd name="T10" fmla="*/ 590 w 678"/>
                  <a:gd name="T11" fmla="*/ 213 h 500"/>
                  <a:gd name="T12" fmla="*/ 599 w 678"/>
                  <a:gd name="T13" fmla="*/ 222 h 500"/>
                  <a:gd name="T14" fmla="*/ 612 w 678"/>
                  <a:gd name="T15" fmla="*/ 234 h 500"/>
                  <a:gd name="T16" fmla="*/ 627 w 678"/>
                  <a:gd name="T17" fmla="*/ 249 h 500"/>
                  <a:gd name="T18" fmla="*/ 597 w 678"/>
                  <a:gd name="T19" fmla="*/ 280 h 500"/>
                  <a:gd name="T20" fmla="*/ 570 w 678"/>
                  <a:gd name="T21" fmla="*/ 308 h 500"/>
                  <a:gd name="T22" fmla="*/ 548 w 678"/>
                  <a:gd name="T23" fmla="*/ 333 h 500"/>
                  <a:gd name="T24" fmla="*/ 530 w 678"/>
                  <a:gd name="T25" fmla="*/ 356 h 500"/>
                  <a:gd name="T26" fmla="*/ 0 w 678"/>
                  <a:gd name="T27" fmla="*/ 356 h 500"/>
                  <a:gd name="T28" fmla="*/ 0 w 678"/>
                  <a:gd name="T29" fmla="*/ 402 h 500"/>
                  <a:gd name="T30" fmla="*/ 492 w 678"/>
                  <a:gd name="T31" fmla="*/ 402 h 500"/>
                  <a:gd name="T32" fmla="*/ 474 w 678"/>
                  <a:gd name="T33" fmla="*/ 426 h 500"/>
                  <a:gd name="T34" fmla="*/ 458 w 678"/>
                  <a:gd name="T35" fmla="*/ 451 h 500"/>
                  <a:gd name="T36" fmla="*/ 444 w 678"/>
                  <a:gd name="T37" fmla="*/ 476 h 500"/>
                  <a:gd name="T38" fmla="*/ 431 w 678"/>
                  <a:gd name="T39" fmla="*/ 500 h 500"/>
                  <a:gd name="T40" fmla="*/ 473 w 678"/>
                  <a:gd name="T41" fmla="*/ 500 h 500"/>
                  <a:gd name="T42" fmla="*/ 495 w 678"/>
                  <a:gd name="T43" fmla="*/ 466 h 500"/>
                  <a:gd name="T44" fmla="*/ 520 w 678"/>
                  <a:gd name="T45" fmla="*/ 432 h 500"/>
                  <a:gd name="T46" fmla="*/ 548 w 678"/>
                  <a:gd name="T47" fmla="*/ 396 h 500"/>
                  <a:gd name="T48" fmla="*/ 578 w 678"/>
                  <a:gd name="T49" fmla="*/ 362 h 500"/>
                  <a:gd name="T50" fmla="*/ 608 w 678"/>
                  <a:gd name="T51" fmla="*/ 329 h 500"/>
                  <a:gd name="T52" fmla="*/ 635 w 678"/>
                  <a:gd name="T53" fmla="*/ 302 h 500"/>
                  <a:gd name="T54" fmla="*/ 657 w 678"/>
                  <a:gd name="T55" fmla="*/ 280 h 500"/>
                  <a:gd name="T56" fmla="*/ 678 w 678"/>
                  <a:gd name="T57" fmla="*/ 263 h 500"/>
                  <a:gd name="T58" fmla="*/ 678 w 678"/>
                  <a:gd name="T59" fmla="*/ 236 h 500"/>
                  <a:gd name="T60" fmla="*/ 653 w 678"/>
                  <a:gd name="T61" fmla="*/ 216 h 500"/>
                  <a:gd name="T62" fmla="*/ 626 w 678"/>
                  <a:gd name="T63" fmla="*/ 192 h 500"/>
                  <a:gd name="T64" fmla="*/ 599 w 678"/>
                  <a:gd name="T65" fmla="*/ 164 h 500"/>
                  <a:gd name="T66" fmla="*/ 571 w 678"/>
                  <a:gd name="T67" fmla="*/ 133 h 500"/>
                  <a:gd name="T68" fmla="*/ 544 w 678"/>
                  <a:gd name="T69" fmla="*/ 100 h 500"/>
                  <a:gd name="T70" fmla="*/ 518 w 678"/>
                  <a:gd name="T71" fmla="*/ 67 h 500"/>
                  <a:gd name="T72" fmla="*/ 494 w 678"/>
                  <a:gd name="T73" fmla="*/ 34 h 500"/>
                  <a:gd name="T74" fmla="*/ 473 w 678"/>
                  <a:gd name="T75" fmla="*/ 0 h 500"/>
                  <a:gd name="T76" fmla="*/ 431 w 678"/>
                  <a:gd name="T77" fmla="*/ 0 h 500"/>
                  <a:gd name="T78" fmla="*/ 444 w 678"/>
                  <a:gd name="T79" fmla="*/ 25 h 500"/>
                  <a:gd name="T80" fmla="*/ 458 w 678"/>
                  <a:gd name="T81" fmla="*/ 50 h 500"/>
                  <a:gd name="T82" fmla="*/ 474 w 678"/>
                  <a:gd name="T83" fmla="*/ 74 h 500"/>
                  <a:gd name="T84" fmla="*/ 492 w 678"/>
                  <a:gd name="T85" fmla="*/ 99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8" h="500">
                    <a:moveTo>
                      <a:pt x="492" y="99"/>
                    </a:moveTo>
                    <a:lnTo>
                      <a:pt x="0" y="99"/>
                    </a:lnTo>
                    <a:lnTo>
                      <a:pt x="0" y="146"/>
                    </a:lnTo>
                    <a:lnTo>
                      <a:pt x="530" y="146"/>
                    </a:lnTo>
                    <a:lnTo>
                      <a:pt x="582" y="205"/>
                    </a:lnTo>
                    <a:lnTo>
                      <a:pt x="590" y="213"/>
                    </a:lnTo>
                    <a:lnTo>
                      <a:pt x="599" y="222"/>
                    </a:lnTo>
                    <a:lnTo>
                      <a:pt x="612" y="234"/>
                    </a:lnTo>
                    <a:lnTo>
                      <a:pt x="627" y="249"/>
                    </a:lnTo>
                    <a:lnTo>
                      <a:pt x="597" y="280"/>
                    </a:lnTo>
                    <a:lnTo>
                      <a:pt x="570" y="308"/>
                    </a:lnTo>
                    <a:lnTo>
                      <a:pt x="548" y="333"/>
                    </a:lnTo>
                    <a:lnTo>
                      <a:pt x="530" y="356"/>
                    </a:lnTo>
                    <a:lnTo>
                      <a:pt x="0" y="356"/>
                    </a:lnTo>
                    <a:lnTo>
                      <a:pt x="0" y="402"/>
                    </a:lnTo>
                    <a:lnTo>
                      <a:pt x="492" y="402"/>
                    </a:lnTo>
                    <a:lnTo>
                      <a:pt x="474" y="426"/>
                    </a:lnTo>
                    <a:lnTo>
                      <a:pt x="458" y="451"/>
                    </a:lnTo>
                    <a:lnTo>
                      <a:pt x="444" y="476"/>
                    </a:lnTo>
                    <a:lnTo>
                      <a:pt x="431" y="500"/>
                    </a:lnTo>
                    <a:lnTo>
                      <a:pt x="473" y="500"/>
                    </a:lnTo>
                    <a:lnTo>
                      <a:pt x="495" y="466"/>
                    </a:lnTo>
                    <a:lnTo>
                      <a:pt x="520" y="432"/>
                    </a:lnTo>
                    <a:lnTo>
                      <a:pt x="548" y="396"/>
                    </a:lnTo>
                    <a:lnTo>
                      <a:pt x="578" y="362"/>
                    </a:lnTo>
                    <a:lnTo>
                      <a:pt x="608" y="329"/>
                    </a:lnTo>
                    <a:lnTo>
                      <a:pt x="635" y="302"/>
                    </a:lnTo>
                    <a:lnTo>
                      <a:pt x="657" y="280"/>
                    </a:lnTo>
                    <a:lnTo>
                      <a:pt x="678" y="263"/>
                    </a:lnTo>
                    <a:lnTo>
                      <a:pt x="678" y="236"/>
                    </a:lnTo>
                    <a:lnTo>
                      <a:pt x="653" y="216"/>
                    </a:lnTo>
                    <a:lnTo>
                      <a:pt x="626" y="192"/>
                    </a:lnTo>
                    <a:lnTo>
                      <a:pt x="599" y="164"/>
                    </a:lnTo>
                    <a:lnTo>
                      <a:pt x="571" y="133"/>
                    </a:lnTo>
                    <a:lnTo>
                      <a:pt x="544" y="100"/>
                    </a:lnTo>
                    <a:lnTo>
                      <a:pt x="518" y="67"/>
                    </a:lnTo>
                    <a:lnTo>
                      <a:pt x="494" y="34"/>
                    </a:lnTo>
                    <a:lnTo>
                      <a:pt x="473" y="0"/>
                    </a:lnTo>
                    <a:lnTo>
                      <a:pt x="431" y="0"/>
                    </a:lnTo>
                    <a:lnTo>
                      <a:pt x="444" y="25"/>
                    </a:lnTo>
                    <a:lnTo>
                      <a:pt x="458" y="50"/>
                    </a:lnTo>
                    <a:lnTo>
                      <a:pt x="474" y="74"/>
                    </a:lnTo>
                    <a:lnTo>
                      <a:pt x="492" y="9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1" name="Freeform 81"/>
              <p:cNvSpPr>
                <a:spLocks/>
              </p:cNvSpPr>
              <p:nvPr/>
            </p:nvSpPr>
            <p:spPr bwMode="auto">
              <a:xfrm>
                <a:off x="3186" y="1219"/>
                <a:ext cx="136" cy="100"/>
              </a:xfrm>
              <a:custGeom>
                <a:avLst/>
                <a:gdLst>
                  <a:gd name="T0" fmla="*/ 490 w 677"/>
                  <a:gd name="T1" fmla="*/ 97 h 499"/>
                  <a:gd name="T2" fmla="*/ 0 w 677"/>
                  <a:gd name="T3" fmla="*/ 97 h 499"/>
                  <a:gd name="T4" fmla="*/ 0 w 677"/>
                  <a:gd name="T5" fmla="*/ 144 h 499"/>
                  <a:gd name="T6" fmla="*/ 528 w 677"/>
                  <a:gd name="T7" fmla="*/ 144 h 499"/>
                  <a:gd name="T8" fmla="*/ 582 w 677"/>
                  <a:gd name="T9" fmla="*/ 204 h 499"/>
                  <a:gd name="T10" fmla="*/ 588 w 677"/>
                  <a:gd name="T11" fmla="*/ 211 h 499"/>
                  <a:gd name="T12" fmla="*/ 599 w 677"/>
                  <a:gd name="T13" fmla="*/ 221 h 499"/>
                  <a:gd name="T14" fmla="*/ 612 w 677"/>
                  <a:gd name="T15" fmla="*/ 232 h 499"/>
                  <a:gd name="T16" fmla="*/ 627 w 677"/>
                  <a:gd name="T17" fmla="*/ 248 h 499"/>
                  <a:gd name="T18" fmla="*/ 597 w 677"/>
                  <a:gd name="T19" fmla="*/ 279 h 499"/>
                  <a:gd name="T20" fmla="*/ 570 w 677"/>
                  <a:gd name="T21" fmla="*/ 307 h 499"/>
                  <a:gd name="T22" fmla="*/ 547 w 677"/>
                  <a:gd name="T23" fmla="*/ 332 h 499"/>
                  <a:gd name="T24" fmla="*/ 528 w 677"/>
                  <a:gd name="T25" fmla="*/ 354 h 499"/>
                  <a:gd name="T26" fmla="*/ 0 w 677"/>
                  <a:gd name="T27" fmla="*/ 354 h 499"/>
                  <a:gd name="T28" fmla="*/ 0 w 677"/>
                  <a:gd name="T29" fmla="*/ 400 h 499"/>
                  <a:gd name="T30" fmla="*/ 490 w 677"/>
                  <a:gd name="T31" fmla="*/ 400 h 499"/>
                  <a:gd name="T32" fmla="*/ 473 w 677"/>
                  <a:gd name="T33" fmla="*/ 425 h 499"/>
                  <a:gd name="T34" fmla="*/ 457 w 677"/>
                  <a:gd name="T35" fmla="*/ 449 h 499"/>
                  <a:gd name="T36" fmla="*/ 443 w 677"/>
                  <a:gd name="T37" fmla="*/ 474 h 499"/>
                  <a:gd name="T38" fmla="*/ 430 w 677"/>
                  <a:gd name="T39" fmla="*/ 499 h 499"/>
                  <a:gd name="T40" fmla="*/ 472 w 677"/>
                  <a:gd name="T41" fmla="*/ 499 h 499"/>
                  <a:gd name="T42" fmla="*/ 495 w 677"/>
                  <a:gd name="T43" fmla="*/ 464 h 499"/>
                  <a:gd name="T44" fmla="*/ 519 w 677"/>
                  <a:gd name="T45" fmla="*/ 430 h 499"/>
                  <a:gd name="T46" fmla="*/ 547 w 677"/>
                  <a:gd name="T47" fmla="*/ 395 h 499"/>
                  <a:gd name="T48" fmla="*/ 577 w 677"/>
                  <a:gd name="T49" fmla="*/ 360 h 499"/>
                  <a:gd name="T50" fmla="*/ 607 w 677"/>
                  <a:gd name="T51" fmla="*/ 328 h 499"/>
                  <a:gd name="T52" fmla="*/ 633 w 677"/>
                  <a:gd name="T53" fmla="*/ 300 h 499"/>
                  <a:gd name="T54" fmla="*/ 657 w 677"/>
                  <a:gd name="T55" fmla="*/ 279 h 499"/>
                  <a:gd name="T56" fmla="*/ 677 w 677"/>
                  <a:gd name="T57" fmla="*/ 263 h 499"/>
                  <a:gd name="T58" fmla="*/ 677 w 677"/>
                  <a:gd name="T59" fmla="*/ 236 h 499"/>
                  <a:gd name="T60" fmla="*/ 651 w 677"/>
                  <a:gd name="T61" fmla="*/ 215 h 499"/>
                  <a:gd name="T62" fmla="*/ 626 w 677"/>
                  <a:gd name="T63" fmla="*/ 191 h 499"/>
                  <a:gd name="T64" fmla="*/ 599 w 677"/>
                  <a:gd name="T65" fmla="*/ 163 h 499"/>
                  <a:gd name="T66" fmla="*/ 571 w 677"/>
                  <a:gd name="T67" fmla="*/ 132 h 499"/>
                  <a:gd name="T68" fmla="*/ 543 w 677"/>
                  <a:gd name="T69" fmla="*/ 99 h 499"/>
                  <a:gd name="T70" fmla="*/ 517 w 677"/>
                  <a:gd name="T71" fmla="*/ 66 h 499"/>
                  <a:gd name="T72" fmla="*/ 494 w 677"/>
                  <a:gd name="T73" fmla="*/ 33 h 499"/>
                  <a:gd name="T74" fmla="*/ 472 w 677"/>
                  <a:gd name="T75" fmla="*/ 0 h 499"/>
                  <a:gd name="T76" fmla="*/ 430 w 677"/>
                  <a:gd name="T77" fmla="*/ 0 h 499"/>
                  <a:gd name="T78" fmla="*/ 443 w 677"/>
                  <a:gd name="T79" fmla="*/ 23 h 499"/>
                  <a:gd name="T80" fmla="*/ 457 w 677"/>
                  <a:gd name="T81" fmla="*/ 48 h 499"/>
                  <a:gd name="T82" fmla="*/ 473 w 677"/>
                  <a:gd name="T83" fmla="*/ 73 h 499"/>
                  <a:gd name="T84" fmla="*/ 490 w 677"/>
                  <a:gd name="T85" fmla="*/ 97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7" h="499">
                    <a:moveTo>
                      <a:pt x="490" y="97"/>
                    </a:moveTo>
                    <a:lnTo>
                      <a:pt x="0" y="97"/>
                    </a:lnTo>
                    <a:lnTo>
                      <a:pt x="0" y="144"/>
                    </a:lnTo>
                    <a:lnTo>
                      <a:pt x="528" y="144"/>
                    </a:lnTo>
                    <a:lnTo>
                      <a:pt x="582" y="204"/>
                    </a:lnTo>
                    <a:lnTo>
                      <a:pt x="588" y="211"/>
                    </a:lnTo>
                    <a:lnTo>
                      <a:pt x="599" y="221"/>
                    </a:lnTo>
                    <a:lnTo>
                      <a:pt x="612" y="232"/>
                    </a:lnTo>
                    <a:lnTo>
                      <a:pt x="627" y="248"/>
                    </a:lnTo>
                    <a:lnTo>
                      <a:pt x="597" y="279"/>
                    </a:lnTo>
                    <a:lnTo>
                      <a:pt x="570" y="307"/>
                    </a:lnTo>
                    <a:lnTo>
                      <a:pt x="547" y="332"/>
                    </a:lnTo>
                    <a:lnTo>
                      <a:pt x="528" y="354"/>
                    </a:lnTo>
                    <a:lnTo>
                      <a:pt x="0" y="354"/>
                    </a:lnTo>
                    <a:lnTo>
                      <a:pt x="0" y="400"/>
                    </a:lnTo>
                    <a:lnTo>
                      <a:pt x="490" y="400"/>
                    </a:lnTo>
                    <a:lnTo>
                      <a:pt x="473" y="425"/>
                    </a:lnTo>
                    <a:lnTo>
                      <a:pt x="457" y="449"/>
                    </a:lnTo>
                    <a:lnTo>
                      <a:pt x="443" y="474"/>
                    </a:lnTo>
                    <a:lnTo>
                      <a:pt x="430" y="499"/>
                    </a:lnTo>
                    <a:lnTo>
                      <a:pt x="472" y="499"/>
                    </a:lnTo>
                    <a:lnTo>
                      <a:pt x="495" y="464"/>
                    </a:lnTo>
                    <a:lnTo>
                      <a:pt x="519" y="430"/>
                    </a:lnTo>
                    <a:lnTo>
                      <a:pt x="547" y="395"/>
                    </a:lnTo>
                    <a:lnTo>
                      <a:pt x="577" y="360"/>
                    </a:lnTo>
                    <a:lnTo>
                      <a:pt x="607" y="328"/>
                    </a:lnTo>
                    <a:lnTo>
                      <a:pt x="633" y="300"/>
                    </a:lnTo>
                    <a:lnTo>
                      <a:pt x="657" y="279"/>
                    </a:lnTo>
                    <a:lnTo>
                      <a:pt x="677" y="263"/>
                    </a:lnTo>
                    <a:lnTo>
                      <a:pt x="677" y="236"/>
                    </a:lnTo>
                    <a:lnTo>
                      <a:pt x="651" y="215"/>
                    </a:lnTo>
                    <a:lnTo>
                      <a:pt x="626" y="191"/>
                    </a:lnTo>
                    <a:lnTo>
                      <a:pt x="599" y="163"/>
                    </a:lnTo>
                    <a:lnTo>
                      <a:pt x="571" y="132"/>
                    </a:lnTo>
                    <a:lnTo>
                      <a:pt x="543" y="99"/>
                    </a:lnTo>
                    <a:lnTo>
                      <a:pt x="517" y="66"/>
                    </a:lnTo>
                    <a:lnTo>
                      <a:pt x="494" y="33"/>
                    </a:lnTo>
                    <a:lnTo>
                      <a:pt x="472" y="0"/>
                    </a:lnTo>
                    <a:lnTo>
                      <a:pt x="430" y="0"/>
                    </a:lnTo>
                    <a:lnTo>
                      <a:pt x="443" y="23"/>
                    </a:lnTo>
                    <a:lnTo>
                      <a:pt x="457" y="48"/>
                    </a:lnTo>
                    <a:lnTo>
                      <a:pt x="473" y="73"/>
                    </a:lnTo>
                    <a:lnTo>
                      <a:pt x="490" y="9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2" name="Rectangle 82"/>
              <p:cNvSpPr>
                <a:spLocks noChangeArrowheads="1"/>
              </p:cNvSpPr>
              <p:nvPr/>
            </p:nvSpPr>
            <p:spPr bwMode="auto">
              <a:xfrm>
                <a:off x="1111" y="820"/>
                <a:ext cx="29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200" b="0">
                    <a:solidFill>
                      <a:srgbClr val="1F1A17"/>
                    </a:solidFill>
                    <a:effectLst/>
                    <a:latin typeface="Arial" charset="0"/>
                  </a:rPr>
                  <a:t>plasma</a:t>
                </a:r>
                <a:endParaRPr lang="cs-CZ" altLang="cs-CZ" sz="1800" b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03" name="Rectangle 83"/>
              <p:cNvSpPr>
                <a:spLocks noChangeArrowheads="1"/>
              </p:cNvSpPr>
              <p:nvPr/>
            </p:nvSpPr>
            <p:spPr bwMode="auto">
              <a:xfrm>
                <a:off x="1111" y="911"/>
                <a:ext cx="270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200" b="0">
                    <a:solidFill>
                      <a:srgbClr val="1F1A17"/>
                    </a:solidFill>
                    <a:effectLst/>
                    <a:latin typeface="Arial" charset="0"/>
                  </a:rPr>
                  <a:t>source</a:t>
                </a:r>
                <a:endParaRPr lang="cs-CZ" altLang="cs-CZ" sz="1800" b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04" name="Rectangle 84"/>
              <p:cNvSpPr>
                <a:spLocks noChangeArrowheads="1"/>
              </p:cNvSpPr>
              <p:nvPr/>
            </p:nvSpPr>
            <p:spPr bwMode="auto">
              <a:xfrm>
                <a:off x="626" y="1207"/>
                <a:ext cx="401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200" b="0">
                    <a:solidFill>
                      <a:srgbClr val="1F1A17"/>
                    </a:solidFill>
                    <a:effectLst/>
                    <a:latin typeface="Arial" charset="0"/>
                  </a:rPr>
                  <a:t>buffer gas</a:t>
                </a:r>
                <a:endParaRPr lang="cs-CZ" altLang="cs-CZ" sz="1800" b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05" name="Rectangle 85"/>
              <p:cNvSpPr>
                <a:spLocks noChangeArrowheads="1"/>
              </p:cNvSpPr>
              <p:nvPr/>
            </p:nvSpPr>
            <p:spPr bwMode="auto">
              <a:xfrm>
                <a:off x="1791" y="754"/>
                <a:ext cx="32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200" b="0">
                    <a:solidFill>
                      <a:srgbClr val="1F1A17"/>
                    </a:solidFill>
                    <a:effectLst/>
                    <a:latin typeface="Arial" charset="0"/>
                  </a:rPr>
                  <a:t>reactant</a:t>
                </a:r>
                <a:endParaRPr lang="cs-CZ" altLang="cs-CZ" sz="1800" b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06" name="Rectangle 86"/>
              <p:cNvSpPr>
                <a:spLocks noChangeArrowheads="1"/>
              </p:cNvSpPr>
              <p:nvPr/>
            </p:nvSpPr>
            <p:spPr bwMode="auto">
              <a:xfrm>
                <a:off x="3334" y="1207"/>
                <a:ext cx="22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200" b="0">
                    <a:solidFill>
                      <a:srgbClr val="1F1A17"/>
                    </a:solidFill>
                    <a:effectLst/>
                    <a:latin typeface="Arial" charset="0"/>
                  </a:rPr>
                  <a:t>pump</a:t>
                </a:r>
                <a:endParaRPr lang="cs-CZ" altLang="cs-CZ" sz="1800" b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07" name="Rectangle 87"/>
              <p:cNvSpPr>
                <a:spLocks noChangeArrowheads="1"/>
              </p:cNvSpPr>
              <p:nvPr/>
            </p:nvSpPr>
            <p:spPr bwMode="auto">
              <a:xfrm>
                <a:off x="2170" y="1480"/>
                <a:ext cx="601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cs-CZ" altLang="cs-CZ" sz="1200" b="0">
                    <a:solidFill>
                      <a:srgbClr val="1F1A17"/>
                    </a:solidFill>
                    <a:effectLst/>
                    <a:latin typeface="Arial" charset="0"/>
                  </a:rPr>
                  <a:t>reaction zone </a:t>
                </a:r>
                <a:endParaRPr lang="cs-CZ" altLang="cs-CZ" sz="1800" b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08" name="Rectangle 88"/>
              <p:cNvSpPr>
                <a:spLocks noChangeArrowheads="1"/>
              </p:cNvSpPr>
              <p:nvPr/>
            </p:nvSpPr>
            <p:spPr bwMode="auto">
              <a:xfrm>
                <a:off x="3103" y="1100"/>
                <a:ext cx="42" cy="3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9" name="Rectangle 89"/>
              <p:cNvSpPr>
                <a:spLocks noChangeArrowheads="1"/>
              </p:cNvSpPr>
              <p:nvPr/>
            </p:nvSpPr>
            <p:spPr bwMode="auto">
              <a:xfrm>
                <a:off x="3103" y="1100"/>
                <a:ext cx="42" cy="352"/>
              </a:xfrm>
              <a:prstGeom prst="rect">
                <a:avLst/>
              </a:prstGeom>
              <a:noFill/>
              <a:ln w="1588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0" name="Rectangle 90"/>
              <p:cNvSpPr>
                <a:spLocks noChangeArrowheads="1"/>
              </p:cNvSpPr>
              <p:nvPr/>
            </p:nvSpPr>
            <p:spPr bwMode="auto">
              <a:xfrm>
                <a:off x="1265" y="1086"/>
                <a:ext cx="444" cy="12"/>
              </a:xfrm>
              <a:prstGeom prst="rect">
                <a:avLst/>
              </a:pr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aphicFrame>
          <p:nvGraphicFramePr>
            <p:cNvPr id="30811" name="Object 91"/>
            <p:cNvGraphicFramePr>
              <a:graphicFrameLocks noChangeAspect="1"/>
            </p:cNvGraphicFramePr>
            <p:nvPr/>
          </p:nvGraphicFramePr>
          <p:xfrm>
            <a:off x="103" y="1570"/>
            <a:ext cx="5217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6" name="Equation" r:id="rId8" imgW="1079280" imgH="393480" progId="Equation.DSMT4">
                    <p:embed/>
                  </p:oleObj>
                </mc:Choice>
                <mc:Fallback>
                  <p:oleObj name="Equation" r:id="rId8" imgW="1079280" imgH="393480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100067" r="-100067"/>
                        <a:stretch>
                          <a:fillRect/>
                        </a:stretch>
                      </p:blipFill>
                      <p:spPr bwMode="auto">
                        <a:xfrm>
                          <a:off x="103" y="1570"/>
                          <a:ext cx="5217" cy="6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812" name="Picture 92" descr="CBproWD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30"/>
            <a:stretch>
              <a:fillRect/>
            </a:stretch>
          </p:blipFill>
          <p:spPr bwMode="auto">
            <a:xfrm>
              <a:off x="1849" y="1957"/>
              <a:ext cx="4014" cy="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3" name="Picture 93" descr="rekombinaceN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1"/>
            <a:stretch>
              <a:fillRect/>
            </a:stretch>
          </p:blipFill>
          <p:spPr bwMode="auto">
            <a:xfrm>
              <a:off x="216" y="1661"/>
              <a:ext cx="2449" cy="1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4" name="Line 94"/>
            <p:cNvSpPr>
              <a:spLocks noChangeShapeType="1"/>
            </p:cNvSpPr>
            <p:nvPr/>
          </p:nvSpPr>
          <p:spPr bwMode="auto">
            <a:xfrm>
              <a:off x="3243" y="1576"/>
              <a:ext cx="19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15" name="AutoShape 95"/>
            <p:cNvSpPr>
              <a:spLocks noChangeArrowheads="1"/>
            </p:cNvSpPr>
            <p:nvPr/>
          </p:nvSpPr>
          <p:spPr bwMode="auto">
            <a:xfrm>
              <a:off x="3235" y="1320"/>
              <a:ext cx="33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EE90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16" name="AutoShape 96"/>
            <p:cNvSpPr>
              <a:spLocks noChangeArrowheads="1"/>
            </p:cNvSpPr>
            <p:nvPr/>
          </p:nvSpPr>
          <p:spPr bwMode="auto">
            <a:xfrm>
              <a:off x="3199" y="1278"/>
              <a:ext cx="204" cy="258"/>
            </a:xfrm>
            <a:prstGeom prst="irregularSeal2">
              <a:avLst/>
            </a:prstGeom>
            <a:solidFill>
              <a:srgbClr val="F60C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17" name="AutoShape 97"/>
            <p:cNvSpPr>
              <a:spLocks noChangeArrowheads="1"/>
            </p:cNvSpPr>
            <p:nvPr/>
          </p:nvSpPr>
          <p:spPr bwMode="auto">
            <a:xfrm rot="9626813">
              <a:off x="1399" y="2100"/>
              <a:ext cx="1728" cy="189"/>
            </a:xfrm>
            <a:prstGeom prst="notchedRightArrow">
              <a:avLst>
                <a:gd name="adj1" fmla="val 50000"/>
                <a:gd name="adj2" fmla="val 2285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18" name="Oval 98"/>
            <p:cNvSpPr>
              <a:spLocks noChangeArrowheads="1"/>
            </p:cNvSpPr>
            <p:nvPr/>
          </p:nvSpPr>
          <p:spPr bwMode="auto">
            <a:xfrm>
              <a:off x="4375" y="1392"/>
              <a:ext cx="48" cy="48"/>
            </a:xfrm>
            <a:prstGeom prst="ellipse">
              <a:avLst/>
            </a:prstGeom>
            <a:solidFill>
              <a:srgbClr val="1006D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19" name="Line 99"/>
            <p:cNvSpPr>
              <a:spLocks noChangeShapeType="1"/>
            </p:cNvSpPr>
            <p:nvPr/>
          </p:nvSpPr>
          <p:spPr bwMode="auto">
            <a:xfrm>
              <a:off x="4399" y="1428"/>
              <a:ext cx="0" cy="336"/>
            </a:xfrm>
            <a:prstGeom prst="line">
              <a:avLst/>
            </a:prstGeom>
            <a:noFill/>
            <a:ln w="28575">
              <a:solidFill>
                <a:srgbClr val="1006D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20" name="Line 100"/>
            <p:cNvSpPr>
              <a:spLocks noChangeShapeType="1"/>
            </p:cNvSpPr>
            <p:nvPr/>
          </p:nvSpPr>
          <p:spPr bwMode="auto">
            <a:xfrm>
              <a:off x="3655" y="168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21" name="Oval 101"/>
            <p:cNvSpPr>
              <a:spLocks noChangeArrowheads="1"/>
            </p:cNvSpPr>
            <p:nvPr/>
          </p:nvSpPr>
          <p:spPr bwMode="auto">
            <a:xfrm>
              <a:off x="4369" y="1386"/>
              <a:ext cx="66" cy="72"/>
            </a:xfrm>
            <a:prstGeom prst="ellipse">
              <a:avLst/>
            </a:prstGeom>
            <a:noFill/>
            <a:ln w="19050">
              <a:solidFill>
                <a:srgbClr val="FC123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123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22" name="Freeform 102"/>
            <p:cNvSpPr>
              <a:spLocks/>
            </p:cNvSpPr>
            <p:nvPr/>
          </p:nvSpPr>
          <p:spPr bwMode="auto">
            <a:xfrm flipH="1">
              <a:off x="3367" y="1746"/>
              <a:ext cx="1026" cy="174"/>
            </a:xfrm>
            <a:custGeom>
              <a:avLst/>
              <a:gdLst>
                <a:gd name="T0" fmla="*/ 0 w 912"/>
                <a:gd name="T1" fmla="*/ 0 h 368"/>
                <a:gd name="T2" fmla="*/ 192 w 912"/>
                <a:gd name="T3" fmla="*/ 144 h 368"/>
                <a:gd name="T4" fmla="*/ 480 w 912"/>
                <a:gd name="T5" fmla="*/ 144 h 368"/>
                <a:gd name="T6" fmla="*/ 720 w 912"/>
                <a:gd name="T7" fmla="*/ 336 h 368"/>
                <a:gd name="T8" fmla="*/ 912 w 912"/>
                <a:gd name="T9" fmla="*/ 33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368">
                  <a:moveTo>
                    <a:pt x="0" y="0"/>
                  </a:moveTo>
                  <a:cubicBezTo>
                    <a:pt x="56" y="60"/>
                    <a:pt x="112" y="120"/>
                    <a:pt x="192" y="144"/>
                  </a:cubicBezTo>
                  <a:cubicBezTo>
                    <a:pt x="272" y="168"/>
                    <a:pt x="392" y="112"/>
                    <a:pt x="480" y="144"/>
                  </a:cubicBezTo>
                  <a:cubicBezTo>
                    <a:pt x="568" y="176"/>
                    <a:pt x="648" y="304"/>
                    <a:pt x="720" y="336"/>
                  </a:cubicBezTo>
                  <a:cubicBezTo>
                    <a:pt x="792" y="368"/>
                    <a:pt x="880" y="336"/>
                    <a:pt x="912" y="336"/>
                  </a:cubicBezTo>
                </a:path>
              </a:pathLst>
            </a:custGeom>
            <a:noFill/>
            <a:ln w="19050" cap="flat" cmpd="sng">
              <a:solidFill>
                <a:srgbClr val="1006DA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23" name="AutoShape 103"/>
            <p:cNvSpPr>
              <a:spLocks noChangeArrowheads="1"/>
            </p:cNvSpPr>
            <p:nvPr/>
          </p:nvSpPr>
          <p:spPr bwMode="auto">
            <a:xfrm rot="16263318">
              <a:off x="3127" y="1764"/>
              <a:ext cx="192" cy="28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cs-CZ" altLang="cs-CZ" sz="1800" b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824" name="Text Box 104"/>
            <p:cNvSpPr txBox="1">
              <a:spLocks noChangeArrowheads="1"/>
            </p:cNvSpPr>
            <p:nvPr/>
          </p:nvSpPr>
          <p:spPr bwMode="auto">
            <a:xfrm>
              <a:off x="3223" y="1788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cs-CZ" sz="1800" b="0">
                  <a:solidFill>
                    <a:srgbClr val="1006DA"/>
                  </a:solidFill>
                  <a:effectLst/>
                  <a:latin typeface="Arial" charset="0"/>
                </a:rPr>
                <a:t>+</a:t>
              </a:r>
            </a:p>
          </p:txBody>
        </p:sp>
        <p:sp>
          <p:nvSpPr>
            <p:cNvPr id="30825" name="Text Box 105"/>
            <p:cNvSpPr txBox="1">
              <a:spLocks noChangeArrowheads="1"/>
            </p:cNvSpPr>
            <p:nvPr/>
          </p:nvSpPr>
          <p:spPr bwMode="auto">
            <a:xfrm>
              <a:off x="1351" y="3264"/>
              <a:ext cx="52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cs-CZ" sz="1800" i="1">
                  <a:solidFill>
                    <a:srgbClr val="FC1239"/>
                  </a:solidFill>
                  <a:effectLst/>
                </a:rPr>
                <a:t>t = x/v</a:t>
              </a:r>
            </a:p>
          </p:txBody>
        </p:sp>
        <p:sp>
          <p:nvSpPr>
            <p:cNvPr id="30826" name="Text Box 106"/>
            <p:cNvSpPr txBox="1">
              <a:spLocks noChangeArrowheads="1"/>
            </p:cNvSpPr>
            <p:nvPr/>
          </p:nvSpPr>
          <p:spPr bwMode="auto">
            <a:xfrm>
              <a:off x="3895" y="159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cs-CZ" sz="1800" b="0" i="1">
                  <a:solidFill>
                    <a:srgbClr val="FC1239"/>
                  </a:solidFill>
                  <a:effectLst/>
                </a:rPr>
                <a:t>x</a:t>
              </a:r>
            </a:p>
          </p:txBody>
        </p:sp>
        <p:sp>
          <p:nvSpPr>
            <p:cNvPr id="30827" name="Text Box 107"/>
            <p:cNvSpPr txBox="1">
              <a:spLocks noChangeArrowheads="1"/>
            </p:cNvSpPr>
            <p:nvPr/>
          </p:nvSpPr>
          <p:spPr bwMode="auto">
            <a:xfrm>
              <a:off x="679" y="2112"/>
              <a:ext cx="3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cs-CZ" sz="2400">
                  <a:solidFill>
                    <a:srgbClr val="FC1239"/>
                  </a:solidFill>
                  <a:effectLst/>
                </a:rPr>
                <a:t>n</a:t>
              </a:r>
              <a:r>
                <a:rPr lang="en-US" altLang="cs-CZ" sz="2400" baseline="-25000">
                  <a:solidFill>
                    <a:srgbClr val="FC1239"/>
                  </a:solidFill>
                  <a:effectLst/>
                </a:rPr>
                <a:t>e</a:t>
              </a:r>
              <a:endParaRPr lang="en-US" altLang="cs-CZ" sz="2400">
                <a:solidFill>
                  <a:srgbClr val="FC1239"/>
                </a:solidFill>
                <a:effectLst/>
              </a:endParaRPr>
            </a:p>
          </p:txBody>
        </p:sp>
      </p:grpSp>
      <p:graphicFrame>
        <p:nvGraphicFramePr>
          <p:cNvPr id="30828" name="Object 108"/>
          <p:cNvGraphicFramePr>
            <a:graphicFrameLocks noChangeAspect="1"/>
          </p:cNvGraphicFramePr>
          <p:nvPr/>
        </p:nvGraphicFramePr>
        <p:xfrm>
          <a:off x="539750" y="1412875"/>
          <a:ext cx="37576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7" name="Equation" r:id="rId12" imgW="2501640" imgH="419040" progId="Equation.DSMT4">
                  <p:embed/>
                </p:oleObj>
              </mc:Choice>
              <mc:Fallback>
                <p:oleObj name="Equation" r:id="rId12" imgW="2501640" imgH="41904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3757613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7000" y="6435725"/>
            <a:ext cx="58023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cs-CZ" sz="1800" b="0" i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Flowing Afterglow Langmuir Probe – FALP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3610" y="20030"/>
            <a:ext cx="9016780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Space related investigations 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2" name="Picture 20" descr="sf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620077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41463" y="377825"/>
            <a:ext cx="4697412" cy="774700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>
                <a:solidFill>
                  <a:schemeClr val="hlink"/>
                </a:solidFill>
                <a:effectLst/>
                <a:latin typeface="Arial Black" pitchFamily="32" charset="0"/>
              </a:rPr>
              <a:t>Space research</a:t>
            </a:r>
            <a:endParaRPr lang="en-US" altLang="cs-CZ" sz="4000" b="0">
              <a:solidFill>
                <a:schemeClr val="bg2"/>
              </a:solidFill>
              <a:effectLst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22275" y="1276350"/>
            <a:ext cx="5802313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cs-CZ" sz="1800" b="0" i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Preparation of space experiments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cs-CZ" sz="1800" b="0" i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Study of Sun-Earth relations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cs-CZ" sz="1800" b="0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 First two-point determination of the magnetopause structure</a:t>
            </a:r>
          </a:p>
        </p:txBody>
      </p:sp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390525"/>
            <a:ext cx="26066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6" name="Picture 24" descr="l_fig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073400"/>
            <a:ext cx="2459038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Picture 26" descr="Space Physics Laborator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47650"/>
            <a:ext cx="1031875" cy="1031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01583" y="206375"/>
            <a:ext cx="7339053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First experiment in space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7" name="Picture 9" descr="K:\_prezentace\postery\milan_vzor\mff125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" y="125413"/>
            <a:ext cx="147796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804946" y="995033"/>
            <a:ext cx="7036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1970 - PG-1 for investigation of radiation belts, </a:t>
            </a:r>
            <a:r>
              <a:rPr lang="en-US" altLang="cs-CZ" sz="1800" b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Interkosmos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3 satellite</a:t>
            </a:r>
          </a:p>
        </p:txBody>
      </p:sp>
      <p:pic>
        <p:nvPicPr>
          <p:cNvPr id="11" name="Picture 12" descr="K:\_prezentace\SaNe\50\PG1cel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557338"/>
            <a:ext cx="31908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K:\_prezentace\SaNe\50\PG1d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503633"/>
            <a:ext cx="284003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K:\_prezentace\SaNe\50\PG1ki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302025"/>
            <a:ext cx="32766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K:\_prezentace\SaNe\50\PG1susen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5943" y="1819672"/>
            <a:ext cx="11176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900365" y="3651049"/>
            <a:ext cx="2342308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Semiconductor detectors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44463" y="3863870"/>
            <a:ext cx="1149674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949538" y="4150912"/>
            <a:ext cx="1515158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 of design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09600" y="6410225"/>
            <a:ext cx="3048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51147" y="4573521"/>
            <a:ext cx="3363461" cy="20682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en-US" sz="1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Follow-up missions</a:t>
            </a:r>
            <a:endParaRPr lang="cs-CZ" sz="18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Interkosmos</a:t>
            </a: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cs-CZ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971</a:t>
            </a:r>
            <a:r>
              <a:rPr lang="cs-CZ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PG1A</a:t>
            </a: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Interkosmos</a:t>
            </a: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13, 1973, PG1B, EMA</a:t>
            </a: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Interkosmos</a:t>
            </a: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17, 1975, ESA</a:t>
            </a:r>
          </a:p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en-US" sz="1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Russian national program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7, 1978, PEAS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r>
              <a:rPr lang="en-U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8, 1980, Monitor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134847"/>
            <a:ext cx="8694585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INTERSHOCK project - 1985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" name="Picture 5" descr="Dscn25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5" y="2363205"/>
            <a:ext cx="6340701" cy="419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79388" y="1038929"/>
            <a:ext cx="83216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Largest space project, MFF UK developed a great majority of the scientific payload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Investigation of the bow shock formation</a:t>
            </a: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  </a:t>
            </a: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50657" y="1769844"/>
            <a:ext cx="2393343" cy="22898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  <a:buFont typeface="Wingdings" pitchFamily="2" charset="2"/>
              <a:buChar char="Ø"/>
            </a:pP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BIFRAM</a:t>
            </a: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Solar wind complex</a:t>
            </a:r>
            <a:endParaRPr lang="cs-CZ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  <a:buFont typeface="Wingdings" pitchFamily="2" charset="2"/>
              <a:buChar char="Ø"/>
            </a:pP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AKME</a:t>
            </a: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Mid-energy ions</a:t>
            </a:r>
            <a:endParaRPr lang="cs-CZ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  <a:buFont typeface="Wingdings" pitchFamily="2" charset="2"/>
              <a:buChar char="Ø"/>
            </a:pP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High-energy electrons</a:t>
            </a:r>
            <a:endParaRPr lang="cs-CZ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  <a:buFont typeface="Wingdings" pitchFamily="2" charset="2"/>
              <a:buChar char="Ø"/>
            </a:pP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BROD</a:t>
            </a: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 processor unit</a:t>
            </a:r>
            <a:endParaRPr lang="cs-CZ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  <a:buFont typeface="Wingdings" pitchFamily="2" charset="2"/>
              <a:buChar char="Ø"/>
            </a:pP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TP 3</a:t>
            </a:r>
            <a:r>
              <a:rPr 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High-energy ions</a:t>
            </a:r>
            <a:endParaRPr lang="en-US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1" descr="K:\_prezentace\SaNe\50\do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1299" y="4278380"/>
            <a:ext cx="1761592" cy="115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K:\_prezentace\SaNe\50\Bif-B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1765" y="5525756"/>
            <a:ext cx="1791126" cy="124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16283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134847"/>
            <a:ext cx="8694585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INTERSHOCK project - 1985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79388" y="1197949"/>
            <a:ext cx="859885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Evolution of the ion distribution across the bow shock with 0.6 s time resolution. Better resolution achieved in 2016 by MMS mission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Precise determination of the cross-shock potential - alphas  used as test particles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The mass composition of the solar wind</a:t>
            </a:r>
          </a:p>
          <a:p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  </a:t>
            </a: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</p:txBody>
      </p:sp>
      <p:pic>
        <p:nvPicPr>
          <p:cNvPr id="12" name="Picture 7" descr="K:\_prezentace\SaNe\50\13se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18" y="3169700"/>
            <a:ext cx="46196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:\_prezentace\PRO\JANA\_x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689" y="2906175"/>
            <a:ext cx="29225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5673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134847"/>
            <a:ext cx="8694585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INTERBALL project - 1995-96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79388" y="983272"/>
            <a:ext cx="8321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First coordinate measurements of 4 spacecraft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Investigation of the Solar wind – magnetosphere coupling   </a:t>
            </a: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604192" y="1711039"/>
            <a:ext cx="2269781" cy="11880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cs-CZ" sz="1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Interball-2/Magion-5</a:t>
            </a:r>
            <a:endParaRPr lang="cs-CZ" sz="16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cs-CZ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29, 1996; 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cs-CZ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apogee</a:t>
            </a:r>
            <a:r>
              <a:rPr 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20 000 km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 –  6 </a:t>
            </a:r>
            <a:r>
              <a:rPr lang="cs-CZ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ve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5950"/>
            <a:ext cx="3865562" cy="400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RU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73" y="2894319"/>
            <a:ext cx="2438743" cy="29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124299" y="1711039"/>
            <a:ext cx="2405974" cy="11880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cs-CZ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Interball-1/Magion-4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cs-CZ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03, 1995; 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cs-CZ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apogee</a:t>
            </a:r>
            <a:r>
              <a:rPr 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200 000 km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 – 92 </a:t>
            </a:r>
            <a:r>
              <a:rPr lang="cs-CZ" sz="14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en-US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24" descr="0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9118" y="4890012"/>
            <a:ext cx="1319540" cy="189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33" descr="K:\_prezentace\SaNe\50\Bi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9679" y="2894319"/>
            <a:ext cx="23352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36" descr="K:\_prezentace\SaNe\50\EPS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2930" y="5292016"/>
            <a:ext cx="1727201" cy="14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971187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134847"/>
            <a:ext cx="8694585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INTERBALL – LLBL structure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79388" y="951468"/>
            <a:ext cx="86945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Two-point observation of the LLBL, possibility of determination of the spatial 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Study of the structure of the high-altitude cusp</a:t>
            </a:r>
          </a:p>
        </p:txBody>
      </p:sp>
      <p:pic>
        <p:nvPicPr>
          <p:cNvPr id="21" name="Picture 4" descr="l_fi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26" y="1900504"/>
            <a:ext cx="2701747" cy="401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K:\_prezentace\SaNe\50\llb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2641" y="4259070"/>
            <a:ext cx="3774999" cy="227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573202" y="6420678"/>
            <a:ext cx="3570798" cy="2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55000"/>
              <a:buFont typeface="Monotype Sorts" pitchFamily="2" charset="2"/>
              <a:buNone/>
            </a:pPr>
            <a:r>
              <a:rPr lang="cs-CZ" sz="16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Šafránková </a:t>
            </a:r>
            <a:r>
              <a:rPr lang="cs-CZ" sz="1600" b="0" i="1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et al. </a:t>
            </a:r>
            <a:r>
              <a:rPr lang="cs-CZ" sz="1600" b="0" i="1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(2002, 2007)</a:t>
            </a:r>
            <a:endParaRPr lang="cs-CZ" sz="1600" b="0" dirty="0">
              <a:solidFill>
                <a:prstClr val="black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5" name="Picture 1028" descr="c_fi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801" y="1978549"/>
            <a:ext cx="3197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033"/>
          <p:cNvSpPr>
            <a:spLocks noChangeArrowheads="1"/>
          </p:cNvSpPr>
          <p:nvPr/>
        </p:nvSpPr>
        <p:spPr bwMode="auto">
          <a:xfrm>
            <a:off x="382801" y="4622368"/>
            <a:ext cx="231269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55000"/>
              <a:buFont typeface="Monotype Sorts" pitchFamily="2" charset="2"/>
              <a:buNone/>
            </a:pPr>
            <a:r>
              <a:rPr lang="cs-CZ" sz="18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Měrka </a:t>
            </a:r>
            <a:r>
              <a:rPr lang="cs-CZ" sz="1800" b="0" i="1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et al. </a:t>
            </a:r>
            <a:r>
              <a:rPr lang="cs-CZ" sz="1800" b="0" i="1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(2002)</a:t>
            </a:r>
            <a:endParaRPr lang="cs-CZ" sz="1800" b="0" dirty="0">
              <a:solidFill>
                <a:prstClr val="black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0265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134847"/>
            <a:ext cx="8694585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2011: BMSW onboard </a:t>
            </a:r>
            <a:r>
              <a:rPr lang="en-US" altLang="cs-CZ" sz="4000" b="0" dirty="0" err="1" smtClean="0">
                <a:solidFill>
                  <a:schemeClr val="hlink"/>
                </a:solidFill>
                <a:effectLst/>
                <a:latin typeface="Arial Black" pitchFamily="32" charset="0"/>
              </a:rPr>
              <a:t>Spektr</a:t>
            </a: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-R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79388" y="951468"/>
            <a:ext cx="8321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Bright Monitor of the Solar Wind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Measurements of the solar wind velocity, density and temperature with time resolution of 30 </a:t>
            </a:r>
            <a:r>
              <a:rPr lang="en-US" altLang="cs-CZ" sz="1800" b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ms</a:t>
            </a:r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First observation of the ion turbulence at kinetic scale</a:t>
            </a:r>
          </a:p>
        </p:txBody>
      </p:sp>
      <p:pic>
        <p:nvPicPr>
          <p:cNvPr id="9" name="Picture 40" descr="AMBA0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229" y="4652963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P1010393"/>
          <p:cNvPicPr>
            <a:picLocks noChangeAspect="1" noChangeArrowheads="1"/>
          </p:cNvPicPr>
          <p:nvPr/>
        </p:nvPicPr>
        <p:blipFill>
          <a:blip r:embed="rId5" cstate="print"/>
          <a:srcRect l="7919"/>
          <a:stretch>
            <a:fillRect/>
          </a:stretch>
        </p:blipFill>
        <p:spPr bwMode="auto">
          <a:xfrm>
            <a:off x="3205041" y="4664075"/>
            <a:ext cx="287972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P1010278.JPG"/>
          <p:cNvPicPr>
            <a:picLocks noChangeAspect="1"/>
          </p:cNvPicPr>
          <p:nvPr/>
        </p:nvPicPr>
        <p:blipFill>
          <a:blip r:embed="rId6" cstate="print"/>
          <a:srcRect l="4984"/>
          <a:stretch>
            <a:fillRect/>
          </a:stretch>
        </p:blipFill>
        <p:spPr bwMode="auto">
          <a:xfrm>
            <a:off x="149104" y="4670425"/>
            <a:ext cx="29654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379746" y="2401016"/>
            <a:ext cx="8445006" cy="1969012"/>
            <a:chOff x="270272" y="16381735"/>
            <a:chExt cx="17712493" cy="4129792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72" y="16396727"/>
              <a:ext cx="5829300" cy="411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3465" y="16396727"/>
              <a:ext cx="5829300" cy="411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79" y="16381735"/>
              <a:ext cx="5829300" cy="411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1"/>
            <p:cNvSpPr txBox="1">
              <a:spLocks noChangeArrowheads="1"/>
            </p:cNvSpPr>
            <p:nvPr/>
          </p:nvSpPr>
          <p:spPr bwMode="auto">
            <a:xfrm>
              <a:off x="7155764" y="18483100"/>
              <a:ext cx="582320" cy="11619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solidFill>
                    <a:schemeClr val="bg2"/>
                  </a:solidFill>
                  <a:latin typeface="Arial" charset="0"/>
                  <a:cs typeface="Arial" charset="0"/>
                </a:rPr>
                <a:t>N</a:t>
              </a:r>
            </a:p>
            <a:p>
              <a:pPr eaLnBrk="1" hangingPunct="1"/>
              <a:r>
                <a:rPr lang="en-US" altLang="cs-CZ" sz="10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V</a:t>
              </a:r>
            </a:p>
            <a:p>
              <a:pPr eaLnBrk="1" hangingPunct="1"/>
              <a:r>
                <a:rPr lang="en-US" altLang="cs-CZ" sz="1000" b="1" dirty="0" smtClean="0">
                  <a:solidFill>
                    <a:srgbClr val="0066FF"/>
                  </a:solidFill>
                  <a:latin typeface="Arial" charset="0"/>
                  <a:cs typeface="Arial" charset="0"/>
                </a:rPr>
                <a:t>B</a:t>
              </a:r>
              <a:endParaRPr lang="cs-CZ" altLang="cs-CZ" sz="1000" b="1" dirty="0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TextovéPole 1"/>
            <p:cNvSpPr txBox="1">
              <a:spLocks noChangeArrowheads="1"/>
            </p:cNvSpPr>
            <p:nvPr/>
          </p:nvSpPr>
          <p:spPr bwMode="auto">
            <a:xfrm>
              <a:off x="2160589" y="19019178"/>
              <a:ext cx="1380045" cy="4596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Low beta</a:t>
              </a:r>
              <a:endParaRPr lang="cs-CZ" altLang="cs-CZ" sz="10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TextovéPole 1"/>
            <p:cNvSpPr txBox="1">
              <a:spLocks noChangeArrowheads="1"/>
            </p:cNvSpPr>
            <p:nvPr/>
          </p:nvSpPr>
          <p:spPr bwMode="auto">
            <a:xfrm>
              <a:off x="14631684" y="19111405"/>
              <a:ext cx="1433906" cy="459616"/>
            </a:xfrm>
            <a:prstGeom prst="rect">
              <a:avLst/>
            </a:prstGeom>
            <a:solidFill>
              <a:srgbClr val="F3D2C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High beta</a:t>
              </a:r>
              <a:endParaRPr lang="cs-CZ" altLang="cs-CZ" sz="10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TextovéPole 1"/>
            <p:cNvSpPr txBox="1">
              <a:spLocks noChangeArrowheads="1"/>
            </p:cNvSpPr>
            <p:nvPr/>
          </p:nvSpPr>
          <p:spPr bwMode="auto">
            <a:xfrm>
              <a:off x="8041927" y="19019177"/>
              <a:ext cx="1934199" cy="5164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Middle beta</a:t>
              </a:r>
              <a:endParaRPr lang="cs-CZ" altLang="cs-CZ" sz="10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TextovéPole 1"/>
            <p:cNvSpPr txBox="1">
              <a:spLocks noChangeArrowheads="1"/>
            </p:cNvSpPr>
            <p:nvPr/>
          </p:nvSpPr>
          <p:spPr bwMode="auto">
            <a:xfrm>
              <a:off x="1224487" y="18688370"/>
              <a:ext cx="582320" cy="11619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solidFill>
                    <a:schemeClr val="bg2"/>
                  </a:solidFill>
                  <a:latin typeface="Arial" charset="0"/>
                  <a:cs typeface="Arial" charset="0"/>
                </a:rPr>
                <a:t>N</a:t>
              </a:r>
            </a:p>
            <a:p>
              <a:pPr eaLnBrk="1" hangingPunct="1"/>
              <a:r>
                <a:rPr lang="en-US" altLang="cs-CZ" sz="10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V</a:t>
              </a:r>
            </a:p>
            <a:p>
              <a:pPr eaLnBrk="1" hangingPunct="1"/>
              <a:r>
                <a:rPr lang="en-US" altLang="cs-CZ" sz="1000" b="1" dirty="0" smtClean="0">
                  <a:solidFill>
                    <a:srgbClr val="0066FF"/>
                  </a:solidFill>
                  <a:latin typeface="Arial" charset="0"/>
                  <a:cs typeface="Arial" charset="0"/>
                </a:rPr>
                <a:t>B</a:t>
              </a:r>
              <a:endParaRPr lang="cs-CZ" altLang="cs-CZ" sz="1000" b="1" dirty="0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TextovéPole 1"/>
            <p:cNvSpPr txBox="1">
              <a:spLocks noChangeArrowheads="1"/>
            </p:cNvSpPr>
            <p:nvPr/>
          </p:nvSpPr>
          <p:spPr bwMode="auto">
            <a:xfrm>
              <a:off x="13249822" y="18550043"/>
              <a:ext cx="582320" cy="11619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solidFill>
                    <a:schemeClr val="bg2"/>
                  </a:solidFill>
                  <a:latin typeface="Arial" charset="0"/>
                  <a:cs typeface="Arial" charset="0"/>
                </a:rPr>
                <a:t>N</a:t>
              </a:r>
            </a:p>
            <a:p>
              <a:pPr eaLnBrk="1" hangingPunct="1"/>
              <a:r>
                <a:rPr lang="en-US" altLang="cs-CZ" sz="10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V</a:t>
              </a:r>
            </a:p>
            <a:p>
              <a:pPr eaLnBrk="1" hangingPunct="1"/>
              <a:r>
                <a:rPr lang="en-US" altLang="cs-CZ" sz="1000" b="1" dirty="0" smtClean="0">
                  <a:solidFill>
                    <a:srgbClr val="0066FF"/>
                  </a:solidFill>
                  <a:latin typeface="Arial" charset="0"/>
                  <a:cs typeface="Arial" charset="0"/>
                </a:rPr>
                <a:t>B</a:t>
              </a:r>
              <a:endParaRPr lang="cs-CZ" altLang="cs-CZ" sz="1000" b="1" dirty="0">
                <a:solidFill>
                  <a:srgbClr val="0066FF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1" name="Přímá spojnice 30"/>
            <p:cNvCxnSpPr/>
            <p:nvPr/>
          </p:nvCxnSpPr>
          <p:spPr bwMode="auto">
            <a:xfrm>
              <a:off x="1129236" y="17356470"/>
              <a:ext cx="3407618" cy="158319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Přímá spojnice 31"/>
            <p:cNvCxnSpPr/>
            <p:nvPr/>
          </p:nvCxnSpPr>
          <p:spPr bwMode="auto">
            <a:xfrm>
              <a:off x="7007180" y="17212454"/>
              <a:ext cx="3218306" cy="147591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Přímá spojnice 32"/>
            <p:cNvCxnSpPr/>
            <p:nvPr/>
          </p:nvCxnSpPr>
          <p:spPr bwMode="auto">
            <a:xfrm>
              <a:off x="12961790" y="17212454"/>
              <a:ext cx="2928491" cy="133758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ovéPole 1"/>
            <p:cNvSpPr txBox="1">
              <a:spLocks noChangeArrowheads="1"/>
            </p:cNvSpPr>
            <p:nvPr/>
          </p:nvSpPr>
          <p:spPr bwMode="auto">
            <a:xfrm>
              <a:off x="8384251" y="17548280"/>
              <a:ext cx="1138788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- 5/3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 bwMode="auto">
            <a:xfrm>
              <a:off x="9361390" y="16396727"/>
              <a:ext cx="2674454" cy="189598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Přímá spojnice 35"/>
            <p:cNvCxnSpPr/>
            <p:nvPr/>
          </p:nvCxnSpPr>
          <p:spPr bwMode="auto">
            <a:xfrm>
              <a:off x="3384726" y="16420366"/>
              <a:ext cx="2674454" cy="189598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ovéPole 1"/>
            <p:cNvSpPr txBox="1">
              <a:spLocks noChangeArrowheads="1"/>
            </p:cNvSpPr>
            <p:nvPr/>
          </p:nvSpPr>
          <p:spPr bwMode="auto">
            <a:xfrm>
              <a:off x="14502673" y="17535580"/>
              <a:ext cx="1304870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-5/3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38" name="TextovéPole 1"/>
            <p:cNvSpPr txBox="1">
              <a:spLocks noChangeArrowheads="1"/>
            </p:cNvSpPr>
            <p:nvPr/>
          </p:nvSpPr>
          <p:spPr bwMode="auto">
            <a:xfrm>
              <a:off x="3053317" y="17914145"/>
              <a:ext cx="1249171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-5/3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39" name="TextovéPole 1"/>
            <p:cNvSpPr txBox="1">
              <a:spLocks noChangeArrowheads="1"/>
            </p:cNvSpPr>
            <p:nvPr/>
          </p:nvSpPr>
          <p:spPr bwMode="auto">
            <a:xfrm>
              <a:off x="9825097" y="16491076"/>
              <a:ext cx="1243475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- 7/3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40" name="TextovéPole 1"/>
            <p:cNvSpPr txBox="1">
              <a:spLocks noChangeArrowheads="1"/>
            </p:cNvSpPr>
            <p:nvPr/>
          </p:nvSpPr>
          <p:spPr bwMode="auto">
            <a:xfrm>
              <a:off x="4085993" y="16642105"/>
              <a:ext cx="1213472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- 7/3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41" name="TextovéPole 1"/>
            <p:cNvSpPr txBox="1">
              <a:spLocks noChangeArrowheads="1"/>
            </p:cNvSpPr>
            <p:nvPr/>
          </p:nvSpPr>
          <p:spPr bwMode="auto">
            <a:xfrm>
              <a:off x="15807544" y="16499141"/>
              <a:ext cx="1275198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- 7/3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cxnSp>
          <p:nvCxnSpPr>
            <p:cNvPr id="42" name="Přímá spojnice 41"/>
            <p:cNvCxnSpPr/>
            <p:nvPr/>
          </p:nvCxnSpPr>
          <p:spPr bwMode="auto">
            <a:xfrm>
              <a:off x="10513518" y="18872726"/>
              <a:ext cx="1183053" cy="102779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Přímá spojnice 42"/>
            <p:cNvCxnSpPr/>
            <p:nvPr/>
          </p:nvCxnSpPr>
          <p:spPr bwMode="auto">
            <a:xfrm>
              <a:off x="4886229" y="19163725"/>
              <a:ext cx="833678" cy="71302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Přímá spojnice 43"/>
            <p:cNvCxnSpPr/>
            <p:nvPr/>
          </p:nvCxnSpPr>
          <p:spPr bwMode="auto">
            <a:xfrm>
              <a:off x="16058134" y="18920959"/>
              <a:ext cx="1183053" cy="102779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ovéPole 1"/>
            <p:cNvSpPr txBox="1">
              <a:spLocks noChangeArrowheads="1"/>
            </p:cNvSpPr>
            <p:nvPr/>
          </p:nvSpPr>
          <p:spPr bwMode="auto">
            <a:xfrm>
              <a:off x="16058133" y="19386416"/>
              <a:ext cx="1183053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- 3,5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46" name="TextovéPole 1"/>
            <p:cNvSpPr txBox="1">
              <a:spLocks noChangeArrowheads="1"/>
            </p:cNvSpPr>
            <p:nvPr/>
          </p:nvSpPr>
          <p:spPr bwMode="auto">
            <a:xfrm>
              <a:off x="10225487" y="19300685"/>
              <a:ext cx="936100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- 3,5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47" name="TextovéPole 1"/>
            <p:cNvSpPr txBox="1">
              <a:spLocks noChangeArrowheads="1"/>
            </p:cNvSpPr>
            <p:nvPr/>
          </p:nvSpPr>
          <p:spPr bwMode="auto">
            <a:xfrm>
              <a:off x="5104628" y="19210153"/>
              <a:ext cx="1102249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- 3,5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 bwMode="auto">
            <a:xfrm>
              <a:off x="10513518" y="18004542"/>
              <a:ext cx="1084819" cy="118580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Přímá spojnice 48"/>
            <p:cNvCxnSpPr/>
            <p:nvPr/>
          </p:nvCxnSpPr>
          <p:spPr bwMode="auto">
            <a:xfrm>
              <a:off x="4464846" y="17932534"/>
              <a:ext cx="1183053" cy="115918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Přímá spojnice 49"/>
            <p:cNvCxnSpPr/>
            <p:nvPr/>
          </p:nvCxnSpPr>
          <p:spPr bwMode="auto">
            <a:xfrm>
              <a:off x="16202150" y="18004542"/>
              <a:ext cx="1183053" cy="117181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ovéPole 1"/>
            <p:cNvSpPr txBox="1">
              <a:spLocks noChangeArrowheads="1"/>
            </p:cNvSpPr>
            <p:nvPr/>
          </p:nvSpPr>
          <p:spPr bwMode="auto">
            <a:xfrm>
              <a:off x="10919376" y="18218878"/>
              <a:ext cx="805634" cy="45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- 4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52" name="TextovéPole 1"/>
            <p:cNvSpPr txBox="1">
              <a:spLocks noChangeArrowheads="1"/>
            </p:cNvSpPr>
            <p:nvPr/>
          </p:nvSpPr>
          <p:spPr bwMode="auto">
            <a:xfrm>
              <a:off x="15946828" y="18249851"/>
              <a:ext cx="1010427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- 4,2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53" name="TextovéPole 1"/>
            <p:cNvSpPr txBox="1">
              <a:spLocks noChangeArrowheads="1"/>
            </p:cNvSpPr>
            <p:nvPr/>
          </p:nvSpPr>
          <p:spPr bwMode="auto">
            <a:xfrm>
              <a:off x="4900249" y="18218877"/>
              <a:ext cx="1158931" cy="51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000" b="1" dirty="0" smtClean="0">
                  <a:latin typeface="Arial" charset="0"/>
                  <a:cs typeface="Arial" charset="0"/>
                </a:rPr>
                <a:t>- 3,8</a:t>
              </a:r>
              <a:endParaRPr lang="cs-CZ" altLang="cs-CZ" sz="1000" b="1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99811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134847"/>
            <a:ext cx="8694585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2011: BMSW onboard </a:t>
            </a:r>
            <a:r>
              <a:rPr lang="en-US" altLang="cs-CZ" sz="4000" b="0" dirty="0" err="1" smtClean="0">
                <a:solidFill>
                  <a:schemeClr val="hlink"/>
                </a:solidFill>
                <a:effectLst/>
                <a:latin typeface="Arial Black" pitchFamily="32" charset="0"/>
              </a:rPr>
              <a:t>Spektr</a:t>
            </a: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-R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79388" y="951468"/>
            <a:ext cx="83216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Investigation of the interplanetary shocks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Ion ramp 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Waves associated with the shock</a:t>
            </a:r>
          </a:p>
        </p:txBody>
      </p:sp>
      <p:pic>
        <p:nvPicPr>
          <p:cNvPr id="54" name="Obrázek 9" descr="shock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964" y="1973739"/>
            <a:ext cx="30353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5" descr="15-secon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1919" y="2972971"/>
            <a:ext cx="4623489" cy="32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737113" y="2066613"/>
            <a:ext cx="4866525" cy="81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55000"/>
              <a:buFont typeface="Monotype Sorts" pitchFamily="2" charset="2"/>
              <a:buNone/>
            </a:pPr>
            <a:r>
              <a:rPr lang="en-US" sz="160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A comparison of the fastest measurements of solar wind  parameters prior to (blue) and after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Spektr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-R launch (red)</a:t>
            </a:r>
            <a:endParaRPr lang="cs-CZ" sz="1600" dirty="0">
              <a:solidFill>
                <a:prstClr val="black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94752" y="6488204"/>
            <a:ext cx="5184914" cy="2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55000"/>
            </a:pPr>
            <a:r>
              <a:rPr lang="en-US" sz="1600" b="0" i="1" dirty="0" err="1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Nemecek</a:t>
            </a:r>
            <a:r>
              <a:rPr lang="cs-CZ" sz="16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cs-CZ" sz="1600" b="0" i="1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et al. (</a:t>
            </a:r>
            <a:r>
              <a:rPr lang="cs-CZ" sz="16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20</a:t>
            </a:r>
            <a:r>
              <a:rPr lang="en-US" sz="16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13</a:t>
            </a:r>
            <a:r>
              <a:rPr lang="cs-CZ" sz="16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lang="en-US" sz="16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lang="en-US" sz="1600" b="0" i="1" dirty="0" err="1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Goncharov</a:t>
            </a:r>
            <a:r>
              <a:rPr lang="cs-CZ" sz="16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 et al. (20</a:t>
            </a:r>
            <a:r>
              <a:rPr lang="en-US" sz="16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14, 2016</a:t>
            </a:r>
            <a:r>
              <a:rPr lang="cs-CZ" sz="1600" b="0" i="1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)</a:t>
            </a:r>
            <a:endParaRPr lang="cs-CZ" sz="1600" b="0" dirty="0" smtClean="0">
              <a:solidFill>
                <a:prstClr val="black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55000"/>
              <a:buFont typeface="Monotype Sorts" pitchFamily="2" charset="2"/>
              <a:buNone/>
            </a:pPr>
            <a:endParaRPr lang="cs-CZ" sz="1600" b="0" dirty="0">
              <a:solidFill>
                <a:prstClr val="black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2760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134847"/>
            <a:ext cx="8694585" cy="782457"/>
          </a:xfrm>
          <a:prstGeom prst="rect">
            <a:avLst/>
          </a:prstGeom>
          <a:gradFill rotWithShape="0">
            <a:gsLst>
              <a:gs pos="0">
                <a:srgbClr val="FEE9CA"/>
              </a:gs>
              <a:gs pos="100000">
                <a:srgbClr val="FEE9CA">
                  <a:gamma/>
                  <a:shade val="8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645" tIns="82645" rIns="82645" bIns="82645">
            <a:spAutoFit/>
          </a:bodyPr>
          <a:lstStyle>
            <a:lvl1pPr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476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953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4295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90600" defTabSz="330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4478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050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3622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819400" defTabSz="33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4000" b="0" dirty="0" smtClean="0">
                <a:solidFill>
                  <a:schemeClr val="hlink"/>
                </a:solidFill>
                <a:effectLst/>
                <a:latin typeface="Arial Black" pitchFamily="32" charset="0"/>
              </a:rPr>
              <a:t>Future ESA missions</a:t>
            </a:r>
            <a:endParaRPr lang="en-US" altLang="cs-CZ" sz="40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8888" y="1160463"/>
            <a:ext cx="246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79388" y="951468"/>
            <a:ext cx="3619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Ion spectrometer for </a:t>
            </a:r>
            <a:r>
              <a:rPr lang="en-US" altLang="cs-CZ" sz="1800" b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Bepi</a:t>
            </a: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 Colombo mission towards Mercury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Contribution to ground segment</a:t>
            </a:r>
          </a:p>
          <a:p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Spacecraft launched successfully, first data expected in five years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5" y="4182386"/>
            <a:ext cx="4512150" cy="248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879934" y="1048210"/>
            <a:ext cx="36195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Ion spectrometer for Solar Orbiter mission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cs-CZ" sz="1800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Development of the front-end electronics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cs-CZ" sz="1800" b="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cs-CZ" sz="1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Financed partly via Czech PRODEX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95" y="3813790"/>
            <a:ext cx="3620939" cy="271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1922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powerpoint-d auf Pc-max2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oint-d auf Pc-max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6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6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powerpoint-d auf Pc-max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d auf Pc-max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d auf Pc-max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d auf Pc-max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d auf Pc-max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d auf Pc-max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d auf Pc-max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3D8FF"/>
    </a:dk2>
    <a:lt2>
      <a:srgbClr val="FFFF00"/>
    </a:lt2>
    <a:accent1>
      <a:srgbClr val="FF9900"/>
    </a:accent1>
    <a:accent2>
      <a:srgbClr val="00FFFF"/>
    </a:accent2>
    <a:accent3>
      <a:srgbClr val="DEE9FF"/>
    </a:accent3>
    <a:accent4>
      <a:srgbClr val="DADA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1010278701</TotalTime>
  <Pages>1</Pages>
  <Words>565</Words>
  <Application>Microsoft Office PowerPoint</Application>
  <PresentationFormat>Předvádění na obrazovce (4:3)</PresentationFormat>
  <Paragraphs>153</Paragraphs>
  <Slides>12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Times New Roman</vt:lpstr>
      <vt:lpstr>Arial Black</vt:lpstr>
      <vt:lpstr>Wingdings</vt:lpstr>
      <vt:lpstr>Arial</vt:lpstr>
      <vt:lpstr>Comic Sans MS</vt:lpstr>
      <vt:lpstr>AvantGarde Bk BT</vt:lpstr>
      <vt:lpstr>powerpoint-d auf Pc-max2</vt:lpstr>
      <vt:lpstr>MathType 5.0 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escampig</dc:title>
  <dc:subject>ESCAMPIG XIV</dc:subject>
  <dc:creator>Safr</dc:creator>
  <cp:lastModifiedBy>Zdenek Nemecek</cp:lastModifiedBy>
  <cp:revision>157</cp:revision>
  <cp:lastPrinted>2001-11-08T18:16:34Z</cp:lastPrinted>
  <dcterms:created xsi:type="dcterms:W3CDTF">1998-08-20T09:35:08Z</dcterms:created>
  <dcterms:modified xsi:type="dcterms:W3CDTF">2018-11-08T16:54:03Z</dcterms:modified>
</cp:coreProperties>
</file>