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0" r:id="rId4"/>
    <p:sldId id="259" r:id="rId5"/>
    <p:sldId id="261" r:id="rId6"/>
    <p:sldId id="264" r:id="rId7"/>
    <p:sldId id="262" r:id="rId8"/>
    <p:sldId id="266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60" d="100"/>
          <a:sy n="60" d="100"/>
        </p:scale>
        <p:origin x="-1668" y="-30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A8A3D-EC10-4532-BD17-4B98B1A9C19C}" type="datetimeFigureOut">
              <a:rPr lang="de-DE" smtClean="0"/>
              <a:t>12.11.2018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C246B-97A0-45B7-A274-E90AF114C3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920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Functional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;</a:t>
            </a:r>
            <a:r>
              <a:rPr lang="de-DE" baseline="0" dirty="0" smtClean="0"/>
              <a:t> trade-offs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C246B-97A0-45B7-A274-E90AF114C3F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719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Candidate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concepts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architecture</a:t>
            </a:r>
            <a:r>
              <a:rPr lang="de-DE" baseline="0" dirty="0" smtClean="0"/>
              <a:t>.. </a:t>
            </a:r>
            <a:r>
              <a:rPr lang="de-DE" baseline="0" dirty="0" err="1" smtClean="0"/>
              <a:t>Detailed</a:t>
            </a:r>
            <a:r>
              <a:rPr lang="de-DE" baseline="0" dirty="0" smtClean="0"/>
              <a:t> design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substems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until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freeze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design (CDR), </a:t>
            </a:r>
            <a:r>
              <a:rPr lang="de-DE" baseline="0" dirty="0" err="1" smtClean="0"/>
              <a:t>then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verification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lower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component</a:t>
            </a:r>
            <a:r>
              <a:rPr lang="de-DE" baseline="0" dirty="0" smtClean="0"/>
              <a:t>/</a:t>
            </a:r>
            <a:r>
              <a:rPr lang="de-DE" baseline="0" dirty="0" err="1" smtClean="0"/>
              <a:t>assembly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level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subsystem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system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verification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C246B-97A0-45B7-A274-E90AF114C3F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892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C246B-97A0-45B7-A274-E90AF114C3F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9573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C246B-97A0-45B7-A274-E90AF114C3F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2206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B2BA-55C5-49E3-BA6F-8138D1EAFAD6}" type="datetimeFigureOut">
              <a:rPr lang="de-DE" smtClean="0"/>
              <a:t>12.11.2018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348D-7040-45D0-AF06-05095E8CC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165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B2BA-55C5-49E3-BA6F-8138D1EAFAD6}" type="datetimeFigureOut">
              <a:rPr lang="de-DE" smtClean="0"/>
              <a:t>12.11.2018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348D-7040-45D0-AF06-05095E8CC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00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B2BA-55C5-49E3-BA6F-8138D1EAFAD6}" type="datetimeFigureOut">
              <a:rPr lang="de-DE" smtClean="0"/>
              <a:t>12.11.2018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348D-7040-45D0-AF06-05095E8CC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958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B2BA-55C5-49E3-BA6F-8138D1EAFAD6}" type="datetimeFigureOut">
              <a:rPr lang="de-DE" smtClean="0"/>
              <a:t>12.11.2018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348D-7040-45D0-AF06-05095E8CC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0834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B2BA-55C5-49E3-BA6F-8138D1EAFAD6}" type="datetimeFigureOut">
              <a:rPr lang="de-DE" smtClean="0"/>
              <a:t>12.11.2018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348D-7040-45D0-AF06-05095E8CC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125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B2BA-55C5-49E3-BA6F-8138D1EAFAD6}" type="datetimeFigureOut">
              <a:rPr lang="de-DE" smtClean="0"/>
              <a:t>12.11.2018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348D-7040-45D0-AF06-05095E8CC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459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B2BA-55C5-49E3-BA6F-8138D1EAFAD6}" type="datetimeFigureOut">
              <a:rPr lang="de-DE" smtClean="0"/>
              <a:t>12.11.2018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348D-7040-45D0-AF06-05095E8CC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196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B2BA-55C5-49E3-BA6F-8138D1EAFAD6}" type="datetimeFigureOut">
              <a:rPr lang="de-DE" smtClean="0"/>
              <a:t>12.11.2018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348D-7040-45D0-AF06-05095E8CC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0530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B2BA-55C5-49E3-BA6F-8138D1EAFAD6}" type="datetimeFigureOut">
              <a:rPr lang="de-DE" smtClean="0"/>
              <a:t>12.11.2018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348D-7040-45D0-AF06-05095E8CC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838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B2BA-55C5-49E3-BA6F-8138D1EAFAD6}" type="datetimeFigureOut">
              <a:rPr lang="de-DE" smtClean="0"/>
              <a:t>12.11.2018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348D-7040-45D0-AF06-05095E8CC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9344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B2BA-55C5-49E3-BA6F-8138D1EAFAD6}" type="datetimeFigureOut">
              <a:rPr lang="de-DE" smtClean="0"/>
              <a:t>12.11.2018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348D-7040-45D0-AF06-05095E8CC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566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DB2BA-55C5-49E3-BA6F-8138D1EAFAD6}" type="datetimeFigureOut">
              <a:rPr lang="de-DE" smtClean="0"/>
              <a:t>12.11.2018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5348D-7040-45D0-AF06-05095E8CC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042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de/url?sa=i&amp;rct=j&amp;q=&amp;esrc=s&amp;source=imgres&amp;cd=&amp;cad=rja&amp;uact=8&amp;ved=2ahUKEwjEg47WzcfeAhUEKFAKHVhKDRAQjRx6BAgBEAU&amp;url=https://pt.wikipedia.org/wiki/Ponto_de_exclama%C3%A7%C3%A3o&amp;psig=AOvVaw3iJh8zZ6lS3IHY8TSEXsF1&amp;ust=154186306893990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jpeg"/><Relationship Id="rId4" Type="http://schemas.openxmlformats.org/officeDocument/2006/relationships/hyperlink" Target="http://www.smpswisconsin.org/site/wp-content/uploads/2012/09/saves_time_money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google.de/url?sa=i&amp;rct=j&amp;q=&amp;esrc=s&amp;source=images&amp;cd=&amp;cad=rja&amp;uact=8&amp;ved=2ahUKEwikvdXHr8zeAhUJPewKHTR7DKMQjRx6BAgBEAU&amp;url=http://laoblogger.com/free-symphony-orchestra-clipart.html&amp;psig=AOvVaw1JhdrsVJVoeQXcEvuOIhFv&amp;ust=154202678105687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r="9910"/>
          <a:stretch/>
        </p:blipFill>
        <p:spPr bwMode="auto">
          <a:xfrm>
            <a:off x="0" y="-27384"/>
            <a:ext cx="9585435" cy="68580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2" r="6119"/>
          <a:stretch/>
        </p:blipFill>
        <p:spPr bwMode="auto">
          <a:xfrm>
            <a:off x="1187624" y="1785155"/>
            <a:ext cx="3888432" cy="298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8241" y="0"/>
            <a:ext cx="8568952" cy="1944216"/>
          </a:xfrm>
        </p:spPr>
        <p:txBody>
          <a:bodyPr>
            <a:normAutofit/>
          </a:bodyPr>
          <a:lstStyle/>
          <a:p>
            <a:r>
              <a:rPr lang="en-US" sz="3200" b="1" dirty="0"/>
              <a:t>Science and exploration are the WHY and WHAT - let’s talk about the HOW: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an</a:t>
            </a:r>
            <a:r>
              <a:rPr lang="en-US" sz="3200" b="1" dirty="0"/>
              <a:t> engineering </a:t>
            </a:r>
            <a:r>
              <a:rPr lang="en-US" sz="3200" b="1" dirty="0" smtClean="0"/>
              <a:t>perspective</a:t>
            </a:r>
            <a:endParaRPr lang="de-DE" sz="4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267744" y="5013176"/>
            <a:ext cx="6400800" cy="1440160"/>
          </a:xfrm>
        </p:spPr>
        <p:txBody>
          <a:bodyPr/>
          <a:lstStyle/>
          <a:p>
            <a:pPr algn="r"/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Tina Büchner da Costa,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ArianeGroup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de-DE" sz="2000" dirty="0" err="1" smtClean="0">
                <a:solidFill>
                  <a:schemeClr val="bg1">
                    <a:lumMod val="75000"/>
                  </a:schemeClr>
                </a:solidFill>
              </a:rPr>
              <a:t>MSc</a:t>
            </a:r>
            <a:r>
              <a:rPr lang="de-DE" sz="2000" dirty="0" smtClean="0">
                <a:solidFill>
                  <a:schemeClr val="bg1">
                    <a:lumMod val="75000"/>
                  </a:schemeClr>
                </a:solidFill>
              </a:rPr>
              <a:t> Aerospace Engineering</a:t>
            </a:r>
          </a:p>
          <a:p>
            <a:pPr algn="r"/>
            <a:r>
              <a:rPr lang="de-DE" sz="2000" dirty="0" err="1" smtClean="0">
                <a:solidFill>
                  <a:schemeClr val="bg1">
                    <a:lumMod val="75000"/>
                  </a:schemeClr>
                </a:solidFill>
              </a:rPr>
              <a:t>MSc</a:t>
            </a:r>
            <a:r>
              <a:rPr lang="de-DE" sz="2000" dirty="0" smtClean="0">
                <a:solidFill>
                  <a:schemeClr val="bg1">
                    <a:lumMod val="75000"/>
                  </a:schemeClr>
                </a:solidFill>
              </a:rPr>
              <a:t> Business </a:t>
            </a:r>
            <a:r>
              <a:rPr lang="de-DE" sz="2000" dirty="0" err="1" smtClean="0">
                <a:solidFill>
                  <a:schemeClr val="bg1">
                    <a:lumMod val="75000"/>
                  </a:schemeClr>
                </a:solidFill>
              </a:rPr>
              <a:t>psychology</a:t>
            </a:r>
            <a:endParaRPr lang="de-DE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742824"/>
            <a:ext cx="1479647" cy="2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96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343" y="7057"/>
            <a:ext cx="8229600" cy="892082"/>
          </a:xfrm>
        </p:spPr>
        <p:txBody>
          <a:bodyPr/>
          <a:lstStyle/>
          <a:p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science</a:t>
            </a:r>
            <a:r>
              <a:rPr lang="de-DE" dirty="0" smtClean="0"/>
              <a:t> </a:t>
            </a:r>
            <a:r>
              <a:rPr lang="de-DE" dirty="0" err="1" smtClean="0"/>
              <a:t>meets</a:t>
            </a:r>
            <a:r>
              <a:rPr lang="de-DE" dirty="0" smtClean="0"/>
              <a:t> </a:t>
            </a:r>
            <a:r>
              <a:rPr lang="de-DE" dirty="0" err="1" smtClean="0"/>
              <a:t>engineering</a:t>
            </a:r>
            <a:endParaRPr lang="de-DE" dirty="0"/>
          </a:p>
        </p:txBody>
      </p:sp>
      <p:grpSp>
        <p:nvGrpSpPr>
          <p:cNvPr id="19" name="Gruppieren 18"/>
          <p:cNvGrpSpPr/>
          <p:nvPr/>
        </p:nvGrpSpPr>
        <p:grpSpPr>
          <a:xfrm>
            <a:off x="256706" y="899139"/>
            <a:ext cx="8116399" cy="914400"/>
            <a:chOff x="256706" y="899139"/>
            <a:chExt cx="8116399" cy="914400"/>
          </a:xfrm>
        </p:grpSpPr>
        <p:sp>
          <p:nvSpPr>
            <p:cNvPr id="4" name="Abgerundetes Rechteck 3"/>
            <p:cNvSpPr/>
            <p:nvPr/>
          </p:nvSpPr>
          <p:spPr>
            <a:xfrm>
              <a:off x="256706" y="899139"/>
              <a:ext cx="216024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/>
                <a:t>SCIENTISTS:</a:t>
              </a:r>
            </a:p>
            <a:p>
              <a:pPr algn="ctr"/>
              <a:r>
                <a:rPr lang="de-DE" dirty="0" smtClean="0"/>
                <a:t>a </a:t>
              </a:r>
              <a:r>
                <a:rPr lang="de-DE" dirty="0" err="1" smtClean="0"/>
                <a:t>science</a:t>
              </a:r>
              <a:r>
                <a:rPr lang="de-DE" dirty="0" smtClean="0"/>
                <a:t> </a:t>
              </a:r>
              <a:r>
                <a:rPr lang="de-DE" dirty="0" err="1" smtClean="0"/>
                <a:t>goal</a:t>
              </a:r>
              <a:endParaRPr lang="de-DE" dirty="0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5081242" y="1192799"/>
              <a:ext cx="3291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Example</a:t>
              </a:r>
              <a:r>
                <a:rPr lang="de-DE" dirty="0" smtClean="0"/>
                <a:t>: </a:t>
              </a:r>
              <a:r>
                <a:rPr lang="de-DE" dirty="0" err="1" smtClean="0"/>
                <a:t>Explore</a:t>
              </a:r>
              <a:r>
                <a:rPr lang="de-DE" dirty="0" smtClean="0"/>
                <a:t> planet Mercury</a:t>
              </a:r>
              <a:endParaRPr lang="de-DE" dirty="0"/>
            </a:p>
          </p:txBody>
        </p:sp>
        <p:sp>
          <p:nvSpPr>
            <p:cNvPr id="7" name="Rechteck 6"/>
            <p:cNvSpPr/>
            <p:nvPr/>
          </p:nvSpPr>
          <p:spPr>
            <a:xfrm>
              <a:off x="2704978" y="1023522"/>
              <a:ext cx="203133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40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SUBJECT</a:t>
              </a:r>
              <a:endParaRPr lang="de-DE" sz="40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256706" y="1731408"/>
            <a:ext cx="8147070" cy="1332055"/>
            <a:chOff x="256706" y="1731408"/>
            <a:chExt cx="8147070" cy="1332055"/>
          </a:xfrm>
        </p:grpSpPr>
        <p:sp>
          <p:nvSpPr>
            <p:cNvPr id="6" name="Abgerundetes Rechteck 5"/>
            <p:cNvSpPr/>
            <p:nvPr/>
          </p:nvSpPr>
          <p:spPr>
            <a:xfrm>
              <a:off x="256706" y="2123275"/>
              <a:ext cx="216024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/>
                <a:t>SCIENTISTS:</a:t>
              </a:r>
            </a:p>
            <a:p>
              <a:pPr algn="ctr"/>
              <a:r>
                <a:rPr lang="de-DE" dirty="0" smtClean="0"/>
                <a:t>a rationale</a:t>
              </a:r>
              <a:endParaRPr lang="de-DE" dirty="0"/>
            </a:p>
          </p:txBody>
        </p:sp>
        <p:sp>
          <p:nvSpPr>
            <p:cNvPr id="8" name="Rechteck 7"/>
            <p:cNvSpPr/>
            <p:nvPr/>
          </p:nvSpPr>
          <p:spPr>
            <a:xfrm>
              <a:off x="2726164" y="2226532"/>
              <a:ext cx="203133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40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WHY?</a:t>
              </a:r>
              <a:endParaRPr lang="de-DE" sz="40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9" name="Pfeil nach unten 8"/>
            <p:cNvSpPr/>
            <p:nvPr/>
          </p:nvSpPr>
          <p:spPr>
            <a:xfrm>
              <a:off x="6727173" y="1731408"/>
              <a:ext cx="226277" cy="4951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4916513" y="2232466"/>
              <a:ext cx="34872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de-DE" sz="1600" dirty="0" err="1" smtClean="0"/>
                <a:t>Poorly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explored</a:t>
              </a:r>
              <a:r>
                <a:rPr lang="de-DE" sz="1600" dirty="0" smtClean="0"/>
                <a:t> so </a:t>
              </a:r>
              <a:r>
                <a:rPr lang="de-DE" sz="1600" dirty="0" err="1" smtClean="0"/>
                <a:t>far</a:t>
              </a:r>
              <a:endParaRPr lang="de-DE" sz="1600" dirty="0" smtClean="0"/>
            </a:p>
            <a:p>
              <a:pPr marL="285750" indent="-285750">
                <a:buFontTx/>
                <a:buChar char="-"/>
              </a:pPr>
              <a:r>
                <a:rPr lang="de-DE" sz="1600" dirty="0" err="1" smtClean="0"/>
                <a:t>Understand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history</a:t>
              </a:r>
              <a:r>
                <a:rPr lang="de-DE" sz="1600" dirty="0" smtClean="0"/>
                <a:t>  </a:t>
              </a:r>
              <a:r>
                <a:rPr lang="de-DE" sz="1600" dirty="0" err="1" smtClean="0"/>
                <a:t>and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formation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of</a:t>
              </a:r>
              <a:r>
                <a:rPr lang="de-DE" sz="1600" dirty="0" smtClean="0"/>
                <a:t> all </a:t>
              </a:r>
              <a:r>
                <a:rPr lang="de-DE" sz="1600" dirty="0" err="1" smtClean="0"/>
                <a:t>inner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planets</a:t>
              </a:r>
              <a:endParaRPr lang="de-DE" sz="1600" dirty="0"/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265031" y="3356992"/>
            <a:ext cx="4522106" cy="914400"/>
            <a:chOff x="265031" y="3356992"/>
            <a:chExt cx="4522106" cy="914400"/>
          </a:xfrm>
        </p:grpSpPr>
        <p:sp>
          <p:nvSpPr>
            <p:cNvPr id="11" name="Abgerundetes Rechteck 10"/>
            <p:cNvSpPr/>
            <p:nvPr/>
          </p:nvSpPr>
          <p:spPr>
            <a:xfrm>
              <a:off x="265031" y="3356992"/>
              <a:ext cx="2160240" cy="9144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9500">
                  <a:srgbClr val="D2DDF1"/>
                </a:gs>
                <a:gs pos="3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rgbClr val="002060"/>
                  </a:solidFill>
                </a:rPr>
                <a:t>SCIENTISTS/</a:t>
              </a:r>
            </a:p>
            <a:p>
              <a:pPr algn="ctr"/>
              <a:r>
                <a:rPr lang="de-DE" b="1" dirty="0" smtClean="0">
                  <a:solidFill>
                    <a:srgbClr val="002060"/>
                  </a:solidFill>
                </a:rPr>
                <a:t>ENGINEERS</a:t>
              </a:r>
            </a:p>
            <a:p>
              <a:pPr algn="ctr"/>
              <a:r>
                <a:rPr lang="de-DE" dirty="0" smtClean="0">
                  <a:solidFill>
                    <a:srgbClr val="002060"/>
                  </a:solidFill>
                </a:rPr>
                <a:t>a </a:t>
              </a:r>
              <a:r>
                <a:rPr lang="de-DE" dirty="0" err="1" smtClean="0">
                  <a:solidFill>
                    <a:srgbClr val="002060"/>
                  </a:solidFill>
                </a:rPr>
                <a:t>scope</a:t>
              </a:r>
              <a:endParaRPr lang="de-DE" dirty="0">
                <a:solidFill>
                  <a:srgbClr val="002060"/>
                </a:solidFill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2755800" y="3460249"/>
              <a:ext cx="203133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40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WHAT?</a:t>
              </a:r>
              <a:endParaRPr lang="de-DE" sz="40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1336826" y="4653136"/>
            <a:ext cx="4536504" cy="1349432"/>
            <a:chOff x="1336826" y="4653136"/>
            <a:chExt cx="4536504" cy="1349432"/>
          </a:xfrm>
        </p:grpSpPr>
        <p:sp>
          <p:nvSpPr>
            <p:cNvPr id="13" name="Abgerundetes Rechteck 12"/>
            <p:cNvSpPr/>
            <p:nvPr/>
          </p:nvSpPr>
          <p:spPr>
            <a:xfrm>
              <a:off x="1336826" y="4653136"/>
              <a:ext cx="2501907" cy="57606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Input </a:t>
              </a:r>
              <a:r>
                <a:rPr lang="de-DE" dirty="0" err="1" smtClean="0">
                  <a:solidFill>
                    <a:schemeClr val="tx1"/>
                  </a:solidFill>
                </a:rPr>
                <a:t>for</a:t>
              </a:r>
              <a:r>
                <a:rPr lang="de-DE" dirty="0" smtClean="0">
                  <a:solidFill>
                    <a:schemeClr val="tx1"/>
                  </a:solidFill>
                </a:rPr>
                <a:t> </a:t>
              </a:r>
              <a:r>
                <a:rPr lang="de-DE" b="1" dirty="0" smtClean="0">
                  <a:solidFill>
                    <a:schemeClr val="tx1"/>
                  </a:solidFill>
                </a:rPr>
                <a:t>ENGINEERING</a:t>
              </a:r>
              <a:r>
                <a:rPr lang="de-DE" dirty="0" smtClean="0">
                  <a:solidFill>
                    <a:schemeClr val="tx1"/>
                  </a:solidFill>
                </a:rPr>
                <a:t>:</a:t>
              </a:r>
            </a:p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Mission </a:t>
              </a:r>
              <a:r>
                <a:rPr lang="de-DE" dirty="0" err="1" smtClean="0">
                  <a:solidFill>
                    <a:schemeClr val="tx1"/>
                  </a:solidFill>
                </a:rPr>
                <a:t>requirements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4" name="Abgerundetes Rechteck 13"/>
            <p:cNvSpPr/>
            <p:nvPr/>
          </p:nvSpPr>
          <p:spPr>
            <a:xfrm>
              <a:off x="3131840" y="5426504"/>
              <a:ext cx="2741490" cy="57606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chemeClr val="tx1"/>
                  </a:solidFill>
                </a:rPr>
                <a:t>ENGINEERS</a:t>
              </a:r>
              <a:r>
                <a:rPr lang="de-DE" dirty="0" smtClean="0">
                  <a:solidFill>
                    <a:schemeClr val="tx1"/>
                  </a:solidFill>
                </a:rPr>
                <a:t>:</a:t>
              </a:r>
            </a:p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Technical </a:t>
              </a:r>
              <a:r>
                <a:rPr lang="de-DE" dirty="0" err="1" smtClean="0">
                  <a:solidFill>
                    <a:schemeClr val="tx1"/>
                  </a:solidFill>
                </a:rPr>
                <a:t>requirements</a:t>
              </a:r>
              <a:endParaRPr lang="de-DE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6228184" y="4593322"/>
            <a:ext cx="2736304" cy="2004030"/>
            <a:chOff x="6228184" y="4593322"/>
            <a:chExt cx="2736304" cy="2004030"/>
          </a:xfrm>
        </p:grpSpPr>
        <p:sp>
          <p:nvSpPr>
            <p:cNvPr id="15" name="Abgerundetes Rechteck 14"/>
            <p:cNvSpPr/>
            <p:nvPr/>
          </p:nvSpPr>
          <p:spPr>
            <a:xfrm>
              <a:off x="6228184" y="5453148"/>
              <a:ext cx="2736304" cy="114420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chemeClr val="tx1"/>
                  </a:solidFill>
                </a:rPr>
                <a:t>ENGINEERS</a:t>
              </a:r>
              <a:r>
                <a:rPr lang="de-DE" dirty="0" smtClean="0">
                  <a:solidFill>
                    <a:schemeClr val="tx1"/>
                  </a:solidFill>
                </a:rPr>
                <a:t>:</a:t>
              </a:r>
            </a:p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Design </a:t>
              </a:r>
              <a:r>
                <a:rPr lang="de-DE" dirty="0" err="1" smtClean="0">
                  <a:solidFill>
                    <a:schemeClr val="tx1"/>
                  </a:solidFill>
                </a:rPr>
                <a:t>process</a:t>
              </a:r>
              <a:r>
                <a:rPr lang="de-DE" dirty="0" smtClean="0">
                  <a:solidFill>
                    <a:schemeClr val="tx1"/>
                  </a:solidFill>
                </a:rPr>
                <a:t> </a:t>
              </a:r>
              <a:r>
                <a:rPr lang="de-DE" dirty="0" err="1" smtClean="0">
                  <a:solidFill>
                    <a:schemeClr val="tx1"/>
                  </a:solidFill>
                </a:rPr>
                <a:t>for</a:t>
              </a:r>
              <a:r>
                <a:rPr lang="de-DE" dirty="0" smtClean="0">
                  <a:solidFill>
                    <a:schemeClr val="tx1"/>
                  </a:solidFill>
                </a:rPr>
                <a:t> </a:t>
              </a:r>
              <a:r>
                <a:rPr lang="de-DE" dirty="0" err="1" smtClean="0">
                  <a:solidFill>
                    <a:schemeClr val="tx1"/>
                  </a:solidFill>
                </a:rPr>
                <a:t>spacecraft</a:t>
              </a:r>
              <a:r>
                <a:rPr lang="de-DE" dirty="0" smtClean="0">
                  <a:solidFill>
                    <a:schemeClr val="tx1"/>
                  </a:solidFill>
                </a:rPr>
                <a:t>/</a:t>
              </a:r>
              <a:r>
                <a:rPr lang="de-DE" dirty="0" err="1" smtClean="0">
                  <a:solidFill>
                    <a:schemeClr val="tx1"/>
                  </a:solidFill>
                </a:rPr>
                <a:t>instruments</a:t>
              </a:r>
              <a:r>
                <a:rPr lang="de-DE" dirty="0" smtClean="0">
                  <a:solidFill>
                    <a:schemeClr val="tx1"/>
                  </a:solidFill>
                </a:rPr>
                <a:t>/</a:t>
              </a:r>
              <a:endParaRPr lang="de-DE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de-DE" dirty="0" err="1" smtClean="0">
                  <a:solidFill>
                    <a:schemeClr val="tx1"/>
                  </a:solidFill>
                </a:rPr>
                <a:t>launcher</a:t>
              </a:r>
              <a:r>
                <a:rPr lang="de-DE" dirty="0" smtClean="0">
                  <a:solidFill>
                    <a:schemeClr val="tx1"/>
                  </a:solidFill>
                </a:rPr>
                <a:t>/</a:t>
              </a:r>
              <a:r>
                <a:rPr lang="de-DE" dirty="0" err="1" smtClean="0">
                  <a:solidFill>
                    <a:schemeClr val="tx1"/>
                  </a:solidFill>
                </a:rPr>
                <a:t>ground</a:t>
              </a:r>
              <a:r>
                <a:rPr lang="de-DE" dirty="0" smtClean="0">
                  <a:solidFill>
                    <a:schemeClr val="tx1"/>
                  </a:solidFill>
                </a:rPr>
                <a:t> </a:t>
              </a:r>
              <a:r>
                <a:rPr lang="de-DE" dirty="0" err="1" smtClean="0">
                  <a:solidFill>
                    <a:schemeClr val="tx1"/>
                  </a:solidFill>
                </a:rPr>
                <a:t>segment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7" name="Rechteck 16"/>
            <p:cNvSpPr/>
            <p:nvPr/>
          </p:nvSpPr>
          <p:spPr>
            <a:xfrm>
              <a:off x="6544706" y="4593322"/>
              <a:ext cx="203133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4000" b="1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chemeClr val="bg1">
                      <a:lumMod val="50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HOW?</a:t>
              </a:r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0" y="3025570"/>
            <a:ext cx="8611677" cy="3832430"/>
            <a:chOff x="0" y="3025570"/>
            <a:chExt cx="8611677" cy="3832430"/>
          </a:xfrm>
        </p:grpSpPr>
        <p:sp>
          <p:nvSpPr>
            <p:cNvPr id="16" name="Rechteck 15"/>
            <p:cNvSpPr/>
            <p:nvPr/>
          </p:nvSpPr>
          <p:spPr>
            <a:xfrm>
              <a:off x="3883478" y="4151982"/>
              <a:ext cx="2031337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32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WHAT </a:t>
              </a:r>
              <a:r>
                <a:rPr lang="de-DE" sz="3200" b="1" cap="none" spc="0" dirty="0" err="1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exactly</a:t>
              </a:r>
              <a:r>
                <a:rPr lang="de-DE" sz="32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?</a:t>
              </a:r>
              <a:endParaRPr lang="de-DE" sz="32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grpSp>
          <p:nvGrpSpPr>
            <p:cNvPr id="26" name="Gruppieren 25"/>
            <p:cNvGrpSpPr/>
            <p:nvPr/>
          </p:nvGrpSpPr>
          <p:grpSpPr>
            <a:xfrm>
              <a:off x="0" y="3025570"/>
              <a:ext cx="8611677" cy="3832430"/>
              <a:chOff x="0" y="3025570"/>
              <a:chExt cx="8611677" cy="3832430"/>
            </a:xfrm>
          </p:grpSpPr>
          <p:pic>
            <p:nvPicPr>
              <p:cNvPr id="3074" name="Picture 2" descr="Resultado de imagem para exclamation mark">
                <a:hlinkClick r:id="rId2"/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348" y="4480624"/>
                <a:ext cx="504056" cy="4421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6" name="Picture 4" descr="http://www.smpswisconsin.org/site/wp-content/uploads/2012/09/saves_time_money-300x225.jpg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289078"/>
                <a:ext cx="2091896" cy="15689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Bogen 17"/>
              <p:cNvSpPr/>
              <p:nvPr/>
            </p:nvSpPr>
            <p:spPr>
              <a:xfrm rot="10800000">
                <a:off x="190138" y="3025570"/>
                <a:ext cx="2480275" cy="2357544"/>
              </a:xfrm>
              <a:prstGeom prst="arc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3200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22" name="Picture 4" descr="PE01561_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9076" y="3025570"/>
                <a:ext cx="2302601" cy="1528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8405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26576" cy="1143000"/>
          </a:xfrm>
        </p:spPr>
        <p:txBody>
          <a:bodyPr>
            <a:noAutofit/>
          </a:bodyPr>
          <a:lstStyle/>
          <a:p>
            <a:r>
              <a:rPr lang="de-DE" dirty="0" smtClean="0"/>
              <a:t>The </a:t>
            </a: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‚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WHAT‘</a:t>
            </a:r>
            <a:r>
              <a:rPr lang="de-DE" dirty="0" smtClean="0"/>
              <a:t>: </a:t>
            </a:r>
            <a:r>
              <a:rPr lang="de-DE" dirty="0" err="1" smtClean="0"/>
              <a:t>Bepi</a:t>
            </a:r>
            <a:r>
              <a:rPr lang="de-DE" dirty="0" smtClean="0"/>
              <a:t> Colombo </a:t>
            </a:r>
            <a:r>
              <a:rPr lang="de-DE" dirty="0" err="1" smtClean="0"/>
              <a:t>spacecraft</a:t>
            </a:r>
            <a:endParaRPr lang="de-DE" dirty="0"/>
          </a:p>
        </p:txBody>
      </p:sp>
      <p:pic>
        <p:nvPicPr>
          <p:cNvPr id="4099" name="Picture 3" descr="http://sci.esa.int/science-e-media/img/c4/BepiColombo_Stack_Exploded_white_20170524_6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37900"/>
            <a:ext cx="5953125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292080" y="5067131"/>
            <a:ext cx="9669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 err="1" smtClean="0"/>
              <a:t>Courtesy</a:t>
            </a:r>
            <a:r>
              <a:rPr lang="de-DE" sz="1100" i="1" dirty="0" smtClean="0"/>
              <a:t>: ESA</a:t>
            </a:r>
            <a:endParaRPr lang="de-DE" sz="1100" i="1" dirty="0"/>
          </a:p>
        </p:txBody>
      </p:sp>
      <p:sp>
        <p:nvSpPr>
          <p:cNvPr id="7" name="Textfeld 6"/>
          <p:cNvSpPr txBox="1"/>
          <p:nvPr/>
        </p:nvSpPr>
        <p:spPr>
          <a:xfrm>
            <a:off x="6726322" y="4437112"/>
            <a:ext cx="2353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00B050"/>
                </a:solidFill>
              </a:rPr>
              <a:t>Mercury Transfer Module</a:t>
            </a:r>
            <a:endParaRPr lang="de-DE" sz="1600" b="1" dirty="0">
              <a:solidFill>
                <a:srgbClr val="00B05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654314" y="3645024"/>
            <a:ext cx="2431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Mercury Planetary Orbiter</a:t>
            </a:r>
            <a:endParaRPr lang="de-DE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150258" y="2924944"/>
            <a:ext cx="302473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600" b="1" dirty="0" err="1" smtClean="0">
                <a:solidFill>
                  <a:srgbClr val="00B050"/>
                </a:solidFill>
              </a:rPr>
              <a:t>Sunshield</a:t>
            </a:r>
            <a:r>
              <a:rPr lang="de-DE" sz="1600" b="1" dirty="0" smtClean="0">
                <a:solidFill>
                  <a:srgbClr val="00B050"/>
                </a:solidFill>
              </a:rPr>
              <a:t> </a:t>
            </a:r>
            <a:r>
              <a:rPr lang="de-DE" sz="1600" b="1" dirty="0" err="1" smtClean="0">
                <a:solidFill>
                  <a:srgbClr val="00B050"/>
                </a:solidFill>
              </a:rPr>
              <a:t>and</a:t>
            </a:r>
            <a:r>
              <a:rPr lang="de-DE" sz="1600" b="1" dirty="0" smtClean="0">
                <a:solidFill>
                  <a:srgbClr val="00B050"/>
                </a:solidFill>
              </a:rPr>
              <a:t> Interface </a:t>
            </a:r>
            <a:r>
              <a:rPr lang="de-DE" sz="1600" b="1" dirty="0" err="1" smtClean="0">
                <a:solidFill>
                  <a:srgbClr val="00B050"/>
                </a:solidFill>
              </a:rPr>
              <a:t>Structure</a:t>
            </a:r>
            <a:endParaRPr lang="de-DE" sz="1600" b="1" dirty="0">
              <a:solidFill>
                <a:srgbClr val="00B05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150258" y="2276872"/>
            <a:ext cx="30028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Mercury </a:t>
            </a:r>
            <a:r>
              <a:rPr lang="de-DE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Magnetospheric</a:t>
            </a:r>
            <a:r>
              <a:rPr lang="de-DE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Orbiter</a:t>
            </a:r>
            <a:endParaRPr lang="de-DE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602848" y="53934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solidFill>
                  <a:srgbClr val="00B050"/>
                </a:solidFill>
              </a:rPr>
              <a:t>This </a:t>
            </a:r>
            <a:r>
              <a:rPr lang="de-DE" dirty="0" err="1" smtClean="0">
                <a:solidFill>
                  <a:srgbClr val="00B050"/>
                </a:solidFill>
              </a:rPr>
              <a:t>is</a:t>
            </a:r>
            <a:r>
              <a:rPr lang="de-DE" dirty="0" smtClean="0">
                <a:solidFill>
                  <a:srgbClr val="00B050"/>
                </a:solidFill>
              </a:rPr>
              <a:t> also a </a:t>
            </a:r>
            <a:r>
              <a:rPr lang="de-DE" dirty="0" err="1" smtClean="0">
                <a:solidFill>
                  <a:srgbClr val="00B050"/>
                </a:solidFill>
              </a:rPr>
              <a:t>result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of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the</a:t>
            </a:r>
            <a:r>
              <a:rPr lang="de-DE" dirty="0" smtClean="0">
                <a:solidFill>
                  <a:srgbClr val="00B050"/>
                </a:solidFill>
              </a:rPr>
              <a:t> ‚HOW‘</a:t>
            </a:r>
            <a:endParaRPr lang="de-DE" dirty="0">
              <a:solidFill>
                <a:srgbClr val="00B05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3662583" cy="288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2569708" y="4806444"/>
            <a:ext cx="10711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 err="1" smtClean="0"/>
              <a:t>Courtesy</a:t>
            </a:r>
            <a:r>
              <a:rPr lang="de-DE" sz="1100" i="1" dirty="0" smtClean="0"/>
              <a:t>: NASA</a:t>
            </a:r>
            <a:endParaRPr lang="de-DE" sz="1100" i="1" dirty="0"/>
          </a:p>
        </p:txBody>
      </p:sp>
    </p:spTree>
    <p:extLst>
      <p:ext uri="{BB962C8B-B14F-4D97-AF65-F5344CB8AC3E}">
        <p14:creationId xmlns:p14="http://schemas.microsoft.com/office/powerpoint/2010/main" val="95316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0" y="274638"/>
            <a:ext cx="903649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 smtClean="0"/>
              <a:t>The </a:t>
            </a:r>
            <a:r>
              <a:rPr lang="de-DE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‚HOW‘</a:t>
            </a:r>
            <a:r>
              <a:rPr lang="de-DE" sz="4000" dirty="0" smtClean="0"/>
              <a:t>: The design </a:t>
            </a:r>
            <a:r>
              <a:rPr lang="de-DE" sz="4000" dirty="0" err="1" smtClean="0"/>
              <a:t>cylce</a:t>
            </a:r>
            <a:r>
              <a:rPr lang="de-DE" sz="4000" dirty="0" smtClean="0"/>
              <a:t> (V-</a:t>
            </a:r>
            <a:r>
              <a:rPr lang="de-DE" sz="4000" dirty="0" err="1" smtClean="0"/>
              <a:t>cycle</a:t>
            </a:r>
            <a:r>
              <a:rPr lang="de-DE" sz="4000" dirty="0" smtClean="0"/>
              <a:t>) – </a:t>
            </a:r>
            <a:r>
              <a:rPr lang="de-DE" sz="4000" dirty="0" err="1" smtClean="0"/>
              <a:t>process</a:t>
            </a:r>
            <a:r>
              <a:rPr lang="de-DE" sz="4000" dirty="0" smtClean="0"/>
              <a:t> </a:t>
            </a:r>
            <a:r>
              <a:rPr lang="de-DE" sz="4000" dirty="0" err="1" smtClean="0"/>
              <a:t>of</a:t>
            </a:r>
            <a:r>
              <a:rPr lang="de-DE" sz="4000" dirty="0" smtClean="0"/>
              <a:t> design </a:t>
            </a:r>
            <a:r>
              <a:rPr lang="de-DE" sz="4000" dirty="0" err="1" smtClean="0"/>
              <a:t>and</a:t>
            </a:r>
            <a:r>
              <a:rPr lang="de-DE" sz="4000" dirty="0" smtClean="0"/>
              <a:t> </a:t>
            </a:r>
            <a:r>
              <a:rPr lang="de-DE" sz="4000" dirty="0" err="1" smtClean="0"/>
              <a:t>verification</a:t>
            </a:r>
            <a:r>
              <a:rPr lang="de-DE" sz="4000" dirty="0" smtClean="0"/>
              <a:t>/</a:t>
            </a:r>
            <a:r>
              <a:rPr lang="de-DE" sz="4000" dirty="0" err="1" smtClean="0"/>
              <a:t>test</a:t>
            </a:r>
            <a:endParaRPr lang="de-DE" sz="4000" dirty="0"/>
          </a:p>
        </p:txBody>
      </p:sp>
      <p:sp>
        <p:nvSpPr>
          <p:cNvPr id="7" name="Textfeld 6"/>
          <p:cNvSpPr txBox="1"/>
          <p:nvPr/>
        </p:nvSpPr>
        <p:spPr>
          <a:xfrm>
            <a:off x="4788024" y="4472907"/>
            <a:ext cx="1719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Test/Verifikation</a:t>
            </a:r>
          </a:p>
          <a:p>
            <a:r>
              <a:rPr lang="de-DE" dirty="0" smtClean="0"/>
              <a:t> Subsystem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1" y="1988840"/>
            <a:ext cx="7442093" cy="413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6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The 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‚WHO‘</a:t>
            </a:r>
            <a:r>
              <a:rPr lang="de-DE" dirty="0" smtClean="0"/>
              <a:t>: Engineering </a:t>
            </a:r>
            <a:r>
              <a:rPr lang="de-DE" dirty="0" err="1" smtClean="0"/>
              <a:t>disciplines</a:t>
            </a:r>
            <a:endParaRPr 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609600" y="2500285"/>
            <a:ext cx="3331618" cy="568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 smtClean="0"/>
              <a:t>Mission Analysis</a:t>
            </a:r>
          </a:p>
        </p:txBody>
      </p:sp>
      <p:sp>
        <p:nvSpPr>
          <p:cNvPr id="9" name="Rechteck 8"/>
          <p:cNvSpPr/>
          <p:nvPr/>
        </p:nvSpPr>
        <p:spPr>
          <a:xfrm>
            <a:off x="609600" y="3068960"/>
            <a:ext cx="4032835" cy="46166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GNC </a:t>
            </a:r>
            <a:r>
              <a:rPr lang="de-DE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de-DE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guidanc</a:t>
            </a:r>
            <a:r>
              <a:rPr lang="de-DE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de-DE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de-DE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navigation</a:t>
            </a:r>
            <a:r>
              <a:rPr lang="de-DE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</a:t>
            </a:r>
            <a:r>
              <a:rPr lang="de-DE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control</a:t>
            </a:r>
            <a:r>
              <a:rPr lang="de-DE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de-DE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609600" y="3652413"/>
            <a:ext cx="3331618" cy="568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 err="1" smtClean="0"/>
              <a:t>Mechanical</a:t>
            </a:r>
            <a:endParaRPr lang="de-DE" sz="2400" dirty="0" smtClean="0"/>
          </a:p>
        </p:txBody>
      </p:sp>
      <p:sp>
        <p:nvSpPr>
          <p:cNvPr id="13" name="Rechteck 12"/>
          <p:cNvSpPr/>
          <p:nvPr/>
        </p:nvSpPr>
        <p:spPr>
          <a:xfrm>
            <a:off x="607550" y="4221088"/>
            <a:ext cx="1579278" cy="46166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Thermal</a:t>
            </a:r>
            <a:endParaRPr lang="de-DE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Inhaltsplatzhalter 2"/>
          <p:cNvSpPr txBox="1">
            <a:spLocks/>
          </p:cNvSpPr>
          <p:nvPr/>
        </p:nvSpPr>
        <p:spPr>
          <a:xfrm>
            <a:off x="635269" y="4804541"/>
            <a:ext cx="3331618" cy="568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 smtClean="0"/>
              <a:t>Propulsion</a:t>
            </a:r>
          </a:p>
        </p:txBody>
      </p:sp>
      <p:sp>
        <p:nvSpPr>
          <p:cNvPr id="16" name="Rechteck 15"/>
          <p:cNvSpPr/>
          <p:nvPr/>
        </p:nvSpPr>
        <p:spPr>
          <a:xfrm>
            <a:off x="635269" y="5380605"/>
            <a:ext cx="2582951" cy="46166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Electrical</a:t>
            </a:r>
            <a:r>
              <a:rPr lang="de-DE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/Power</a:t>
            </a:r>
            <a:endParaRPr lang="de-DE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Inhaltsplatzhalter 2"/>
          <p:cNvSpPr txBox="1">
            <a:spLocks/>
          </p:cNvSpPr>
          <p:nvPr/>
        </p:nvSpPr>
        <p:spPr>
          <a:xfrm>
            <a:off x="675382" y="5949280"/>
            <a:ext cx="4544690" cy="568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 smtClean="0"/>
              <a:t>Design/</a:t>
            </a:r>
            <a:r>
              <a:rPr lang="de-DE" sz="2400" dirty="0" err="1" smtClean="0"/>
              <a:t>Configuration</a:t>
            </a:r>
            <a:endParaRPr lang="de-DE" sz="1600" dirty="0" smtClean="0"/>
          </a:p>
        </p:txBody>
      </p:sp>
      <p:sp>
        <p:nvSpPr>
          <p:cNvPr id="18" name="Rechteck 17"/>
          <p:cNvSpPr/>
          <p:nvPr/>
        </p:nvSpPr>
        <p:spPr>
          <a:xfrm>
            <a:off x="5152163" y="3475085"/>
            <a:ext cx="3884333" cy="461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2400" dirty="0" err="1" smtClean="0"/>
              <a:t>Mechanisms</a:t>
            </a:r>
            <a:r>
              <a:rPr lang="de-DE" sz="2400" dirty="0" smtClean="0"/>
              <a:t>/</a:t>
            </a:r>
            <a:r>
              <a:rPr lang="de-DE" sz="2400" dirty="0" err="1" smtClean="0"/>
              <a:t>Pyrotechnics</a:t>
            </a:r>
            <a:endParaRPr lang="de-DE" sz="2400" dirty="0"/>
          </a:p>
        </p:txBody>
      </p:sp>
      <p:sp>
        <p:nvSpPr>
          <p:cNvPr id="19" name="Rechteck 18"/>
          <p:cNvSpPr/>
          <p:nvPr/>
        </p:nvSpPr>
        <p:spPr>
          <a:xfrm>
            <a:off x="5148064" y="2543782"/>
            <a:ext cx="2628605" cy="830997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Data Handling/</a:t>
            </a:r>
          </a:p>
          <a:p>
            <a:r>
              <a:rPr lang="de-DE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r>
              <a:rPr lang="de-DE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Communications</a:t>
            </a:r>
            <a:endParaRPr lang="de-DE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Inhaltsplatzhalter 2"/>
          <p:cNvSpPr txBox="1">
            <a:spLocks/>
          </p:cNvSpPr>
          <p:nvPr/>
        </p:nvSpPr>
        <p:spPr>
          <a:xfrm>
            <a:off x="5141168" y="4238875"/>
            <a:ext cx="3331618" cy="568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Ground</a:t>
            </a:r>
            <a:r>
              <a:rPr lang="de-DE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Operations</a:t>
            </a:r>
            <a:endParaRPr lang="de-DE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5112568" y="4958955"/>
            <a:ext cx="3851920" cy="83099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 </a:t>
            </a:r>
            <a:r>
              <a:rPr lang="de-DE" sz="2400" dirty="0" err="1" smtClean="0"/>
              <a:t>Assembly</a:t>
            </a:r>
            <a:r>
              <a:rPr lang="de-DE" sz="2400" dirty="0" smtClean="0"/>
              <a:t>, Integration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smtClean="0"/>
              <a:t>   </a:t>
            </a:r>
          </a:p>
          <a:p>
            <a:r>
              <a:rPr lang="de-DE" sz="2400" dirty="0" smtClean="0"/>
              <a:t>     </a:t>
            </a:r>
            <a:r>
              <a:rPr lang="de-DE" sz="2400" dirty="0" err="1"/>
              <a:t>V</a:t>
            </a:r>
            <a:r>
              <a:rPr lang="de-DE" sz="2400" dirty="0" err="1" smtClean="0"/>
              <a:t>erification</a:t>
            </a:r>
            <a:endParaRPr lang="de-DE" sz="2400" dirty="0" smtClean="0"/>
          </a:p>
        </p:txBody>
      </p:sp>
      <p:sp>
        <p:nvSpPr>
          <p:cNvPr id="23" name="Inhaltsplatzhalter 2"/>
          <p:cNvSpPr txBox="1">
            <a:spLocks/>
          </p:cNvSpPr>
          <p:nvPr/>
        </p:nvSpPr>
        <p:spPr>
          <a:xfrm>
            <a:off x="5105548" y="5823051"/>
            <a:ext cx="3544679" cy="568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 </a:t>
            </a:r>
            <a:r>
              <a:rPr lang="de-DE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case</a:t>
            </a:r>
            <a:r>
              <a:rPr lang="de-DE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of</a:t>
            </a:r>
            <a:r>
              <a:rPr lang="de-DE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 </a:t>
            </a:r>
            <a:r>
              <a:rPr lang="de-DE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satellite</a:t>
            </a:r>
            <a:r>
              <a:rPr lang="de-DE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Launcher </a:t>
            </a:r>
            <a:r>
              <a:rPr lang="de-DE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interface</a:t>
            </a:r>
            <a:endParaRPr lang="de-DE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457200" y="1156028"/>
            <a:ext cx="8579298" cy="1310275"/>
            <a:chOff x="457200" y="1156028"/>
            <a:chExt cx="8579298" cy="1310275"/>
          </a:xfrm>
        </p:grpSpPr>
        <p:sp>
          <p:nvSpPr>
            <p:cNvPr id="7" name="Textfeld 6"/>
            <p:cNvSpPr txBox="1"/>
            <p:nvPr/>
          </p:nvSpPr>
          <p:spPr>
            <a:xfrm>
              <a:off x="3056103" y="1156028"/>
              <a:ext cx="35321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solidFill>
                    <a:srgbClr val="FF0000"/>
                  </a:solidFill>
                </a:rPr>
                <a:t>SYSTEM ENGINEERING</a:t>
              </a:r>
              <a:endParaRPr lang="de-DE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Geschweifte Klammer links 23"/>
            <p:cNvSpPr/>
            <p:nvPr/>
          </p:nvSpPr>
          <p:spPr>
            <a:xfrm rot="5400000">
              <a:off x="4353322" y="-2216873"/>
              <a:ext cx="787054" cy="8579298"/>
            </a:xfrm>
            <a:prstGeom prst="leftBrace">
              <a:avLst>
                <a:gd name="adj1" fmla="val 0"/>
                <a:gd name="adj2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61731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System Engineering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>
            <a:noAutofit/>
          </a:bodyPr>
          <a:lstStyle/>
          <a:p>
            <a:r>
              <a:rPr lang="de-DE" sz="2400" dirty="0" smtClean="0"/>
              <a:t>Overall </a:t>
            </a:r>
            <a:r>
              <a:rPr lang="de-DE" sz="2400" dirty="0" err="1" smtClean="0"/>
              <a:t>fulfilment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b="1" dirty="0" err="1" smtClean="0"/>
              <a:t>mission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requirements</a:t>
            </a:r>
            <a:endParaRPr lang="de-DE" sz="2400" b="1" dirty="0" smtClean="0"/>
          </a:p>
          <a:p>
            <a:r>
              <a:rPr lang="de-DE" sz="2400" dirty="0" err="1" smtClean="0"/>
              <a:t>Fulfil</a:t>
            </a:r>
            <a:r>
              <a:rPr lang="de-DE" sz="2400" dirty="0" smtClean="0"/>
              <a:t> </a:t>
            </a:r>
            <a:r>
              <a:rPr lang="de-DE" sz="2400" b="1" dirty="0" err="1" smtClean="0"/>
              <a:t>technical</a:t>
            </a:r>
            <a:r>
              <a:rPr lang="de-DE" sz="2400" b="1" dirty="0" smtClean="0"/>
              <a:t>, </a:t>
            </a:r>
            <a:r>
              <a:rPr lang="de-DE" sz="2400" b="1" dirty="0" err="1" smtClean="0"/>
              <a:t>cost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and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schedule</a:t>
            </a:r>
            <a:r>
              <a:rPr lang="de-DE" sz="2400" b="1" dirty="0" smtClean="0"/>
              <a:t> </a:t>
            </a:r>
            <a:r>
              <a:rPr lang="de-DE" sz="2400" dirty="0" err="1" smtClean="0"/>
              <a:t>requirements</a:t>
            </a:r>
            <a:endParaRPr lang="de-DE" sz="2400" dirty="0" smtClean="0"/>
          </a:p>
          <a:p>
            <a:r>
              <a:rPr lang="de-DE" sz="2400" dirty="0" smtClean="0"/>
              <a:t>Overall </a:t>
            </a:r>
            <a:r>
              <a:rPr lang="de-DE" sz="2400" b="1" dirty="0" err="1" smtClean="0"/>
              <a:t>mass</a:t>
            </a:r>
            <a:r>
              <a:rPr lang="de-DE" sz="2400" dirty="0" smtClean="0"/>
              <a:t> </a:t>
            </a:r>
            <a:r>
              <a:rPr lang="de-DE" sz="2400" dirty="0" err="1" smtClean="0"/>
              <a:t>budget</a:t>
            </a:r>
            <a:endParaRPr lang="de-DE" sz="2400" dirty="0" smtClean="0"/>
          </a:p>
          <a:p>
            <a:r>
              <a:rPr lang="de-DE" sz="2400" b="1" dirty="0" smtClean="0"/>
              <a:t>Interface</a:t>
            </a:r>
            <a:r>
              <a:rPr lang="de-DE" sz="2400" dirty="0" smtClean="0"/>
              <a:t> </a:t>
            </a:r>
            <a:r>
              <a:rPr lang="de-DE" sz="2400" dirty="0" err="1" smtClean="0"/>
              <a:t>management</a:t>
            </a:r>
            <a:endParaRPr lang="de-DE" sz="2400" dirty="0" smtClean="0"/>
          </a:p>
          <a:p>
            <a:r>
              <a:rPr lang="de-DE" sz="2400" dirty="0" smtClean="0"/>
              <a:t>Test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b="1" dirty="0" err="1" smtClean="0"/>
              <a:t>verification</a:t>
            </a:r>
            <a:r>
              <a:rPr lang="de-DE" sz="2400" dirty="0" smtClean="0"/>
              <a:t> </a:t>
            </a:r>
            <a:r>
              <a:rPr lang="de-DE" sz="2400" dirty="0" err="1" smtClean="0"/>
              <a:t>logic</a:t>
            </a:r>
            <a:endParaRPr lang="de-DE" sz="2400" dirty="0" smtClean="0"/>
          </a:p>
          <a:p>
            <a:r>
              <a:rPr lang="de-DE" sz="2400" dirty="0" smtClean="0"/>
              <a:t>Technical </a:t>
            </a:r>
            <a:r>
              <a:rPr lang="de-DE" sz="2400" b="1" dirty="0" err="1" smtClean="0"/>
              <a:t>conflicts</a:t>
            </a:r>
            <a:r>
              <a:rPr lang="de-DE" sz="2400" dirty="0" smtClean="0"/>
              <a:t> – </a:t>
            </a:r>
          </a:p>
          <a:p>
            <a:pPr marL="0" indent="0">
              <a:buNone/>
            </a:pPr>
            <a:r>
              <a:rPr lang="de-DE" sz="2400" dirty="0" smtClean="0"/>
              <a:t>     </a:t>
            </a:r>
            <a:r>
              <a:rPr lang="de-DE" sz="2400" dirty="0" err="1" smtClean="0"/>
              <a:t>mediation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requirements</a:t>
            </a:r>
            <a:endParaRPr lang="de-DE" sz="2400" dirty="0" smtClean="0"/>
          </a:p>
          <a:p>
            <a:r>
              <a:rPr lang="de-DE" sz="2400" b="1" dirty="0" err="1" smtClean="0"/>
              <a:t>Opportunities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b="1" dirty="0" err="1" smtClean="0"/>
              <a:t>risks</a:t>
            </a:r>
            <a:endParaRPr lang="de-DE" sz="2400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6792"/>
            <a:ext cx="3168650" cy="165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95536" y="6309320"/>
            <a:ext cx="8429359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engineers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hard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find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major</a:t>
            </a:r>
            <a:r>
              <a:rPr lang="de-DE" dirty="0" smtClean="0"/>
              <a:t> </a:t>
            </a:r>
            <a:r>
              <a:rPr lang="de-DE" dirty="0" err="1" smtClean="0"/>
              <a:t>ingredient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successful</a:t>
            </a:r>
            <a:r>
              <a:rPr lang="de-DE" dirty="0" smtClean="0"/>
              <a:t> </a:t>
            </a:r>
            <a:r>
              <a:rPr lang="de-DE" dirty="0" err="1" smtClean="0"/>
              <a:t>missions</a:t>
            </a:r>
            <a:r>
              <a:rPr lang="de-DE" dirty="0" smtClean="0"/>
              <a:t>!</a:t>
            </a:r>
            <a:endParaRPr lang="de-DE" dirty="0"/>
          </a:p>
        </p:txBody>
      </p:sp>
      <p:pic>
        <p:nvPicPr>
          <p:cNvPr id="7170" name="Picture 2" descr="Resultado de imagem para symphonic orchestra clipar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06734"/>
            <a:ext cx="4515400" cy="200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508104" y="3861048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 smtClean="0">
                <a:solidFill>
                  <a:srgbClr val="00B050"/>
                </a:solidFill>
              </a:rPr>
              <a:t>System </a:t>
            </a:r>
            <a:r>
              <a:rPr lang="de-DE" b="1" i="1" dirty="0" err="1" smtClean="0">
                <a:solidFill>
                  <a:srgbClr val="00B050"/>
                </a:solidFill>
              </a:rPr>
              <a:t>engineer</a:t>
            </a:r>
            <a:endParaRPr lang="de-DE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48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8303" y="260648"/>
            <a:ext cx="4395269" cy="1143000"/>
          </a:xfrm>
        </p:spPr>
        <p:txBody>
          <a:bodyPr/>
          <a:lstStyle/>
          <a:p>
            <a:r>
              <a:rPr lang="de-DE" dirty="0" err="1" smtClean="0"/>
              <a:t>Finally</a:t>
            </a:r>
            <a:r>
              <a:rPr lang="de-DE" dirty="0" smtClean="0"/>
              <a:t>..</a:t>
            </a:r>
            <a:endParaRPr lang="de-DE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6672"/>
            <a:ext cx="4214997" cy="299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0" y="6472729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100" i="1" dirty="0" err="1" smtClean="0">
                <a:effectLst/>
              </a:rPr>
              <a:t>Credits</a:t>
            </a:r>
            <a:r>
              <a:rPr lang="fr-FR" sz="1100" i="1" dirty="0" smtClean="0">
                <a:effectLst/>
              </a:rPr>
              <a:t>: </a:t>
            </a:r>
            <a:r>
              <a:rPr lang="fr-FR" sz="1100" i="1" dirty="0" smtClean="0">
                <a:effectLst/>
              </a:rPr>
              <a:t>ESA/CNES/Arianespace/Optique vidéo du CSG</a:t>
            </a:r>
            <a:endParaRPr lang="de-DE" sz="1100" dirty="0"/>
          </a:p>
        </p:txBody>
      </p:sp>
      <p:pic>
        <p:nvPicPr>
          <p:cNvPr id="9219" name="Picture 3" descr="http://sci.esa.int/science-e-media/img/63/BepiColombo_stack_mating_with_launcher_1_6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16901"/>
            <a:ext cx="2785074" cy="393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45024"/>
            <a:ext cx="4437764" cy="295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43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riane 5 rocket lifts off from Kourou on June 30, 2009. Credit: Arianspa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" r="18187"/>
          <a:stretch/>
        </p:blipFill>
        <p:spPr bwMode="auto">
          <a:xfrm>
            <a:off x="-3085" y="-171400"/>
            <a:ext cx="9317421" cy="704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-1" y="119534"/>
            <a:ext cx="931742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As </a:t>
            </a:r>
            <a:r>
              <a:rPr lang="de-DE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long</a:t>
            </a:r>
            <a:r>
              <a:rPr lang="de-DE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de-DE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as</a:t>
            </a:r>
            <a:r>
              <a:rPr lang="de-DE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de-DE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there</a:t>
            </a:r>
            <a:r>
              <a:rPr lang="de-DE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will </a:t>
            </a:r>
            <a:r>
              <a:rPr lang="de-DE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be</a:t>
            </a:r>
            <a:r>
              <a:rPr lang="de-DE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de-DE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science</a:t>
            </a:r>
            <a:r>
              <a:rPr lang="de-DE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de-DE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goals</a:t>
            </a:r>
            <a:r>
              <a:rPr lang="de-DE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de-DE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there</a:t>
            </a:r>
            <a:r>
              <a:rPr lang="de-DE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de-DE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is</a:t>
            </a:r>
            <a:r>
              <a:rPr lang="de-DE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a </a:t>
            </a:r>
            <a:r>
              <a:rPr lang="de-DE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need</a:t>
            </a:r>
            <a:r>
              <a:rPr lang="de-DE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de-DE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of</a:t>
            </a:r>
            <a:r>
              <a:rPr lang="de-DE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de-DE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brilliant</a:t>
            </a:r>
            <a:r>
              <a:rPr lang="de-DE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de-DE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engineers</a:t>
            </a:r>
            <a:r>
              <a:rPr lang="de-DE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de-DE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to</a:t>
            </a:r>
            <a:r>
              <a:rPr lang="de-DE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de-DE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make</a:t>
            </a:r>
            <a:r>
              <a:rPr lang="de-DE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de-DE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things</a:t>
            </a:r>
            <a:r>
              <a:rPr lang="de-DE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happen!</a:t>
            </a:r>
            <a:endParaRPr lang="de-DE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629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Microsoft Office PowerPoint</Application>
  <PresentationFormat>Bildschirmpräsentation (4:3)</PresentationFormat>
  <Paragraphs>74</Paragraphs>
  <Slides>8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</vt:lpstr>
      <vt:lpstr>Science and exploration are the WHY and WHAT - let’s talk about the HOW:  an engineering perspective</vt:lpstr>
      <vt:lpstr>Where science meets engineering</vt:lpstr>
      <vt:lpstr>The ‚WHAT‘: Bepi Colombo spacecraft</vt:lpstr>
      <vt:lpstr>PowerPoint-Präsentation</vt:lpstr>
      <vt:lpstr>PowerPoint-Präsentation</vt:lpstr>
      <vt:lpstr>System Engineering</vt:lpstr>
      <vt:lpstr>Finally..</vt:lpstr>
      <vt:lpstr>PowerPoint-Präsentation</vt:lpstr>
    </vt:vector>
  </TitlesOfParts>
  <Company>Ariane.Group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and exploration are the WHY and WHAT - let’s talk about the HOW: an engineering perspective</dc:title>
  <dc:creator>IMAdmin</dc:creator>
  <cp:lastModifiedBy>IMAdmin</cp:lastModifiedBy>
  <cp:revision>53</cp:revision>
  <dcterms:created xsi:type="dcterms:W3CDTF">2018-11-09T13:04:53Z</dcterms:created>
  <dcterms:modified xsi:type="dcterms:W3CDTF">2018-11-12T09:38:33Z</dcterms:modified>
</cp:coreProperties>
</file>