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9" r:id="rId2"/>
    <p:sldId id="257" r:id="rId3"/>
    <p:sldId id="285" r:id="rId4"/>
    <p:sldId id="340" r:id="rId5"/>
    <p:sldId id="283" r:id="rId6"/>
    <p:sldId id="284" r:id="rId7"/>
    <p:sldId id="312" r:id="rId8"/>
    <p:sldId id="280" r:id="rId9"/>
    <p:sldId id="309" r:id="rId10"/>
    <p:sldId id="338" r:id="rId11"/>
    <p:sldId id="339" r:id="rId12"/>
    <p:sldId id="313" r:id="rId13"/>
    <p:sldId id="281" r:id="rId14"/>
    <p:sldId id="287" r:id="rId15"/>
    <p:sldId id="342" r:id="rId16"/>
    <p:sldId id="341" r:id="rId17"/>
    <p:sldId id="315" r:id="rId18"/>
    <p:sldId id="304" r:id="rId19"/>
    <p:sldId id="261" r:id="rId20"/>
    <p:sldId id="343" r:id="rId21"/>
    <p:sldId id="344" r:id="rId22"/>
    <p:sldId id="316" r:id="rId23"/>
    <p:sldId id="305" r:id="rId24"/>
    <p:sldId id="262" r:id="rId25"/>
    <p:sldId id="345" r:id="rId26"/>
    <p:sldId id="334" r:id="rId27"/>
    <p:sldId id="333" r:id="rId28"/>
    <p:sldId id="335" r:id="rId29"/>
    <p:sldId id="336" r:id="rId30"/>
    <p:sldId id="33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17F1"/>
    <a:srgbClr val="1F4A9A"/>
    <a:srgbClr val="499091"/>
    <a:srgbClr val="B36D91"/>
    <a:srgbClr val="006666"/>
    <a:srgbClr val="009999"/>
    <a:srgbClr val="993366"/>
    <a:srgbClr val="FDD34E"/>
    <a:srgbClr val="7E9FA8"/>
    <a:srgbClr val="8CB8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43" autoAdjust="0"/>
    <p:restoredTop sz="80052" autoAdjust="0"/>
  </p:normalViewPr>
  <p:slideViewPr>
    <p:cSldViewPr snapToGrid="0">
      <p:cViewPr varScale="1">
        <p:scale>
          <a:sx n="63" d="100"/>
          <a:sy n="63" d="100"/>
        </p:scale>
        <p:origin x="1296" y="48"/>
      </p:cViewPr>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00" d="100"/>
        <a:sy n="100" d="100"/>
      </p:scale>
      <p:origin x="0" y="-7546"/>
    </p:cViewPr>
  </p:sorterViewPr>
  <p:notesViewPr>
    <p:cSldViewPr snapToGrid="0">
      <p:cViewPr varScale="1">
        <p:scale>
          <a:sx n="60" d="100"/>
          <a:sy n="60" d="100"/>
        </p:scale>
        <p:origin x="2630"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B2502-7059-45C2-9671-3BE4D21EE73A}" type="datetimeFigureOut">
              <a:rPr lang="en-GB" smtClean="0"/>
              <a:t>14/11/2018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3A45A-3E86-4EA8-9837-E3E03EE581E3}" type="slidenum">
              <a:rPr lang="en-GB" smtClean="0"/>
              <a:t>‹#›</a:t>
            </a:fld>
            <a:endParaRPr lang="en-GB"/>
          </a:p>
        </p:txBody>
      </p:sp>
    </p:spTree>
    <p:extLst>
      <p:ext uri="{BB962C8B-B14F-4D97-AF65-F5344CB8AC3E}">
        <p14:creationId xmlns:p14="http://schemas.microsoft.com/office/powerpoint/2010/main" val="1796999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Ground_segmen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entinel.esa.int/web/sentinel/technical-guides/sentinel-1-sar/products-algorithms/level-1-algorithms/topsar-process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88C718-94B9-4E61-A480-CB0CB1B3AF84}" type="slidenum">
              <a:rPr lang="en-US" smtClean="0"/>
              <a:t>1</a:t>
            </a:fld>
            <a:endParaRPr lang="en-US"/>
          </a:p>
        </p:txBody>
      </p:sp>
    </p:spTree>
    <p:extLst>
      <p:ext uri="{BB962C8B-B14F-4D97-AF65-F5344CB8AC3E}">
        <p14:creationId xmlns:p14="http://schemas.microsoft.com/office/powerpoint/2010/main" val="397477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C00000"/>
              </a:solidFill>
            </a:endParaRPr>
          </a:p>
          <a:p>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10</a:t>
            </a:fld>
            <a:endParaRPr lang="en-GB"/>
          </a:p>
        </p:txBody>
      </p:sp>
    </p:spTree>
    <p:extLst>
      <p:ext uri="{BB962C8B-B14F-4D97-AF65-F5344CB8AC3E}">
        <p14:creationId xmlns:p14="http://schemas.microsoft.com/office/powerpoint/2010/main" val="4241637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11</a:t>
            </a:fld>
            <a:endParaRPr lang="en-GB"/>
          </a:p>
        </p:txBody>
      </p:sp>
    </p:spTree>
    <p:extLst>
      <p:ext uri="{BB962C8B-B14F-4D97-AF65-F5344CB8AC3E}">
        <p14:creationId xmlns:p14="http://schemas.microsoft.com/office/powerpoint/2010/main" val="2889438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a:t>
            </a:r>
            <a:r>
              <a:rPr lang="en-GB" baseline="0" dirty="0"/>
              <a:t> we will continue to the Sentinel-2 optical mission.</a:t>
            </a:r>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12</a:t>
            </a:fld>
            <a:endParaRPr lang="en-GB"/>
          </a:p>
        </p:txBody>
      </p:sp>
    </p:spTree>
    <p:extLst>
      <p:ext uri="{BB962C8B-B14F-4D97-AF65-F5344CB8AC3E}">
        <p14:creationId xmlns:p14="http://schemas.microsoft.com/office/powerpoint/2010/main" val="440010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a:t>
            </a:r>
            <a:r>
              <a:rPr lang="en-GB" baseline="0" dirty="0"/>
              <a:t> a quick animation of the satellite acquiring data over Europe. </a:t>
            </a:r>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13</a:t>
            </a:fld>
            <a:endParaRPr lang="en-GB"/>
          </a:p>
        </p:txBody>
      </p:sp>
    </p:spTree>
    <p:extLst>
      <p:ext uri="{BB962C8B-B14F-4D97-AF65-F5344CB8AC3E}">
        <p14:creationId xmlns:p14="http://schemas.microsoft.com/office/powerpoint/2010/main" val="2491034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mission is dedicated to the full and systematic coverage of land surface (including major islands) with the objective to provide cloud-free products typically every 15 to 30 days over Europe and Africa. It carries a multispectral instrument</a:t>
            </a:r>
            <a:r>
              <a:rPr lang="en-GB" sz="1200" b="0" i="0" kern="1200" baseline="0" dirty="0">
                <a:solidFill>
                  <a:schemeClr val="tx1"/>
                </a:solidFill>
                <a:effectLst/>
                <a:latin typeface="+mn-lt"/>
                <a:ea typeface="+mn-ea"/>
                <a:cs typeface="+mn-cs"/>
              </a:rPr>
              <a:t> with 13 bands from Visible to short wave infrared part of the spectrum. </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Similarly as for Sentinel-1 it consists of twin satellite in the same polar orbit with 180 degree separation. This configuration allows to reach a 5-day repeat frequency. </a:t>
            </a:r>
            <a:r>
              <a:rPr lang="en-GB" sz="1200" b="0" i="0" kern="1200" dirty="0">
                <a:solidFill>
                  <a:schemeClr val="tx1"/>
                </a:solidFill>
                <a:effectLst/>
                <a:latin typeface="+mn-lt"/>
                <a:ea typeface="+mn-ea"/>
                <a:cs typeface="+mn-cs"/>
              </a:rPr>
              <a:t>In comparison, Landsat-7 provides a 16-day repeat frequency time, while SPOT provides a 26-day repeat, and neither of them provides systematic coverage of the overall land surface. The revisit time decreases</a:t>
            </a:r>
            <a:r>
              <a:rPr lang="en-GB" sz="1200" b="0" i="0" kern="1200" baseline="0" dirty="0">
                <a:solidFill>
                  <a:schemeClr val="tx1"/>
                </a:solidFill>
                <a:effectLst/>
                <a:latin typeface="+mn-lt"/>
                <a:ea typeface="+mn-ea"/>
                <a:cs typeface="+mn-cs"/>
              </a:rPr>
              <a:t> to less than one day at high latitudes.  </a:t>
            </a:r>
          </a:p>
          <a:p>
            <a:endParaRPr lang="en-GB" sz="1200" b="0" i="0" kern="1200" baseline="0" dirty="0">
              <a:solidFill>
                <a:schemeClr val="tx1"/>
              </a:solidFill>
              <a:effectLst/>
              <a:latin typeface="+mn-lt"/>
              <a:ea typeface="+mn-ea"/>
              <a:cs typeface="+mn-cs"/>
            </a:endParaRPr>
          </a:p>
          <a:p>
            <a:r>
              <a:rPr lang="en-GB" baseline="0" dirty="0"/>
              <a:t>Senitnel-2A was launched on the 2</a:t>
            </a:r>
            <a:r>
              <a:rPr lang="en-GB" sz="1200" dirty="0">
                <a:solidFill>
                  <a:srgbClr val="C00000"/>
                </a:solidFill>
              </a:rPr>
              <a:t>3 June 2015,</a:t>
            </a:r>
            <a:r>
              <a:rPr lang="en-GB" sz="1200" baseline="0" dirty="0">
                <a:solidFill>
                  <a:srgbClr val="C00000"/>
                </a:solidFill>
              </a:rPr>
              <a:t> Senitnel-2B followed on </a:t>
            </a:r>
            <a:r>
              <a:rPr lang="en-GB" sz="1200" dirty="0">
                <a:solidFill>
                  <a:srgbClr val="C00000"/>
                </a:solidFill>
              </a:rPr>
              <a:t>March 7 2017. </a:t>
            </a:r>
          </a:p>
          <a:p>
            <a:endParaRPr lang="en-GB" sz="1200" dirty="0">
              <a:solidFill>
                <a:srgbClr val="C00000"/>
              </a:solidFill>
            </a:endParaRPr>
          </a:p>
          <a:p>
            <a:pPr marL="0" indent="0">
              <a:spcAft>
                <a:spcPts val="600"/>
              </a:spcAft>
              <a:buFont typeface="Arial" panose="020B0604020202020204" pitchFamily="34" charset="0"/>
              <a:buNone/>
            </a:pPr>
            <a:r>
              <a:rPr lang="en-US" dirty="0"/>
              <a:t>Agriculture, Land cover mapping, Change detection, Forest and vegetation monitoring, Natural disasters, Man-made emergency, Floods , Forest fire , Humanitarian crises , Water quality parameters, Surface chlorophyll concentration, Algal blooms , Turbidity , Border surveillance, Maritime surveillance , Support EU external action </a:t>
            </a:r>
          </a:p>
          <a:p>
            <a:pPr marL="177800" indent="-177800">
              <a:spcBef>
                <a:spcPts val="600"/>
              </a:spcBef>
              <a:buFont typeface="Arial" panose="020B0604020202020204" pitchFamily="34" charset="0"/>
              <a:buChar char="•"/>
            </a:pPr>
            <a:endParaRPr lang="en-US" dirty="0"/>
          </a:p>
          <a:p>
            <a:pPr marL="177800" indent="-177800">
              <a:spcAft>
                <a:spcPts val="600"/>
              </a:spcAft>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14</a:t>
            </a:fld>
            <a:endParaRPr lang="en-GB"/>
          </a:p>
        </p:txBody>
      </p:sp>
    </p:spTree>
    <p:extLst>
      <p:ext uri="{BB962C8B-B14F-4D97-AF65-F5344CB8AC3E}">
        <p14:creationId xmlns:p14="http://schemas.microsoft.com/office/powerpoint/2010/main" val="923376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Data from the Copernicus Sentinel-2 mission can be used to measure the ‘leaf area index’ of vegetation (left). This information can, in turn, be used to monitor crop growth and agricultural practices like harvesting. The animation shows the development of crop fields in Belgium between March and October 2016. This kind of information is now being used to simplify and modernise the EU’s Common Agricultural Policy.</a:t>
            </a:r>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15</a:t>
            </a:fld>
            <a:endParaRPr lang="en-GB"/>
          </a:p>
        </p:txBody>
      </p:sp>
    </p:spTree>
    <p:extLst>
      <p:ext uri="{BB962C8B-B14F-4D97-AF65-F5344CB8AC3E}">
        <p14:creationId xmlns:p14="http://schemas.microsoft.com/office/powerpoint/2010/main" val="767311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16</a:t>
            </a:fld>
            <a:endParaRPr lang="en-GB"/>
          </a:p>
        </p:txBody>
      </p:sp>
    </p:spTree>
    <p:extLst>
      <p:ext uri="{BB962C8B-B14F-4D97-AF65-F5344CB8AC3E}">
        <p14:creationId xmlns:p14="http://schemas.microsoft.com/office/powerpoint/2010/main" val="912342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have look at Sentinel-3</a:t>
            </a:r>
          </a:p>
        </p:txBody>
      </p:sp>
      <p:sp>
        <p:nvSpPr>
          <p:cNvPr id="4" name="Slide Number Placeholder 3"/>
          <p:cNvSpPr>
            <a:spLocks noGrp="1"/>
          </p:cNvSpPr>
          <p:nvPr>
            <p:ph type="sldNum" sz="quarter" idx="10"/>
          </p:nvPr>
        </p:nvSpPr>
        <p:spPr/>
        <p:txBody>
          <a:bodyPr/>
          <a:lstStyle/>
          <a:p>
            <a:fld id="{FFE3A45A-3E86-4EA8-9837-E3E03EE581E3}" type="slidenum">
              <a:rPr lang="en-GB" smtClean="0"/>
              <a:t>17</a:t>
            </a:fld>
            <a:endParaRPr lang="en-GB"/>
          </a:p>
        </p:txBody>
      </p:sp>
    </p:spTree>
    <p:extLst>
      <p:ext uri="{BB962C8B-B14F-4D97-AF65-F5344CB8AC3E}">
        <p14:creationId xmlns:p14="http://schemas.microsoft.com/office/powerpoint/2010/main" val="153770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a:t>
            </a:r>
            <a:r>
              <a:rPr lang="en-GB" baseline="0" dirty="0"/>
              <a:t> a quick animation of the satellite acquiring data.</a:t>
            </a:r>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18</a:t>
            </a:fld>
            <a:endParaRPr lang="en-GB"/>
          </a:p>
        </p:txBody>
      </p:sp>
    </p:spTree>
    <p:extLst>
      <p:ext uri="{BB962C8B-B14F-4D97-AF65-F5344CB8AC3E}">
        <p14:creationId xmlns:p14="http://schemas.microsoft.com/office/powerpoint/2010/main" val="761484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Senitnel-3</a:t>
            </a:r>
            <a:r>
              <a:rPr lang="en-GB" baseline="0" dirty="0"/>
              <a:t> provides enhanced continuation to Envisat. It </a:t>
            </a:r>
            <a:r>
              <a:rPr lang="en-GB" sz="1200" b="0" i="0" kern="1200" dirty="0">
                <a:solidFill>
                  <a:schemeClr val="tx1"/>
                </a:solidFill>
                <a:effectLst/>
                <a:latin typeface="+mn-lt"/>
                <a:ea typeface="+mn-ea"/>
                <a:cs typeface="+mn-cs"/>
              </a:rPr>
              <a:t>carries a suite of cutting-edge instruments</a:t>
            </a:r>
            <a:r>
              <a:rPr lang="en-GB" sz="1200" b="0" i="0" kern="1200" baseline="0" dirty="0">
                <a:solidFill>
                  <a:schemeClr val="tx1"/>
                </a:solidFill>
                <a:effectLst/>
                <a:latin typeface="+mn-lt"/>
                <a:ea typeface="+mn-ea"/>
                <a:cs typeface="+mn-cs"/>
              </a:rPr>
              <a:t> to</a:t>
            </a:r>
            <a:r>
              <a:rPr lang="en-GB" sz="1200" b="0" i="0" kern="1200" dirty="0">
                <a:solidFill>
                  <a:schemeClr val="tx1"/>
                </a:solidFill>
                <a:effectLst/>
                <a:latin typeface="+mn-lt"/>
                <a:ea typeface="+mn-ea"/>
                <a:cs typeface="+mn-cs"/>
              </a:rPr>
              <a:t> systematically observe Earth’s oceans, land, ice and atmosphere to monitor and understand large-scale global dynamics</a:t>
            </a:r>
            <a:r>
              <a:rPr lang="en-GB" sz="1200" b="0" i="0" kern="1200" baseline="0" dirty="0">
                <a:solidFill>
                  <a:schemeClr val="tx1"/>
                </a:solidFill>
                <a:effectLst/>
                <a:latin typeface="+mn-lt"/>
                <a:ea typeface="+mn-ea"/>
                <a:cs typeface="+mn-cs"/>
              </a:rPr>
              <a:t> and </a:t>
            </a:r>
            <a:r>
              <a:rPr lang="en-GB" sz="1200" b="0" i="0" kern="1200" dirty="0">
                <a:solidFill>
                  <a:schemeClr val="tx1"/>
                </a:solidFill>
                <a:effectLst/>
                <a:latin typeface="+mn-lt"/>
                <a:ea typeface="+mn-ea"/>
                <a:cs typeface="+mn-cs"/>
              </a:rPr>
              <a:t>provides essential information in near-real time for ocean and weather forecasting. Same as the others the mission</a:t>
            </a:r>
            <a:r>
              <a:rPr lang="en-GB" sz="1200" b="0" i="0" kern="1200" baseline="0" dirty="0">
                <a:solidFill>
                  <a:schemeClr val="tx1"/>
                </a:solidFill>
                <a:effectLst/>
                <a:latin typeface="+mn-lt"/>
                <a:ea typeface="+mn-ea"/>
                <a:cs typeface="+mn-cs"/>
              </a:rPr>
              <a:t> consists of two identical satellites in the same orbit at altitude 815 km. It provides repeat frequency of less than 1 day for OLCI and SLSTR sensor and 27 days for the topography package. </a:t>
            </a:r>
          </a:p>
          <a:p>
            <a:endParaRPr lang="en-GB" sz="1200" b="0" i="0" kern="1200" baseline="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timeframe for delivery of products is dependent on the specific application:</a:t>
            </a:r>
          </a:p>
          <a:p>
            <a:r>
              <a:rPr lang="en-GB" sz="1200" b="0" i="0" kern="1200" dirty="0">
                <a:solidFill>
                  <a:schemeClr val="tx1"/>
                </a:solidFill>
                <a:effectLst/>
                <a:latin typeface="+mn-lt"/>
                <a:ea typeface="+mn-ea"/>
                <a:cs typeface="+mn-cs"/>
              </a:rPr>
              <a:t>Near Real-Time (NRT) products are delivered to the users less than 3 hours after acquisition of the data by the sensor</a:t>
            </a:r>
          </a:p>
          <a:p>
            <a:r>
              <a:rPr lang="en-GB" sz="1200" b="0" i="0" kern="1200" dirty="0">
                <a:solidFill>
                  <a:schemeClr val="tx1"/>
                </a:solidFill>
                <a:effectLst/>
                <a:latin typeface="+mn-lt"/>
                <a:ea typeface="+mn-ea"/>
                <a:cs typeface="+mn-cs"/>
              </a:rPr>
              <a:t>Non-Time Critical (NTC) products are delivered not later than 1 month (commitment) after acquisition or from long-term archives. Typically, the product should be available within 24 or 48 hours (but this is not guaranteed).</a:t>
            </a:r>
          </a:p>
          <a:p>
            <a:endParaRPr lang="en-GB" sz="1200" b="0" i="0" kern="1200" baseline="0" dirty="0">
              <a:solidFill>
                <a:schemeClr val="tx1"/>
              </a:solidFill>
              <a:effectLst/>
              <a:latin typeface="+mn-lt"/>
              <a:ea typeface="+mn-ea"/>
              <a:cs typeface="+mn-cs"/>
            </a:endParaRPr>
          </a:p>
          <a:p>
            <a:pPr marL="357188" indent="-357188">
              <a:lnSpc>
                <a:spcPct val="110000"/>
              </a:lnSpc>
              <a:spcBef>
                <a:spcPts val="600"/>
              </a:spcBef>
              <a:spcAft>
                <a:spcPts val="600"/>
              </a:spcAft>
            </a:pPr>
            <a:r>
              <a:rPr lang="en-GB" sz="1200" b="1" dirty="0"/>
              <a:t>Ocean and Land Colour Instrument</a:t>
            </a:r>
            <a:r>
              <a:rPr lang="en-GB" sz="1200" dirty="0"/>
              <a:t> (OLCI) - Push-broom imaging spectrometer that measures solar radiation reflected by the Earth</a:t>
            </a:r>
          </a:p>
          <a:p>
            <a:pPr marL="357188" indent="-357188">
              <a:lnSpc>
                <a:spcPct val="110000"/>
              </a:lnSpc>
              <a:spcBef>
                <a:spcPts val="600"/>
              </a:spcBef>
              <a:spcAft>
                <a:spcPts val="600"/>
              </a:spcAft>
            </a:pPr>
            <a:r>
              <a:rPr lang="en-GB" sz="1200" dirty="0"/>
              <a:t> 21 spectral bands (400 –1020 nm) </a:t>
            </a:r>
          </a:p>
        </p:txBody>
      </p:sp>
      <p:sp>
        <p:nvSpPr>
          <p:cNvPr id="4" name="Slide Number Placeholder 3"/>
          <p:cNvSpPr>
            <a:spLocks noGrp="1"/>
          </p:cNvSpPr>
          <p:nvPr>
            <p:ph type="sldNum" sz="quarter" idx="10"/>
          </p:nvPr>
        </p:nvSpPr>
        <p:spPr/>
        <p:txBody>
          <a:bodyPr/>
          <a:lstStyle/>
          <a:p>
            <a:fld id="{FFE3A45A-3E86-4EA8-9837-E3E03EE581E3}" type="slidenum">
              <a:rPr lang="en-GB" smtClean="0"/>
              <a:t>19</a:t>
            </a:fld>
            <a:endParaRPr lang="en-GB"/>
          </a:p>
        </p:txBody>
      </p:sp>
    </p:spTree>
    <p:extLst>
      <p:ext uri="{BB962C8B-B14F-4D97-AF65-F5344CB8AC3E}">
        <p14:creationId xmlns:p14="http://schemas.microsoft.com/office/powerpoint/2010/main" val="564013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1200"/>
              </a:spcBef>
              <a:spcAft>
                <a:spcPts val="600"/>
              </a:spcAft>
            </a:pPr>
            <a:r>
              <a:rPr lang="en-GB" sz="1200" b="1" i="1" kern="1200" dirty="0">
                <a:solidFill>
                  <a:schemeClr val="tx1"/>
                </a:solidFill>
                <a:effectLst/>
                <a:latin typeface="+mn-lt"/>
                <a:ea typeface="+mn-ea"/>
                <a:cs typeface="+mn-cs"/>
              </a:rPr>
              <a:t>Copernicus </a:t>
            </a:r>
            <a:r>
              <a:rPr lang="en-GB" sz="1200" b="0" i="0" kern="1200" dirty="0">
                <a:solidFill>
                  <a:schemeClr val="tx1"/>
                </a:solidFill>
                <a:effectLst/>
                <a:latin typeface="+mn-lt"/>
                <a:ea typeface="+mn-ea"/>
                <a:cs typeface="+mn-cs"/>
              </a:rPr>
              <a:t>is the European Union's Earth Observation Programme, looking at our planet and its environment. It offers information services based on </a:t>
            </a:r>
            <a:r>
              <a:rPr lang="en-GB" sz="1200" b="1" i="0" kern="1200" dirty="0">
                <a:solidFill>
                  <a:schemeClr val="tx1"/>
                </a:solidFill>
                <a:effectLst/>
                <a:latin typeface="+mn-lt"/>
                <a:ea typeface="+mn-ea"/>
                <a:cs typeface="+mn-cs"/>
              </a:rPr>
              <a:t>satellite Earth Observation and in situ (non-space) data</a:t>
            </a:r>
            <a:r>
              <a:rPr lang="en-GB" sz="1200" b="0" i="0" kern="1200" dirty="0">
                <a:solidFill>
                  <a:schemeClr val="tx1"/>
                </a:solidFill>
                <a:effectLst/>
                <a:latin typeface="+mn-lt"/>
                <a:ea typeface="+mn-ea"/>
                <a:cs typeface="+mn-cs"/>
              </a:rPr>
              <a:t>. </a:t>
            </a:r>
          </a:p>
          <a:p>
            <a:pPr>
              <a:lnSpc>
                <a:spcPct val="100000"/>
              </a:lnSpc>
              <a:spcBef>
                <a:spcPts val="1200"/>
              </a:spcBef>
              <a:spcAft>
                <a:spcPts val="600"/>
              </a:spcAft>
            </a:pPr>
            <a:r>
              <a:rPr lang="en-GB" sz="1200" b="0" i="0" kern="1200" dirty="0">
                <a:solidFill>
                  <a:schemeClr val="tx1"/>
                </a:solidFill>
                <a:effectLst/>
                <a:latin typeface="+mn-lt"/>
                <a:ea typeface="+mn-ea"/>
                <a:cs typeface="+mn-cs"/>
              </a:rPr>
              <a:t>The idea for a global and continuous European earth observation system was developed under the name of </a:t>
            </a:r>
            <a:r>
              <a:rPr lang="en-GB" sz="1200" b="1" i="0" kern="1200" dirty="0">
                <a:solidFill>
                  <a:schemeClr val="tx1"/>
                </a:solidFill>
                <a:effectLst/>
                <a:latin typeface="+mn-lt"/>
                <a:ea typeface="+mn-ea"/>
                <a:cs typeface="+mn-cs"/>
              </a:rPr>
              <a:t>Global Monitoring for Environment and Security</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GMES</a:t>
            </a:r>
            <a:r>
              <a:rPr lang="en-GB" sz="1200" b="0" i="0" kern="1200" dirty="0">
                <a:solidFill>
                  <a:schemeClr val="tx1"/>
                </a:solidFill>
                <a:effectLst/>
                <a:latin typeface="+mn-lt"/>
                <a:ea typeface="+mn-ea"/>
                <a:cs typeface="+mn-cs"/>
              </a:rPr>
              <a:t>) which was later re-branded into </a:t>
            </a:r>
            <a:r>
              <a:rPr lang="en-GB" sz="1200" b="1" i="0" kern="1200" dirty="0">
                <a:solidFill>
                  <a:schemeClr val="tx1"/>
                </a:solidFill>
                <a:effectLst/>
                <a:latin typeface="+mn-lt"/>
                <a:ea typeface="+mn-ea"/>
                <a:cs typeface="+mn-cs"/>
              </a:rPr>
              <a:t>Copernicus</a:t>
            </a:r>
            <a:r>
              <a:rPr lang="en-GB" sz="1200" b="0" i="0" kern="1200" dirty="0">
                <a:solidFill>
                  <a:schemeClr val="tx1"/>
                </a:solidFill>
                <a:effectLst/>
                <a:latin typeface="+mn-lt"/>
                <a:ea typeface="+mn-ea"/>
                <a:cs typeface="+mn-cs"/>
              </a:rPr>
              <a:t>.</a:t>
            </a:r>
          </a:p>
          <a:p>
            <a:pPr>
              <a:lnSpc>
                <a:spcPct val="100000"/>
              </a:lnSpc>
              <a:spcBef>
                <a:spcPts val="1200"/>
              </a:spcBef>
              <a:spcAft>
                <a:spcPts val="600"/>
              </a:spcAft>
            </a:pPr>
            <a:r>
              <a:rPr lang="en-GB" sz="1200" b="0" i="0" kern="1200" dirty="0">
                <a:solidFill>
                  <a:schemeClr val="tx1"/>
                </a:solidFill>
                <a:effectLst/>
                <a:latin typeface="+mn-lt"/>
                <a:ea typeface="+mn-ea"/>
                <a:cs typeface="+mn-cs"/>
              </a:rPr>
              <a:t>The Programme is coordinated and managed by the European Commission. It is implemented in partnership with the Member States, the European Space Agency (ESA), the European Organisation for the Exploitation of Meteorological Satellites (EUMETSAT), the European Centre for Medium-Range Weather Forecasts (ECMWF), EU Agencies and Mercator </a:t>
            </a:r>
            <a:r>
              <a:rPr lang="en-GB" sz="1200" b="0" i="0" kern="1200" dirty="0" err="1">
                <a:solidFill>
                  <a:schemeClr val="tx1"/>
                </a:solidFill>
                <a:effectLst/>
                <a:latin typeface="+mn-lt"/>
                <a:ea typeface="+mn-ea"/>
                <a:cs typeface="+mn-cs"/>
              </a:rPr>
              <a:t>Océan</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200" b="0" i="0" kern="1200" dirty="0">
                <a:solidFill>
                  <a:schemeClr val="tx1"/>
                </a:solidFill>
                <a:effectLst/>
                <a:latin typeface="+mn-lt"/>
                <a:ea typeface="+mn-ea"/>
                <a:cs typeface="+mn-cs"/>
              </a:rPr>
              <a:t>The</a:t>
            </a:r>
            <a:r>
              <a:rPr lang="en-GB" sz="1200" b="0" i="0" kern="1200" baseline="0" dirty="0">
                <a:solidFill>
                  <a:schemeClr val="tx1"/>
                </a:solidFill>
                <a:effectLst/>
                <a:latin typeface="+mn-lt"/>
                <a:ea typeface="+mn-ea"/>
                <a:cs typeface="+mn-cs"/>
              </a:rPr>
              <a:t> main aim is to provide </a:t>
            </a:r>
            <a:r>
              <a:rPr lang="en-GB" sz="1200" b="0" i="0" kern="1200" dirty="0">
                <a:solidFill>
                  <a:schemeClr val="tx1"/>
                </a:solidFill>
                <a:effectLst/>
                <a:latin typeface="+mn-lt"/>
                <a:ea typeface="+mn-ea"/>
                <a:cs typeface="+mn-cs"/>
              </a:rPr>
              <a:t>information to help service providers, public authorities and other international organisations improve the quality of life.</a:t>
            </a:r>
            <a:r>
              <a:rPr lang="en-GB" sz="1200" b="0" i="0" kern="1200" baseline="0" dirty="0">
                <a:solidFill>
                  <a:schemeClr val="tx1"/>
                </a:solidFill>
                <a:effectLst/>
                <a:latin typeface="+mn-lt"/>
                <a:ea typeface="+mn-ea"/>
                <a:cs typeface="+mn-cs"/>
              </a:rPr>
              <a:t> Based on satellite and in-situ observations the Copernicus </a:t>
            </a:r>
            <a:r>
              <a:rPr lang="en-GB" sz="1200" b="0" i="0" kern="1200" dirty="0">
                <a:solidFill>
                  <a:schemeClr val="tx1"/>
                </a:solidFill>
                <a:effectLst/>
                <a:latin typeface="+mn-lt"/>
                <a:ea typeface="+mn-ea"/>
                <a:cs typeface="+mn-cs"/>
              </a:rPr>
              <a:t>services deliver near-real-time data on a global level which can also be used for local and regional needs, in</a:t>
            </a:r>
            <a:r>
              <a:rPr lang="en-GB" sz="1200" b="0" i="0" kern="1200" baseline="0" dirty="0">
                <a:solidFill>
                  <a:schemeClr val="tx1"/>
                </a:solidFill>
                <a:effectLst/>
                <a:latin typeface="+mn-lt"/>
                <a:ea typeface="+mn-ea"/>
                <a:cs typeface="+mn-cs"/>
              </a:rPr>
              <a:t> order to enable </a:t>
            </a:r>
            <a:r>
              <a:rPr lang="en-GB" sz="1200" b="0" i="0" kern="1200" dirty="0">
                <a:solidFill>
                  <a:schemeClr val="tx1"/>
                </a:solidFill>
                <a:effectLst/>
                <a:latin typeface="+mn-lt"/>
                <a:ea typeface="+mn-ea"/>
                <a:cs typeface="+mn-cs"/>
              </a:rPr>
              <a:t>sustainable management</a:t>
            </a:r>
            <a:r>
              <a:rPr lang="en-GB" sz="1200" b="0" i="0" kern="1200" baseline="0" dirty="0">
                <a:solidFill>
                  <a:schemeClr val="tx1"/>
                </a:solidFill>
                <a:effectLst/>
                <a:latin typeface="+mn-lt"/>
                <a:ea typeface="+mn-ea"/>
                <a:cs typeface="+mn-cs"/>
              </a:rPr>
              <a:t> of our </a:t>
            </a:r>
            <a:r>
              <a:rPr lang="en-GB" sz="1200" b="0" i="0" kern="1200" dirty="0">
                <a:solidFill>
                  <a:schemeClr val="tx1"/>
                </a:solidFill>
                <a:effectLst/>
                <a:latin typeface="+mn-lt"/>
                <a:ea typeface="+mn-ea"/>
                <a:cs typeface="+mn-cs"/>
              </a:rPr>
              <a:t>environment. </a:t>
            </a:r>
            <a:endParaRPr lang="en-GB" dirty="0"/>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200" dirty="0">
                <a:solidFill>
                  <a:srgbClr val="10253F"/>
                </a:solidFill>
              </a:rPr>
              <a:t>All data provided under full, free and open policy. </a:t>
            </a:r>
          </a:p>
          <a:p>
            <a:pPr marL="0" marR="0" lvl="0" indent="0" algn="l" defTabSz="914400" rtl="0" eaLnBrk="1" fontAlgn="auto" latinLnBrk="0" hangingPunct="1">
              <a:lnSpc>
                <a:spcPct val="100000"/>
              </a:lnSpc>
              <a:spcBef>
                <a:spcPts val="1200"/>
              </a:spcBef>
              <a:spcAft>
                <a:spcPts val="600"/>
              </a:spcAft>
              <a:buClrTx/>
              <a:buSzTx/>
              <a:buFontTx/>
              <a:buNone/>
              <a:tabLst/>
              <a:defRPr/>
            </a:pPr>
            <a:endParaRPr lang="en-GB" sz="1200" dirty="0">
              <a:solidFill>
                <a:srgbClr val="10253F"/>
              </a:solidFill>
            </a:endParaRPr>
          </a:p>
        </p:txBody>
      </p:sp>
      <p:sp>
        <p:nvSpPr>
          <p:cNvPr id="4" name="Slide Number Placeholder 3"/>
          <p:cNvSpPr>
            <a:spLocks noGrp="1"/>
          </p:cNvSpPr>
          <p:nvPr>
            <p:ph type="sldNum" sz="quarter" idx="10"/>
          </p:nvPr>
        </p:nvSpPr>
        <p:spPr/>
        <p:txBody>
          <a:bodyPr/>
          <a:lstStyle/>
          <a:p>
            <a:fld id="{FFE3A45A-3E86-4EA8-9837-E3E03EE581E3}" type="slidenum">
              <a:rPr lang="en-GB" smtClean="0"/>
              <a:t>2</a:t>
            </a:fld>
            <a:endParaRPr lang="en-GB"/>
          </a:p>
        </p:txBody>
      </p:sp>
    </p:spTree>
    <p:extLst>
      <p:ext uri="{BB962C8B-B14F-4D97-AF65-F5344CB8AC3E}">
        <p14:creationId xmlns:p14="http://schemas.microsoft.com/office/powerpoint/2010/main" val="1732477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Copernicus Sentinel-3A’s ocean and land colour instrument can ‘see’ chlorophyll in vegetation. The animation shows how chlorophyll, which is essential in photosynthesis, around the world changed between 1 April and 27 May 2017. While tropical rainforests can be seen to maintain a high degree of chlorophyll, the animation clearly shows the progress of spring greening in the northern hemisphere. This is particularly evident in the eastern part of the USA. It also captures the progress of agricultural planting for summer crops across China where planting normally takes place between March and May. Here various stages of growth are captured. The chlorophyll index ranges from 1 to 6.5.</a:t>
            </a:r>
          </a:p>
          <a:p>
            <a:br>
              <a:rPr lang="en-GB" dirty="0"/>
            </a:br>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20</a:t>
            </a:fld>
            <a:endParaRPr lang="en-GB"/>
          </a:p>
        </p:txBody>
      </p:sp>
    </p:spTree>
    <p:extLst>
      <p:ext uri="{BB962C8B-B14F-4D97-AF65-F5344CB8AC3E}">
        <p14:creationId xmlns:p14="http://schemas.microsoft.com/office/powerpoint/2010/main" val="3491389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21</a:t>
            </a:fld>
            <a:endParaRPr lang="en-GB"/>
          </a:p>
        </p:txBody>
      </p:sp>
    </p:spTree>
    <p:extLst>
      <p:ext uri="{BB962C8B-B14F-4D97-AF65-F5344CB8AC3E}">
        <p14:creationId xmlns:p14="http://schemas.microsoft.com/office/powerpoint/2010/main" val="918257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satellite in operation</a:t>
            </a:r>
            <a:r>
              <a:rPr lang="en-GB" baseline="0" dirty="0"/>
              <a:t> is the Sentinel-5-P</a:t>
            </a:r>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22</a:t>
            </a:fld>
            <a:endParaRPr lang="en-GB"/>
          </a:p>
        </p:txBody>
      </p:sp>
    </p:spTree>
    <p:extLst>
      <p:ext uri="{BB962C8B-B14F-4D97-AF65-F5344CB8AC3E}">
        <p14:creationId xmlns:p14="http://schemas.microsoft.com/office/powerpoint/2010/main" val="2286338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FE3A45A-3E86-4EA8-9837-E3E03EE581E3}" type="slidenum">
              <a:rPr lang="en-GB" smtClean="0"/>
              <a:t>23</a:t>
            </a:fld>
            <a:endParaRPr lang="en-GB"/>
          </a:p>
        </p:txBody>
      </p:sp>
    </p:spTree>
    <p:extLst>
      <p:ext uri="{BB962C8B-B14F-4D97-AF65-F5344CB8AC3E}">
        <p14:creationId xmlns:p14="http://schemas.microsoft.com/office/powerpoint/2010/main" val="3217322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sentinel-5P</a:t>
            </a:r>
            <a:r>
              <a:rPr lang="en-GB" sz="1200" b="0" i="0" kern="1200" baseline="0" dirty="0">
                <a:solidFill>
                  <a:schemeClr val="tx1"/>
                </a:solidFill>
                <a:effectLst/>
                <a:latin typeface="+mn-lt"/>
                <a:ea typeface="+mn-ea"/>
                <a:cs typeface="+mn-cs"/>
              </a:rPr>
              <a:t> satellite was launched on 13 October 2017 and it carries a single unique instrument, the </a:t>
            </a:r>
            <a:r>
              <a:rPr lang="en-GB" sz="1200" dirty="0"/>
              <a:t>Tropospheric Monitoring Instrument </a:t>
            </a:r>
            <a:r>
              <a:rPr lang="en-GB" sz="1200" b="0" i="0" kern="1200" baseline="0" dirty="0">
                <a:solidFill>
                  <a:schemeClr val="tx1"/>
                </a:solidFill>
                <a:effectLst/>
                <a:latin typeface="+mn-lt"/>
                <a:ea typeface="+mn-ea"/>
                <a:cs typeface="+mn-cs"/>
              </a:rPr>
              <a:t>or</a:t>
            </a:r>
            <a:r>
              <a:rPr lang="en-GB" sz="1200" b="0" i="0" kern="1200" dirty="0">
                <a:solidFill>
                  <a:schemeClr val="tx1"/>
                </a:solidFill>
                <a:effectLst/>
                <a:latin typeface="+mn-lt"/>
                <a:ea typeface="+mn-ea"/>
                <a:cs typeface="+mn-cs"/>
              </a:rPr>
              <a:t> TROPOMI.</a:t>
            </a:r>
            <a:r>
              <a:rPr lang="en-GB" sz="1200" b="0" i="0" kern="1200" baseline="0" dirty="0">
                <a:solidFill>
                  <a:schemeClr val="tx1"/>
                </a:solidFill>
                <a:effectLst/>
                <a:latin typeface="+mn-lt"/>
                <a:ea typeface="+mn-ea"/>
                <a:cs typeface="+mn-cs"/>
              </a:rPr>
              <a:t> It </a:t>
            </a:r>
            <a:r>
              <a:rPr lang="en-GB" sz="1200" b="0" i="0" kern="1200" dirty="0">
                <a:solidFill>
                  <a:schemeClr val="tx1"/>
                </a:solidFill>
                <a:effectLst/>
                <a:latin typeface="+mn-lt"/>
                <a:ea typeface="+mn-ea"/>
                <a:cs typeface="+mn-cs"/>
              </a:rPr>
              <a:t>is a space-borne, nadir-viewing, imaging spectrometer covering wavelength bands between the ultraviolet and the shortwave infrared.</a:t>
            </a:r>
            <a:r>
              <a:rPr lang="en-GB" sz="1200" b="0" i="0" kern="1200" baseline="0" dirty="0">
                <a:solidFill>
                  <a:schemeClr val="tx1"/>
                </a:solidFill>
                <a:effectLst/>
                <a:latin typeface="+mn-lt"/>
                <a:ea typeface="+mn-ea"/>
                <a:cs typeface="+mn-cs"/>
              </a:rPr>
              <a:t> It </a:t>
            </a:r>
            <a:r>
              <a:rPr lang="en-GB" sz="1200" b="0" i="0" kern="1200" dirty="0">
                <a:solidFill>
                  <a:schemeClr val="tx1"/>
                </a:solidFill>
                <a:effectLst/>
                <a:latin typeface="+mn-lt"/>
                <a:ea typeface="+mn-ea"/>
                <a:cs typeface="+mn-cs"/>
              </a:rPr>
              <a:t>uses passive remote sensing techniques to measure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the Top Of Atmosphere (TOA), the solar radiation reflected by and radiated from the earth.</a:t>
            </a:r>
          </a:p>
          <a:p>
            <a:r>
              <a:rPr lang="en-GB" sz="1200" b="0" i="0" kern="1200" dirty="0">
                <a:solidFill>
                  <a:schemeClr val="tx1"/>
                </a:solidFill>
                <a:effectLst/>
                <a:latin typeface="+mn-lt"/>
                <a:ea typeface="+mn-ea"/>
                <a:cs typeface="+mn-cs"/>
              </a:rPr>
              <a:t>The instrument operates in a push-broom configuration, with a swath width of ~2600 km</a:t>
            </a:r>
            <a:r>
              <a:rPr lang="en-GB" sz="1200" b="0" i="0" kern="1200" baseline="0" dirty="0">
                <a:solidFill>
                  <a:schemeClr val="tx1"/>
                </a:solidFill>
                <a:effectLst/>
                <a:latin typeface="+mn-lt"/>
                <a:ea typeface="+mn-ea"/>
                <a:cs typeface="+mn-cs"/>
              </a:rPr>
              <a:t> and ensures daily global coverage at 13:30 local solar time. </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24</a:t>
            </a:fld>
            <a:endParaRPr lang="en-GB"/>
          </a:p>
        </p:txBody>
      </p:sp>
    </p:spTree>
    <p:extLst>
      <p:ext uri="{BB962C8B-B14F-4D97-AF65-F5344CB8AC3E}">
        <p14:creationId xmlns:p14="http://schemas.microsoft.com/office/powerpoint/2010/main" val="3860821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Using measurements from the Copernicus Sentinel-5P satellite, the animation shows changes in the ozone hole over Antarctica between September and October 2018.</a:t>
            </a:r>
          </a:p>
          <a:p>
            <a:r>
              <a:rPr lang="en-GB" sz="1200" b="0" i="0" kern="1200" dirty="0">
                <a:solidFill>
                  <a:schemeClr val="tx1"/>
                </a:solidFill>
                <a:effectLst/>
                <a:latin typeface="+mn-lt"/>
                <a:ea typeface="+mn-ea"/>
                <a:cs typeface="+mn-cs"/>
              </a:rPr>
              <a:t>Launched in October 2017, Sentinel-5P is the first Copernicus mission dedicated to monitoring our atmosphere. The satellite carries the state-of-the-art </a:t>
            </a:r>
            <a:r>
              <a:rPr lang="en-GB" sz="1200" b="0" i="0" kern="1200" dirty="0" err="1">
                <a:solidFill>
                  <a:schemeClr val="tx1"/>
                </a:solidFill>
                <a:effectLst/>
                <a:latin typeface="+mn-lt"/>
                <a:ea typeface="+mn-ea"/>
                <a:cs typeface="+mn-cs"/>
              </a:rPr>
              <a:t>Tropomi</a:t>
            </a:r>
            <a:r>
              <a:rPr lang="en-GB" sz="1200" b="0" i="0" kern="1200" dirty="0">
                <a:solidFill>
                  <a:schemeClr val="tx1"/>
                </a:solidFill>
                <a:effectLst/>
                <a:latin typeface="+mn-lt"/>
                <a:ea typeface="+mn-ea"/>
                <a:cs typeface="+mn-cs"/>
              </a:rPr>
              <a:t> instrument to map a multitude of trace gases that affect the air we breathe and our climate. As well as measuring ozone, this new mission also measures gases such as nitrogen dioxide, formaldehyde, sulphur dioxide, methane, carbon monoxide, and aerosols.</a:t>
            </a:r>
          </a:p>
          <a:p>
            <a:endParaRPr lang="en-GB" dirty="0"/>
          </a:p>
          <a:p>
            <a:r>
              <a:rPr lang="en-GB" sz="1200" b="0" i="0" kern="1200" dirty="0">
                <a:solidFill>
                  <a:schemeClr val="tx1"/>
                </a:solidFill>
                <a:effectLst/>
                <a:latin typeface="+mn-lt"/>
                <a:ea typeface="+mn-ea"/>
                <a:cs typeface="+mn-cs"/>
              </a:rPr>
              <a:t>Measurements gathered by the Copernicus Sentinel-5P mission between January and August 2018 have been averaged to reveal formaldehyde in the atmosphere. This map is based on ‘vertical column’ concentrations. This air pollutant is released into the atmosphere from forest fires and wood processing, for example. It is an important intermediate gas in the oxidation of methane and other hydrocarbons. While it is short-lived in the atmosphere, it reacts chemically to become a major source of carbon monoxide – another harmful pollutant.</a:t>
            </a:r>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25</a:t>
            </a:fld>
            <a:endParaRPr lang="en-GB"/>
          </a:p>
        </p:txBody>
      </p:sp>
    </p:spTree>
    <p:extLst>
      <p:ext uri="{BB962C8B-B14F-4D97-AF65-F5344CB8AC3E}">
        <p14:creationId xmlns:p14="http://schemas.microsoft.com/office/powerpoint/2010/main" val="2666937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FE3A45A-3E86-4EA8-9837-E3E03EE581E3}" type="slidenum">
              <a:rPr lang="en-GB" smtClean="0"/>
              <a:t>26</a:t>
            </a:fld>
            <a:endParaRPr lang="en-GB"/>
          </a:p>
        </p:txBody>
      </p:sp>
    </p:spTree>
    <p:extLst>
      <p:ext uri="{BB962C8B-B14F-4D97-AF65-F5344CB8AC3E}">
        <p14:creationId xmlns:p14="http://schemas.microsoft.com/office/powerpoint/2010/main" val="2340858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FE3A45A-3E86-4EA8-9837-E3E03EE581E3}" type="slidenum">
              <a:rPr lang="en-GB" smtClean="0"/>
              <a:t>27</a:t>
            </a:fld>
            <a:endParaRPr lang="en-GB"/>
          </a:p>
        </p:txBody>
      </p:sp>
    </p:spTree>
    <p:extLst>
      <p:ext uri="{BB962C8B-B14F-4D97-AF65-F5344CB8AC3E}">
        <p14:creationId xmlns:p14="http://schemas.microsoft.com/office/powerpoint/2010/main" val="1260311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FE3A45A-3E86-4EA8-9837-E3E03EE581E3}" type="slidenum">
              <a:rPr lang="en-GB" smtClean="0"/>
              <a:t>28</a:t>
            </a:fld>
            <a:endParaRPr lang="en-GB"/>
          </a:p>
        </p:txBody>
      </p:sp>
    </p:spTree>
    <p:extLst>
      <p:ext uri="{BB962C8B-B14F-4D97-AF65-F5344CB8AC3E}">
        <p14:creationId xmlns:p14="http://schemas.microsoft.com/office/powerpoint/2010/main" val="1292432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FE3A45A-3E86-4EA8-9837-E3E03EE581E3}" type="slidenum">
              <a:rPr lang="en-GB" smtClean="0"/>
              <a:t>29</a:t>
            </a:fld>
            <a:endParaRPr lang="en-GB"/>
          </a:p>
        </p:txBody>
      </p:sp>
    </p:spTree>
    <p:extLst>
      <p:ext uri="{BB962C8B-B14F-4D97-AF65-F5344CB8AC3E}">
        <p14:creationId xmlns:p14="http://schemas.microsoft.com/office/powerpoint/2010/main" val="3315522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Copernicus builds upon three components: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space component (observation satellites and associated</a:t>
            </a:r>
            <a:r>
              <a:rPr lang="en-GB" sz="1200" b="0" i="0" u="non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3" tooltip="Ground segment"/>
              </a:rPr>
              <a:t>ground segment</a:t>
            </a:r>
            <a:r>
              <a:rPr lang="en-GB" sz="1200" b="0" i="0" u="none"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with missions observing land, atmospheric and oceanographic parameters)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in-situ measurements (ground-based and airborne data gathering networks providing information on oceans, continental surface and atmosphere),</a:t>
            </a:r>
          </a:p>
          <a:p>
            <a:pPr marL="0" indent="0">
              <a:buFont typeface="Arial" panose="020B0604020202020204" pitchFamily="34" charset="0"/>
              <a:buNone/>
            </a:pPr>
            <a:r>
              <a:rPr lang="en-GB" sz="1200" b="0" i="0" kern="1200" dirty="0">
                <a:solidFill>
                  <a:schemeClr val="tx1"/>
                </a:solidFill>
                <a:effectLst/>
                <a:latin typeface="+mn-lt"/>
                <a:ea typeface="+mn-ea"/>
                <a:cs typeface="+mn-cs"/>
              </a:rPr>
              <a:t>These data sources serve then feed into the third component,</a:t>
            </a:r>
            <a:r>
              <a:rPr lang="en-GB" sz="1200" b="0" i="0" kern="1200" baseline="0" dirty="0">
                <a:solidFill>
                  <a:schemeClr val="tx1"/>
                </a:solidFill>
                <a:effectLst/>
                <a:latin typeface="+mn-lt"/>
                <a:ea typeface="+mn-ea"/>
                <a:cs typeface="+mn-cs"/>
              </a:rPr>
              <a:t> the six Copernicus Services  – which are developed and managed by Copernicus and offered to its users and public in general. I will cover in detail later. All three components are directly available to users but also serve as an input to further value added services and applications. </a:t>
            </a:r>
            <a:endParaRPr lang="en-GB" sz="1200" b="0" i="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3</a:t>
            </a:fld>
            <a:endParaRPr lang="en-GB"/>
          </a:p>
        </p:txBody>
      </p:sp>
    </p:spTree>
    <p:extLst>
      <p:ext uri="{BB962C8B-B14F-4D97-AF65-F5344CB8AC3E}">
        <p14:creationId xmlns:p14="http://schemas.microsoft.com/office/powerpoint/2010/main" val="1752022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FE3A45A-3E86-4EA8-9837-E3E03EE581E3}" type="slidenum">
              <a:rPr lang="en-GB" smtClean="0"/>
              <a:t>30</a:t>
            </a:fld>
            <a:endParaRPr lang="en-GB"/>
          </a:p>
        </p:txBody>
      </p:sp>
    </p:spTree>
    <p:extLst>
      <p:ext uri="{BB962C8B-B14F-4D97-AF65-F5344CB8AC3E}">
        <p14:creationId xmlns:p14="http://schemas.microsoft.com/office/powerpoint/2010/main" val="3826616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11 mil. Published products since the start of operation in October 2014</a:t>
            </a:r>
          </a:p>
        </p:txBody>
      </p:sp>
      <p:sp>
        <p:nvSpPr>
          <p:cNvPr id="4" name="Slide Number Placeholder 3"/>
          <p:cNvSpPr>
            <a:spLocks noGrp="1"/>
          </p:cNvSpPr>
          <p:nvPr>
            <p:ph type="sldNum" sz="quarter" idx="10"/>
          </p:nvPr>
        </p:nvSpPr>
        <p:spPr/>
        <p:txBody>
          <a:bodyPr/>
          <a:lstStyle/>
          <a:p>
            <a:fld id="{FFE3A45A-3E86-4EA8-9837-E3E03EE581E3}" type="slidenum">
              <a:rPr lang="en-GB" smtClean="0"/>
              <a:t>4</a:t>
            </a:fld>
            <a:endParaRPr lang="en-GB"/>
          </a:p>
        </p:txBody>
      </p:sp>
    </p:spTree>
    <p:extLst>
      <p:ext uri="{BB962C8B-B14F-4D97-AF65-F5344CB8AC3E}">
        <p14:creationId xmlns:p14="http://schemas.microsoft.com/office/powerpoint/2010/main" val="680070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Copernicus Space Component comprises two types of satellite missions, six families Sentinel missions</a:t>
            </a:r>
            <a:r>
              <a:rPr lang="en-GB" sz="1200" b="0" i="0" kern="1200" baseline="0" dirty="0">
                <a:solidFill>
                  <a:schemeClr val="tx1"/>
                </a:solidFill>
                <a:effectLst/>
                <a:latin typeface="+mn-lt"/>
                <a:ea typeface="+mn-ea"/>
                <a:cs typeface="+mn-cs"/>
              </a:rPr>
              <a:t> developed by ESA and dedicated to the Copernicus programme</a:t>
            </a:r>
            <a:r>
              <a:rPr lang="en-GB" sz="1200" b="0" i="0" kern="1200" dirty="0">
                <a:solidFill>
                  <a:schemeClr val="tx1"/>
                </a:solidFill>
                <a:effectLst/>
                <a:latin typeface="+mn-lt"/>
                <a:ea typeface="+mn-ea"/>
                <a:cs typeface="+mn-cs"/>
              </a:rPr>
              <a:t> and around 30 missions from other space agencies, called Contributing Missions. A unified ground segment, through which the data are streamed and made freely available for Copernicus services, completes the Space Component.</a:t>
            </a:r>
          </a:p>
          <a:p>
            <a:r>
              <a:rPr lang="en-GB" sz="1200" b="0" i="0" kern="1200" dirty="0">
                <a:solidFill>
                  <a:schemeClr val="tx1"/>
                </a:solidFill>
                <a:effectLst/>
                <a:latin typeface="+mn-lt"/>
                <a:ea typeface="+mn-ea"/>
                <a:cs typeface="+mn-cs"/>
              </a:rPr>
              <a:t>ESA is establishing a mechanism to integrate</a:t>
            </a:r>
            <a:r>
              <a:rPr lang="en-GB" sz="1200" b="0" i="0" kern="1200" baseline="0" dirty="0">
                <a:solidFill>
                  <a:schemeClr val="tx1"/>
                </a:solidFill>
                <a:effectLst/>
                <a:latin typeface="+mn-lt"/>
                <a:ea typeface="+mn-ea"/>
                <a:cs typeface="+mn-cs"/>
              </a:rPr>
              <a:t> and harmonise </a:t>
            </a:r>
            <a:r>
              <a:rPr lang="en-GB" sz="1200" b="0" i="0" kern="1200" dirty="0">
                <a:solidFill>
                  <a:schemeClr val="tx1"/>
                </a:solidFill>
                <a:effectLst/>
                <a:latin typeface="+mn-lt"/>
                <a:ea typeface="+mn-ea"/>
                <a:cs typeface="+mn-cs"/>
              </a:rPr>
              <a:t>access to all the relevant data from the multitude of different satellite missions. This is being carried out in close cooperation with national space agencies, EUMETSAT and, where relevant, with owners of non-European missions contributing to the Copernicus objectives.</a:t>
            </a:r>
          </a:p>
          <a:p>
            <a:pPr fontAlgn="base"/>
            <a:endParaRPr lang="en-GB" sz="1200" b="0" i="0" kern="1200" dirty="0">
              <a:solidFill>
                <a:schemeClr val="tx1"/>
              </a:solidFill>
              <a:effectLst/>
              <a:latin typeface="+mn-lt"/>
              <a:ea typeface="+mn-ea"/>
              <a:cs typeface="+mn-cs"/>
            </a:endParaRPr>
          </a:p>
          <a:p>
            <a:pPr fontAlgn="base"/>
            <a:r>
              <a:rPr lang="en-GB" sz="1200" b="0" i="0" kern="1200" baseline="0" dirty="0">
                <a:solidFill>
                  <a:schemeClr val="tx1"/>
                </a:solidFill>
                <a:effectLst/>
                <a:latin typeface="+mn-lt"/>
                <a:ea typeface="+mn-ea"/>
                <a:cs typeface="+mn-cs"/>
              </a:rPr>
              <a:t>I will further introduce only the Sentinel satellites as they provide unique set of observations developed for the specific needs of the Copernicus programme. </a:t>
            </a:r>
          </a:p>
        </p:txBody>
      </p:sp>
      <p:sp>
        <p:nvSpPr>
          <p:cNvPr id="4" name="Slide Number Placeholder 3"/>
          <p:cNvSpPr>
            <a:spLocks noGrp="1"/>
          </p:cNvSpPr>
          <p:nvPr>
            <p:ph type="sldNum" sz="quarter" idx="10"/>
          </p:nvPr>
        </p:nvSpPr>
        <p:spPr/>
        <p:txBody>
          <a:bodyPr/>
          <a:lstStyle/>
          <a:p>
            <a:fld id="{FFE3A45A-3E86-4EA8-9837-E3E03EE581E3}" type="slidenum">
              <a:rPr lang="en-GB" smtClean="0"/>
              <a:t>5</a:t>
            </a:fld>
            <a:endParaRPr lang="en-GB"/>
          </a:p>
        </p:txBody>
      </p:sp>
    </p:spTree>
    <p:extLst>
      <p:ext uri="{BB962C8B-B14F-4D97-AF65-F5344CB8AC3E}">
        <p14:creationId xmlns:p14="http://schemas.microsoft.com/office/powerpoint/2010/main" val="2208887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baseline="0" dirty="0">
                <a:solidFill>
                  <a:schemeClr val="tx1"/>
                </a:solidFill>
                <a:effectLst/>
                <a:latin typeface="+mn-lt"/>
                <a:ea typeface="+mn-ea"/>
                <a:cs typeface="+mn-cs"/>
              </a:rPr>
              <a:t>Currently there are 7 satellites in operation (marked in red). They are three constellations of twin satellites and one single satellite. The management and operation of the missions id divided between ESA and EUMETSAT with ESA being responsible for the operation of the </a:t>
            </a:r>
            <a:r>
              <a:rPr lang="en-GB" sz="1200" b="0" i="0" kern="1200" dirty="0">
                <a:solidFill>
                  <a:schemeClr val="tx1"/>
                </a:solidFill>
                <a:effectLst/>
                <a:latin typeface="+mn-lt"/>
                <a:ea typeface="+mn-ea"/>
                <a:cs typeface="+mn-cs"/>
              </a:rPr>
              <a:t>Sentinel-1 and Sentinel-2 satellites as well as delivering the Sentinel-3 Land mission and Sentinel-5P mission.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a:t>
            </a:r>
          </a:p>
          <a:p>
            <a:pPr fontAlgn="base"/>
            <a:r>
              <a:rPr lang="en-GB" sz="1200" b="0" i="0" kern="1200" dirty="0">
                <a:solidFill>
                  <a:schemeClr val="tx1"/>
                </a:solidFill>
                <a:effectLst/>
                <a:latin typeface="+mn-lt"/>
                <a:ea typeface="+mn-ea"/>
                <a:cs typeface="+mn-cs"/>
              </a:rPr>
              <a:t>EUMETSAT is responsible for operating the Sentinel-3 satellites and delivering the marine mission and will also operate and deliver products from the Sentinel-4, and -5 instruments, and the Sentinel-6 satellites</a:t>
            </a:r>
            <a:r>
              <a:rPr lang="en-GB" sz="1200" b="0" i="0" kern="1200" baseline="0" dirty="0">
                <a:solidFill>
                  <a:schemeClr val="tx1"/>
                </a:solidFill>
                <a:effectLst/>
                <a:latin typeface="+mn-lt"/>
                <a:ea typeface="+mn-ea"/>
                <a:cs typeface="+mn-cs"/>
              </a:rPr>
              <a:t> in the future.</a:t>
            </a:r>
          </a:p>
          <a:p>
            <a:pPr fontAlgn="base"/>
            <a:endParaRPr lang="en-GB" sz="1200" b="0" i="0" kern="1200" baseline="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Sentinels carry a range of technologies, such as radar and multi-spectral imaging instruments for land, ocean and atmospheric monitoring:</a:t>
            </a:r>
          </a:p>
          <a:p>
            <a:r>
              <a:rPr lang="en-GB" sz="1200" b="0" i="0" kern="1200" dirty="0">
                <a:solidFill>
                  <a:schemeClr val="tx1"/>
                </a:solidFill>
                <a:effectLst/>
                <a:latin typeface="+mn-lt"/>
                <a:ea typeface="+mn-ea"/>
                <a:cs typeface="+mn-cs"/>
              </a:rPr>
              <a:t>Sentinel-1 provides all-weather, day and night radar imagery for land and ocean services</a:t>
            </a:r>
          </a:p>
          <a:p>
            <a:r>
              <a:rPr lang="en-GB" sz="1200" b="0" i="0" kern="1200" dirty="0">
                <a:solidFill>
                  <a:schemeClr val="tx1"/>
                </a:solidFill>
                <a:effectLst/>
                <a:latin typeface="+mn-lt"/>
                <a:ea typeface="+mn-ea"/>
                <a:cs typeface="+mn-cs"/>
              </a:rPr>
              <a:t>Sentinel-2 provides high-resolution optical imagery for land services</a:t>
            </a:r>
          </a:p>
          <a:p>
            <a:r>
              <a:rPr lang="en-GB" sz="1200" b="0" i="0" kern="1200" dirty="0">
                <a:solidFill>
                  <a:schemeClr val="tx1"/>
                </a:solidFill>
                <a:effectLst/>
                <a:latin typeface="+mn-lt"/>
                <a:ea typeface="+mn-ea"/>
                <a:cs typeface="+mn-cs"/>
              </a:rPr>
              <a:t>Sentinel-3 provides high-accuracy optical, radar and altimetry data for marine and land services</a:t>
            </a:r>
          </a:p>
          <a:p>
            <a:r>
              <a:rPr lang="en-GB" sz="1200" b="0" i="0" kern="1200" dirty="0">
                <a:solidFill>
                  <a:schemeClr val="tx1"/>
                </a:solidFill>
                <a:effectLst/>
                <a:latin typeface="+mn-lt"/>
                <a:ea typeface="+mn-ea"/>
                <a:cs typeface="+mn-cs"/>
              </a:rPr>
              <a:t>Sentinel-4 and Sentinel-5 will provide data for atmospheric composition monitoring from geostationary orbit and polar orbit, respectively</a:t>
            </a:r>
          </a:p>
          <a:p>
            <a:r>
              <a:rPr lang="en-GB" sz="1200" b="0" i="0" kern="1200" dirty="0">
                <a:solidFill>
                  <a:schemeClr val="tx1"/>
                </a:solidFill>
                <a:effectLst/>
                <a:latin typeface="+mn-lt"/>
                <a:ea typeface="+mn-ea"/>
                <a:cs typeface="+mn-cs"/>
              </a:rPr>
              <a:t>Sentinel-5 Precursor will bridge the gap between Envisat and Sentinel-5</a:t>
            </a:r>
          </a:p>
          <a:p>
            <a:r>
              <a:rPr lang="en-GB" sz="1200" b="0" i="0" kern="1200" dirty="0">
                <a:solidFill>
                  <a:schemeClr val="tx1"/>
                </a:solidFill>
                <a:effectLst/>
                <a:latin typeface="+mn-lt"/>
                <a:ea typeface="+mn-ea"/>
                <a:cs typeface="+mn-cs"/>
              </a:rPr>
              <a:t>Sentinel-6 will provide radar altimetry data to measure global sea-surface height, primarily for operational oceanography and for climate studies</a:t>
            </a:r>
          </a:p>
          <a:p>
            <a:r>
              <a:rPr lang="en-GB" sz="1200" b="0" i="0" kern="1200" dirty="0">
                <a:solidFill>
                  <a:schemeClr val="tx1"/>
                </a:solidFill>
                <a:effectLst/>
                <a:latin typeface="+mn-lt"/>
                <a:ea typeface="+mn-ea"/>
                <a:cs typeface="+mn-cs"/>
              </a:rPr>
              <a:t>Sentinel-4 and -5 will be instruments carried on the next generation of meteorological satellites: </a:t>
            </a:r>
            <a:r>
              <a:rPr lang="en-GB" sz="1200" b="0" i="0" kern="1200" dirty="0" err="1">
                <a:solidFill>
                  <a:schemeClr val="tx1"/>
                </a:solidFill>
                <a:effectLst/>
                <a:latin typeface="+mn-lt"/>
                <a:ea typeface="+mn-ea"/>
                <a:cs typeface="+mn-cs"/>
              </a:rPr>
              <a:t>Meteosat</a:t>
            </a:r>
            <a:r>
              <a:rPr lang="en-GB" sz="1200" b="0" i="0" kern="1200" dirty="0">
                <a:solidFill>
                  <a:schemeClr val="tx1"/>
                </a:solidFill>
                <a:effectLst/>
                <a:latin typeface="+mn-lt"/>
                <a:ea typeface="+mn-ea"/>
                <a:cs typeface="+mn-cs"/>
              </a:rPr>
              <a:t> Third Generation (MTG) and </a:t>
            </a:r>
            <a:r>
              <a:rPr lang="en-GB" sz="1200" b="0" i="0" kern="1200" dirty="0" err="1">
                <a:solidFill>
                  <a:schemeClr val="tx1"/>
                </a:solidFill>
                <a:effectLst/>
                <a:latin typeface="+mn-lt"/>
                <a:ea typeface="+mn-ea"/>
                <a:cs typeface="+mn-cs"/>
              </a:rPr>
              <a:t>MetOp</a:t>
            </a:r>
            <a:r>
              <a:rPr lang="en-GB" sz="1200" b="0" i="0" kern="1200" dirty="0">
                <a:solidFill>
                  <a:schemeClr val="tx1"/>
                </a:solidFill>
                <a:effectLst/>
                <a:latin typeface="+mn-lt"/>
                <a:ea typeface="+mn-ea"/>
                <a:cs typeface="+mn-cs"/>
              </a:rPr>
              <a:t> Second Generation.</a:t>
            </a:r>
          </a:p>
          <a:p>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6</a:t>
            </a:fld>
            <a:endParaRPr lang="en-GB"/>
          </a:p>
        </p:txBody>
      </p:sp>
    </p:spTree>
    <p:extLst>
      <p:ext uri="{BB962C8B-B14F-4D97-AF65-F5344CB8AC3E}">
        <p14:creationId xmlns:p14="http://schemas.microsoft.com/office/powerpoint/2010/main" val="511220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a:t>
            </a:r>
            <a:r>
              <a:rPr lang="en-GB" baseline="0" dirty="0"/>
              <a:t> will now introduce the missions in operation in detail. And we will start with Senitnel-1.</a:t>
            </a:r>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7</a:t>
            </a:fld>
            <a:endParaRPr lang="en-GB"/>
          </a:p>
        </p:txBody>
      </p:sp>
    </p:spTree>
    <p:extLst>
      <p:ext uri="{BB962C8B-B14F-4D97-AF65-F5344CB8AC3E}">
        <p14:creationId xmlns:p14="http://schemas.microsoft.com/office/powerpoint/2010/main" val="2687331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have short animation showing the satellite in operation</a:t>
            </a:r>
            <a:r>
              <a:rPr lang="en-GB" baseline="0" dirty="0"/>
              <a:t> acquiring the interferometric wide swath which is the main acquisition mode over land. </a:t>
            </a:r>
            <a:r>
              <a:rPr lang="en-GB" sz="1200" b="0" i="0" kern="1200" dirty="0">
                <a:solidFill>
                  <a:schemeClr val="tx1"/>
                </a:solidFill>
                <a:effectLst/>
                <a:latin typeface="+mn-lt"/>
                <a:ea typeface="+mn-ea"/>
                <a:cs typeface="+mn-cs"/>
              </a:rPr>
              <a:t> It acquires data with a 250 km swath at 5 m by 20 m spatial resolution. IW mode captures three sub-swaths using Terrain Observation with Progressive Scans SAR (</a:t>
            </a:r>
            <a:r>
              <a:rPr lang="en-GB" sz="1200" b="0" i="0" kern="1200" dirty="0">
                <a:solidFill>
                  <a:schemeClr val="tx1"/>
                </a:solidFill>
                <a:effectLst/>
                <a:latin typeface="+mn-lt"/>
                <a:ea typeface="+mn-ea"/>
                <a:cs typeface="+mn-cs"/>
                <a:hlinkClick r:id="rId3"/>
              </a:rPr>
              <a:t>TOPSAR</a:t>
            </a:r>
            <a:r>
              <a:rPr lang="en-GB" sz="1200" b="0" i="0" kern="1200" dirty="0">
                <a:solidFill>
                  <a:schemeClr val="tx1"/>
                </a:solidFill>
                <a:effectLst/>
                <a:latin typeface="+mn-lt"/>
                <a:ea typeface="+mn-ea"/>
                <a:cs typeface="+mn-cs"/>
              </a:rPr>
              <a:t>). With the TOPSAR technique, in addition to steering the beam in range as in </a:t>
            </a:r>
            <a:r>
              <a:rPr lang="en-GB" sz="1200" b="0" i="0" kern="1200" dirty="0" err="1">
                <a:solidFill>
                  <a:schemeClr val="tx1"/>
                </a:solidFill>
                <a:effectLst/>
                <a:latin typeface="+mn-lt"/>
                <a:ea typeface="+mn-ea"/>
                <a:cs typeface="+mn-cs"/>
              </a:rPr>
              <a:t>ScanSAR</a:t>
            </a:r>
            <a:r>
              <a:rPr lang="en-GB" sz="1200" b="0" i="0" kern="1200" dirty="0">
                <a:solidFill>
                  <a:schemeClr val="tx1"/>
                </a:solidFill>
                <a:effectLst/>
                <a:latin typeface="+mn-lt"/>
                <a:ea typeface="+mn-ea"/>
                <a:cs typeface="+mn-cs"/>
              </a:rPr>
              <a:t>, the beam is also electronically steered from backward to forward in the azimuth direction for each burst,</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resulting in homogeneous image quality throughout the swath.</a:t>
            </a:r>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8</a:t>
            </a:fld>
            <a:endParaRPr lang="en-GB"/>
          </a:p>
        </p:txBody>
      </p:sp>
    </p:spTree>
    <p:extLst>
      <p:ext uri="{BB962C8B-B14F-4D97-AF65-F5344CB8AC3E}">
        <p14:creationId xmlns:p14="http://schemas.microsoft.com/office/powerpoint/2010/main" val="1143913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a:t>
            </a:r>
            <a:r>
              <a:rPr lang="en-GB" baseline="0" dirty="0"/>
              <a:t> I said before Sentinel-1 is the radar mission consisting of two identical satellites in the same orbit phased approx. 180 degrees of each other.  Senitnel-1A was the first Sentinel mission ever to be launched on the </a:t>
            </a:r>
            <a:r>
              <a:rPr lang="en-GB" sz="1200" dirty="0">
                <a:solidFill>
                  <a:srgbClr val="C00000"/>
                </a:solidFill>
              </a:rPr>
              <a:t>3 April 2014,</a:t>
            </a:r>
            <a:r>
              <a:rPr lang="en-GB" sz="1200" baseline="0" dirty="0">
                <a:solidFill>
                  <a:srgbClr val="C00000"/>
                </a:solidFill>
              </a:rPr>
              <a:t> Senitnel-1B  then followed on </a:t>
            </a:r>
            <a:r>
              <a:rPr lang="en-GB" sz="1200" dirty="0">
                <a:solidFill>
                  <a:srgbClr val="C00000"/>
                </a:solidFill>
              </a:rPr>
              <a:t>25 April 2016. They </a:t>
            </a:r>
            <a:r>
              <a:rPr lang="en-GB" sz="1200" baseline="0" dirty="0">
                <a:solidFill>
                  <a:srgbClr val="C00000"/>
                </a:solidFill>
              </a:rPr>
              <a:t>carry </a:t>
            </a:r>
            <a:r>
              <a:rPr lang="en-GB" sz="1200" dirty="0"/>
              <a:t>C-band synthetic aperture radar at 5.405 GHz which</a:t>
            </a:r>
            <a:r>
              <a:rPr lang="en-GB" sz="1200" baseline="0" dirty="0"/>
              <a:t> </a:t>
            </a:r>
            <a:r>
              <a:rPr lang="en-GB" sz="1200" dirty="0"/>
              <a:t>corresponds to wavelength of approx. 5.54 cm</a:t>
            </a:r>
            <a:r>
              <a:rPr lang="en-GB" sz="1200" baseline="0" dirty="0"/>
              <a:t>. And they are in polar, sun Synchronous 12 day orbit with altitude of 693 km. This results in 6 day repeat frequency at equator for the constellation and 12 days for single satellite. The revisit time is approximately 3 days at equator and &lt;1 day at high latitudes. By repeat frequency we mean coverage insured from the same, repetitive relative orbit which ensures identical geometry necessary for example for interferometric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US" sz="1200" dirty="0"/>
              <a:t>sea ice monitoring, iceberg detection, ship detection , oil slick detection, marine winds, deforestation, biomass estimation, forest type classification, burned area mapping, land use, crop conditions, soil properties, soil degradation, land subsidence and structural damage, land use, crop conditions, soil properties, soil degradation, land subsidence and structural damage, earthquake analysis , flood monitoring, landslides, volcano monitoring</a:t>
            </a:r>
          </a:p>
          <a:p>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C00000"/>
              </a:solidFill>
            </a:endParaRPr>
          </a:p>
          <a:p>
            <a:endParaRPr lang="en-GB" dirty="0"/>
          </a:p>
        </p:txBody>
      </p:sp>
      <p:sp>
        <p:nvSpPr>
          <p:cNvPr id="4" name="Slide Number Placeholder 3"/>
          <p:cNvSpPr>
            <a:spLocks noGrp="1"/>
          </p:cNvSpPr>
          <p:nvPr>
            <p:ph type="sldNum" sz="quarter" idx="10"/>
          </p:nvPr>
        </p:nvSpPr>
        <p:spPr/>
        <p:txBody>
          <a:bodyPr/>
          <a:lstStyle/>
          <a:p>
            <a:fld id="{FFE3A45A-3E86-4EA8-9837-E3E03EE581E3}" type="slidenum">
              <a:rPr lang="en-GB" smtClean="0"/>
              <a:t>9</a:t>
            </a:fld>
            <a:endParaRPr lang="en-GB"/>
          </a:p>
        </p:txBody>
      </p:sp>
    </p:spTree>
    <p:extLst>
      <p:ext uri="{BB962C8B-B14F-4D97-AF65-F5344CB8AC3E}">
        <p14:creationId xmlns:p14="http://schemas.microsoft.com/office/powerpoint/2010/main" val="862304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8696DFE-DDE8-44D1-8BAF-CC67B7BF6245}" type="datetimeFigureOut">
              <a:rPr lang="en-GB" smtClean="0"/>
              <a:t>14/11/2018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00BF9-161D-425A-946F-23DFEBCA2361}" type="slidenum">
              <a:rPr lang="en-GB" smtClean="0"/>
              <a:t>‹#›</a:t>
            </a:fld>
            <a:endParaRPr lang="en-GB"/>
          </a:p>
        </p:txBody>
      </p:sp>
    </p:spTree>
    <p:extLst>
      <p:ext uri="{BB962C8B-B14F-4D97-AF65-F5344CB8AC3E}">
        <p14:creationId xmlns:p14="http://schemas.microsoft.com/office/powerpoint/2010/main" val="108723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8696DFE-DDE8-44D1-8BAF-CC67B7BF6245}" type="datetimeFigureOut">
              <a:rPr lang="en-GB" smtClean="0"/>
              <a:t>14/11/2018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00BF9-161D-425A-946F-23DFEBCA2361}" type="slidenum">
              <a:rPr lang="en-GB" smtClean="0"/>
              <a:t>‹#›</a:t>
            </a:fld>
            <a:endParaRPr lang="en-GB"/>
          </a:p>
        </p:txBody>
      </p:sp>
    </p:spTree>
    <p:extLst>
      <p:ext uri="{BB962C8B-B14F-4D97-AF65-F5344CB8AC3E}">
        <p14:creationId xmlns:p14="http://schemas.microsoft.com/office/powerpoint/2010/main" val="182491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8696DFE-DDE8-44D1-8BAF-CC67B7BF6245}" type="datetimeFigureOut">
              <a:rPr lang="en-GB" smtClean="0"/>
              <a:t>14/11/2018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00BF9-161D-425A-946F-23DFEBCA2361}" type="slidenum">
              <a:rPr lang="en-GB" smtClean="0"/>
              <a:t>‹#›</a:t>
            </a:fld>
            <a:endParaRPr lang="en-GB"/>
          </a:p>
        </p:txBody>
      </p:sp>
    </p:spTree>
    <p:extLst>
      <p:ext uri="{BB962C8B-B14F-4D97-AF65-F5344CB8AC3E}">
        <p14:creationId xmlns:p14="http://schemas.microsoft.com/office/powerpoint/2010/main" val="287928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8696DFE-DDE8-44D1-8BAF-CC67B7BF6245}" type="datetimeFigureOut">
              <a:rPr lang="en-GB" smtClean="0"/>
              <a:t>14/11/2018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00BF9-161D-425A-946F-23DFEBCA2361}" type="slidenum">
              <a:rPr lang="en-GB" smtClean="0"/>
              <a:t>‹#›</a:t>
            </a:fld>
            <a:endParaRPr lang="en-GB"/>
          </a:p>
        </p:txBody>
      </p:sp>
    </p:spTree>
    <p:extLst>
      <p:ext uri="{BB962C8B-B14F-4D97-AF65-F5344CB8AC3E}">
        <p14:creationId xmlns:p14="http://schemas.microsoft.com/office/powerpoint/2010/main" val="303577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696DFE-DDE8-44D1-8BAF-CC67B7BF6245}" type="datetimeFigureOut">
              <a:rPr lang="en-GB" smtClean="0"/>
              <a:t>14/11/2018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00BF9-161D-425A-946F-23DFEBCA2361}" type="slidenum">
              <a:rPr lang="en-GB" smtClean="0"/>
              <a:t>‹#›</a:t>
            </a:fld>
            <a:endParaRPr lang="en-GB"/>
          </a:p>
        </p:txBody>
      </p:sp>
    </p:spTree>
    <p:extLst>
      <p:ext uri="{BB962C8B-B14F-4D97-AF65-F5344CB8AC3E}">
        <p14:creationId xmlns:p14="http://schemas.microsoft.com/office/powerpoint/2010/main" val="3972970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8696DFE-DDE8-44D1-8BAF-CC67B7BF6245}" type="datetimeFigureOut">
              <a:rPr lang="en-GB" smtClean="0"/>
              <a:t>14/11/2018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700BF9-161D-425A-946F-23DFEBCA2361}" type="slidenum">
              <a:rPr lang="en-GB" smtClean="0"/>
              <a:t>‹#›</a:t>
            </a:fld>
            <a:endParaRPr lang="en-GB"/>
          </a:p>
        </p:txBody>
      </p:sp>
    </p:spTree>
    <p:extLst>
      <p:ext uri="{BB962C8B-B14F-4D97-AF65-F5344CB8AC3E}">
        <p14:creationId xmlns:p14="http://schemas.microsoft.com/office/powerpoint/2010/main" val="210460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8696DFE-DDE8-44D1-8BAF-CC67B7BF6245}" type="datetimeFigureOut">
              <a:rPr lang="en-GB" smtClean="0"/>
              <a:t>14/11/2018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700BF9-161D-425A-946F-23DFEBCA2361}" type="slidenum">
              <a:rPr lang="en-GB" smtClean="0"/>
              <a:t>‹#›</a:t>
            </a:fld>
            <a:endParaRPr lang="en-GB"/>
          </a:p>
        </p:txBody>
      </p:sp>
    </p:spTree>
    <p:extLst>
      <p:ext uri="{BB962C8B-B14F-4D97-AF65-F5344CB8AC3E}">
        <p14:creationId xmlns:p14="http://schemas.microsoft.com/office/powerpoint/2010/main" val="2200972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8696DFE-DDE8-44D1-8BAF-CC67B7BF6245}" type="datetimeFigureOut">
              <a:rPr lang="en-GB" smtClean="0"/>
              <a:t>14/11/2018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700BF9-161D-425A-946F-23DFEBCA2361}" type="slidenum">
              <a:rPr lang="en-GB" smtClean="0"/>
              <a:t>‹#›</a:t>
            </a:fld>
            <a:endParaRPr lang="en-GB"/>
          </a:p>
        </p:txBody>
      </p:sp>
    </p:spTree>
    <p:extLst>
      <p:ext uri="{BB962C8B-B14F-4D97-AF65-F5344CB8AC3E}">
        <p14:creationId xmlns:p14="http://schemas.microsoft.com/office/powerpoint/2010/main" val="24412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696DFE-DDE8-44D1-8BAF-CC67B7BF6245}" type="datetimeFigureOut">
              <a:rPr lang="en-GB" smtClean="0"/>
              <a:t>14/11/2018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700BF9-161D-425A-946F-23DFEBCA2361}" type="slidenum">
              <a:rPr lang="en-GB" smtClean="0"/>
              <a:t>‹#›</a:t>
            </a:fld>
            <a:endParaRPr lang="en-GB"/>
          </a:p>
        </p:txBody>
      </p:sp>
    </p:spTree>
    <p:extLst>
      <p:ext uri="{BB962C8B-B14F-4D97-AF65-F5344CB8AC3E}">
        <p14:creationId xmlns:p14="http://schemas.microsoft.com/office/powerpoint/2010/main" val="289170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696DFE-DDE8-44D1-8BAF-CC67B7BF6245}" type="datetimeFigureOut">
              <a:rPr lang="en-GB" smtClean="0"/>
              <a:t>14/11/2018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700BF9-161D-425A-946F-23DFEBCA2361}" type="slidenum">
              <a:rPr lang="en-GB" smtClean="0"/>
              <a:t>‹#›</a:t>
            </a:fld>
            <a:endParaRPr lang="en-GB"/>
          </a:p>
        </p:txBody>
      </p:sp>
    </p:spTree>
    <p:extLst>
      <p:ext uri="{BB962C8B-B14F-4D97-AF65-F5344CB8AC3E}">
        <p14:creationId xmlns:p14="http://schemas.microsoft.com/office/powerpoint/2010/main" val="152309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696DFE-DDE8-44D1-8BAF-CC67B7BF6245}" type="datetimeFigureOut">
              <a:rPr lang="en-GB" smtClean="0"/>
              <a:t>14/11/2018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700BF9-161D-425A-946F-23DFEBCA2361}" type="slidenum">
              <a:rPr lang="en-GB" smtClean="0"/>
              <a:t>‹#›</a:t>
            </a:fld>
            <a:endParaRPr lang="en-GB"/>
          </a:p>
        </p:txBody>
      </p:sp>
    </p:spTree>
    <p:extLst>
      <p:ext uri="{BB962C8B-B14F-4D97-AF65-F5344CB8AC3E}">
        <p14:creationId xmlns:p14="http://schemas.microsoft.com/office/powerpoint/2010/main" val="964124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696DFE-DDE8-44D1-8BAF-CC67B7BF6245}" type="datetimeFigureOut">
              <a:rPr lang="en-GB" smtClean="0"/>
              <a:t>14/11/2018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00BF9-161D-425A-946F-23DFEBCA2361}" type="slidenum">
              <a:rPr lang="en-GB" smtClean="0"/>
              <a:t>‹#›</a:t>
            </a:fld>
            <a:endParaRPr lang="en-GB"/>
          </a:p>
        </p:txBody>
      </p:sp>
    </p:spTree>
    <p:extLst>
      <p:ext uri="{BB962C8B-B14F-4D97-AF65-F5344CB8AC3E}">
        <p14:creationId xmlns:p14="http://schemas.microsoft.com/office/powerpoint/2010/main" val="3911623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7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8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jpeg"/></Relationships>
</file>

<file path=ppt/slides/_rels/slide25.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jpeg"/><Relationship Id="rId3" Type="http://schemas.openxmlformats.org/officeDocument/2006/relationships/image" Target="../media/image103.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jpeg"/><Relationship Id="rId2" Type="http://schemas.openxmlformats.org/officeDocument/2006/relationships/notesSlide" Target="../notesSlides/notesSlide27.xml"/><Relationship Id="rId16" Type="http://schemas.openxmlformats.org/officeDocument/2006/relationships/image" Target="../media/image115.jpeg"/><Relationship Id="rId20" Type="http://schemas.openxmlformats.org/officeDocument/2006/relationships/image" Target="../media/image119.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110.png"/><Relationship Id="rId5" Type="http://schemas.openxmlformats.org/officeDocument/2006/relationships/image" Target="../media/image105.png"/><Relationship Id="rId15" Type="http://schemas.openxmlformats.org/officeDocument/2006/relationships/image" Target="../media/image114.png"/><Relationship Id="rId10" Type="http://schemas.openxmlformats.org/officeDocument/2006/relationships/image" Target="../media/image109.png"/><Relationship Id="rId19" Type="http://schemas.openxmlformats.org/officeDocument/2006/relationships/image" Target="../media/image118.jpeg"/><Relationship Id="rId4" Type="http://schemas.openxmlformats.org/officeDocument/2006/relationships/image" Target="../media/image104.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21.jpeg"/></Relationships>
</file>

<file path=ppt/slides/_rels/slide28.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png"/><Relationship Id="rId18" Type="http://schemas.openxmlformats.org/officeDocument/2006/relationships/image" Target="../media/image135.jpeg"/><Relationship Id="rId3" Type="http://schemas.openxmlformats.org/officeDocument/2006/relationships/image" Target="../media/image103.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jpeg"/><Relationship Id="rId2" Type="http://schemas.openxmlformats.org/officeDocument/2006/relationships/notesSlide" Target="../notesSlides/notesSlide28.xml"/><Relationship Id="rId16"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jpeg"/><Relationship Id="rId5" Type="http://schemas.openxmlformats.org/officeDocument/2006/relationships/image" Target="../media/image122.jpeg"/><Relationship Id="rId15" Type="http://schemas.openxmlformats.org/officeDocument/2006/relationships/image" Target="../media/image132.jpeg"/><Relationship Id="rId10" Type="http://schemas.openxmlformats.org/officeDocument/2006/relationships/image" Target="../media/image127.jpeg"/><Relationship Id="rId4" Type="http://schemas.openxmlformats.org/officeDocument/2006/relationships/image" Target="../media/image104.png"/><Relationship Id="rId9" Type="http://schemas.openxmlformats.org/officeDocument/2006/relationships/image" Target="../media/image126.jpeg"/><Relationship Id="rId14" Type="http://schemas.openxmlformats.org/officeDocument/2006/relationships/image" Target="../media/image131.jpeg"/></Relationships>
</file>

<file path=ppt/slides/_rels/slide29.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1.png"/><Relationship Id="rId3" Type="http://schemas.openxmlformats.org/officeDocument/2006/relationships/image" Target="../media/image103.png"/><Relationship Id="rId7" Type="http://schemas.openxmlformats.org/officeDocument/2006/relationships/hyperlink" Target="https://www.linkedin.com/groups/8623170" TargetMode="External"/><Relationship Id="rId12" Type="http://schemas.openxmlformats.org/officeDocument/2006/relationships/image" Target="../media/image14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6.png"/><Relationship Id="rId11" Type="http://schemas.microsoft.com/office/2007/relationships/hdphoto" Target="../media/hdphoto9.wdp"/><Relationship Id="rId5" Type="http://schemas.openxmlformats.org/officeDocument/2006/relationships/hyperlink" Target="https://twitter.com/RUS_Copernicus/" TargetMode="External"/><Relationship Id="rId10" Type="http://schemas.openxmlformats.org/officeDocument/2006/relationships/image" Target="../media/image139.png"/><Relationship Id="rId4" Type="http://schemas.openxmlformats.org/officeDocument/2006/relationships/image" Target="../media/image104.png"/><Relationship Id="rId9" Type="http://schemas.openxmlformats.org/officeDocument/2006/relationships/image" Target="../media/image138.png"/><Relationship Id="rId14"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34.png"/><Relationship Id="rId18" Type="http://schemas.microsoft.com/office/2007/relationships/hdphoto" Target="../media/hdphoto6.wdp"/><Relationship Id="rId3" Type="http://schemas.openxmlformats.org/officeDocument/2006/relationships/image" Target="../media/image30.png"/><Relationship Id="rId21" Type="http://schemas.openxmlformats.org/officeDocument/2006/relationships/image" Target="../media/image5.pn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7.png"/><Relationship Id="rId2" Type="http://schemas.openxmlformats.org/officeDocument/2006/relationships/notesSlide" Target="../notesSlides/notesSlide4.xml"/><Relationship Id="rId16" Type="http://schemas.microsoft.com/office/2007/relationships/hdphoto" Target="../media/hdphoto5.wdp"/><Relationship Id="rId20"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24.jpeg"/><Relationship Id="rId5" Type="http://schemas.openxmlformats.org/officeDocument/2006/relationships/image" Target="../media/image32.png"/><Relationship Id="rId15" Type="http://schemas.openxmlformats.org/officeDocument/2006/relationships/image" Target="../media/image36.png"/><Relationship Id="rId10" Type="http://schemas.openxmlformats.org/officeDocument/2006/relationships/image" Target="../media/image23.jpeg"/><Relationship Id="rId19" Type="http://schemas.openxmlformats.org/officeDocument/2006/relationships/image" Target="../media/image4.png"/><Relationship Id="rId4" Type="http://schemas.openxmlformats.org/officeDocument/2006/relationships/image" Target="../media/image31.svg"/><Relationship Id="rId9" Type="http://schemas.openxmlformats.org/officeDocument/2006/relationships/image" Target="../media/image22.jpeg"/><Relationship Id="rId14" Type="http://schemas.openxmlformats.org/officeDocument/2006/relationships/image" Target="../media/image35.svg"/><Relationship Id="rId22"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s>
</file>

<file path=ppt/slides/_rels/slide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5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p:cNvPicPr>
            <a:picLocks noChangeAspect="1" noChangeArrowheads="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ackgroundRemoval t="3670" b="100000" l="1167" r="93385">
                        <a14:foregroundMark x1="17899" y1="45413" x2="17899" y2="45413"/>
                        <a14:foregroundMark x1="17899" y1="39450" x2="17899" y2="39450"/>
                        <a14:foregroundMark x1="10506" y1="54128" x2="10506" y2="54128"/>
                        <a14:foregroundMark x1="42023" y1="81193" x2="42023" y2="81193"/>
                        <a14:foregroundMark x1="52140" y1="69725" x2="52140" y2="69725"/>
                        <a14:foregroundMark x1="55642" y1="81651" x2="55642" y2="81651"/>
                        <a14:foregroundMark x1="34630" y1="54128" x2="34630" y2="54128"/>
                        <a14:foregroundMark x1="38132" y1="49541" x2="38132" y2="49541"/>
                        <a14:foregroundMark x1="48249" y1="57339" x2="48249" y2="57339"/>
                        <a14:foregroundMark x1="53696" y1="51376" x2="53696" y2="51376"/>
                      </a14:backgroundRemoval>
                    </a14:imgEffect>
                    <a14:imgEffect>
                      <a14:sharpenSoften amount="50000"/>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9251700" y="3218958"/>
            <a:ext cx="1948780" cy="144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backgroundRemoval t="4641" b="99156" l="2308" r="92308">
                        <a14:foregroundMark x1="4038" y1="27848" x2="4038" y2="27848"/>
                        <a14:foregroundMark x1="54615" y1="45992" x2="54615" y2="45992"/>
                      </a14:backgroundRemoval>
                    </a14:imgEffect>
                    <a14:imgEffect>
                      <a14:sharpenSoften amount="50000"/>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3916145" y="5095809"/>
            <a:ext cx="3105942" cy="152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cstate="print">
            <a:duotone>
              <a:prstClr val="black"/>
              <a:schemeClr val="tx2">
                <a:tint val="45000"/>
                <a:satMod val="400000"/>
              </a:schemeClr>
            </a:duotone>
            <a:extLst>
              <a:ext uri="{BEBA8EAE-BF5A-486C-A8C5-ECC9F3942E4B}">
                <a14:imgProps xmlns:a14="http://schemas.microsoft.com/office/drawing/2010/main">
                  <a14:imgLayer r:embed="rId8">
                    <a14:imgEffect>
                      <a14:backgroundRemoval t="10000" b="97222" l="3394" r="89556">
                        <a14:foregroundMark x1="75196" y1="42222" x2="75196" y2="42222"/>
                        <a14:foregroundMark x1="78851" y1="31111" x2="78851" y2="31111"/>
                        <a14:foregroundMark x1="80157" y1="21667" x2="80157" y2="21667"/>
                        <a14:foregroundMark x1="75718" y1="21111" x2="75718" y2="21111"/>
                        <a14:foregroundMark x1="75718" y1="62222" x2="75718" y2="62222"/>
                        <a14:foregroundMark x1="76762" y1="53333" x2="76762" y2="53333"/>
                        <a14:foregroundMark x1="73629" y1="72222" x2="73629" y2="72222"/>
                        <a14:foregroundMark x1="71540" y1="84444" x2="71540" y2="84444"/>
                        <a14:foregroundMark x1="68146" y1="83333" x2="68146" y2="83333"/>
                        <a14:foregroundMark x1="65535" y1="91667" x2="65535" y2="91667"/>
                        <a14:foregroundMark x1="59008" y1="75000" x2="59008" y2="75000"/>
                      </a14:backgroundRemoval>
                    </a14:imgEffect>
                    <a14:imgEffect>
                      <a14:sharpenSoften amount="25000"/>
                    </a14:imgEffect>
                    <a14:imgEffect>
                      <a14:colorTemperature colorTemp="47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7318430" y="4956091"/>
            <a:ext cx="2335219" cy="1395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9" cstate="screen">
            <a:duotone>
              <a:prstClr val="black"/>
              <a:schemeClr val="tx2">
                <a:tint val="45000"/>
                <a:satMod val="400000"/>
              </a:schemeClr>
            </a:duotone>
            <a:extLst>
              <a:ext uri="{BEBA8EAE-BF5A-486C-A8C5-ECC9F3942E4B}">
                <a14:imgProps xmlns:a14="http://schemas.microsoft.com/office/drawing/2010/main">
                  <a14:imgLayer r:embed="rId10">
                    <a14:imgEffect>
                      <a14:backgroundRemoval t="9697" b="100000" l="0" r="90000">
                        <a14:foregroundMark x1="30455" y1="36364" x2="30455" y2="36364"/>
                      </a14:backgroundRemoval>
                    </a14:imgEffect>
                  </a14:imgLayer>
                </a14:imgProps>
              </a:ext>
              <a:ext uri="{28A0092B-C50C-407E-A947-70E740481C1C}">
                <a14:useLocalDpi xmlns:a14="http://schemas.microsoft.com/office/drawing/2010/main"/>
              </a:ext>
            </a:extLst>
          </a:blip>
          <a:srcRect/>
          <a:stretch>
            <a:fillRect/>
          </a:stretch>
        </p:blipFill>
        <p:spPr bwMode="auto">
          <a:xfrm>
            <a:off x="6387345" y="3909960"/>
            <a:ext cx="1902387" cy="1421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540386" y="4243935"/>
            <a:ext cx="2376000" cy="2376000"/>
            <a:chOff x="1040896" y="2134978"/>
            <a:chExt cx="1881210" cy="1881000"/>
          </a:xfrm>
        </p:grpSpPr>
        <p:sp>
          <p:nvSpPr>
            <p:cNvPr id="22" name="Oval 21"/>
            <p:cNvSpPr/>
            <p:nvPr/>
          </p:nvSpPr>
          <p:spPr>
            <a:xfrm>
              <a:off x="1040896" y="2134978"/>
              <a:ext cx="1881210" cy="1881000"/>
            </a:xfrm>
            <a:prstGeom prst="ellipse">
              <a:avLst/>
            </a:prstGeom>
            <a:solidFill>
              <a:srgbClr val="90565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920" b="1" dirty="0">
                <a:latin typeface="Orbitron" pitchFamily="50" charset="0"/>
              </a:endParaRPr>
            </a:p>
          </p:txBody>
        </p:sp>
        <p:sp>
          <p:nvSpPr>
            <p:cNvPr id="4" name="Rectangle 3"/>
            <p:cNvSpPr/>
            <p:nvPr/>
          </p:nvSpPr>
          <p:spPr>
            <a:xfrm>
              <a:off x="1160845" y="2706859"/>
              <a:ext cx="1641311" cy="657873"/>
            </a:xfrm>
            <a:prstGeom prst="rect">
              <a:avLst/>
            </a:prstGeom>
          </p:spPr>
          <p:txBody>
            <a:bodyPr wrap="none">
              <a:spAutoFit/>
            </a:bodyPr>
            <a:lstStyle/>
            <a:p>
              <a:pPr lvl="0"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What is</a:t>
              </a:r>
            </a:p>
            <a:p>
              <a:pPr lvl="0"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Copernicus?</a:t>
              </a:r>
            </a:p>
          </p:txBody>
        </p:sp>
      </p:grpSp>
      <p:grpSp>
        <p:nvGrpSpPr>
          <p:cNvPr id="21" name="Group 20"/>
          <p:cNvGrpSpPr/>
          <p:nvPr/>
        </p:nvGrpSpPr>
        <p:grpSpPr>
          <a:xfrm>
            <a:off x="6011109" y="2536399"/>
            <a:ext cx="1404000" cy="1404000"/>
            <a:chOff x="1547664" y="2134979"/>
            <a:chExt cx="1347421" cy="1347273"/>
          </a:xfrm>
        </p:grpSpPr>
        <p:sp>
          <p:nvSpPr>
            <p:cNvPr id="23" name="Oval 22"/>
            <p:cNvSpPr/>
            <p:nvPr/>
          </p:nvSpPr>
          <p:spPr>
            <a:xfrm>
              <a:off x="1547664" y="2134979"/>
              <a:ext cx="1347421" cy="1347273"/>
            </a:xfrm>
            <a:prstGeom prst="ellipse">
              <a:avLst/>
            </a:prstGeom>
            <a:solidFill>
              <a:srgbClr val="49909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920" b="1" dirty="0">
                <a:latin typeface="Orbitron" pitchFamily="50" charset="0"/>
              </a:endParaRPr>
            </a:p>
          </p:txBody>
        </p:sp>
        <p:sp>
          <p:nvSpPr>
            <p:cNvPr id="25" name="Rectangle 24"/>
            <p:cNvSpPr/>
            <p:nvPr/>
          </p:nvSpPr>
          <p:spPr>
            <a:xfrm>
              <a:off x="1583551" y="2465060"/>
              <a:ext cx="1275645" cy="561148"/>
            </a:xfrm>
            <a:prstGeom prst="rect">
              <a:avLst/>
            </a:prstGeom>
          </p:spPr>
          <p:txBody>
            <a:bodyPr wrap="none">
              <a:spAutoFit/>
            </a:bodyPr>
            <a:lstStyle/>
            <a:p>
              <a:pPr lvl="0" algn="ctr"/>
              <a:r>
                <a:rPr lang="en-US" sz="1600" b="1" dirty="0">
                  <a:solidFill>
                    <a:prstClr val="white"/>
                  </a:solidFill>
                  <a:latin typeface="Tahoma" panose="020B0604030504040204" pitchFamily="34" charset="0"/>
                  <a:ea typeface="Tahoma" panose="020B0604030504040204" pitchFamily="34" charset="0"/>
                  <a:cs typeface="Tahoma" panose="020B0604030504040204" pitchFamily="34" charset="0"/>
                </a:rPr>
                <a:t>RUS</a:t>
              </a:r>
            </a:p>
            <a:p>
              <a:pPr lvl="0" algn="ctr"/>
              <a:r>
                <a:rPr lang="en-US" sz="1600" b="1" dirty="0">
                  <a:solidFill>
                    <a:prstClr val="white"/>
                  </a:solidFill>
                  <a:latin typeface="Tahoma" panose="020B0604030504040204" pitchFamily="34" charset="0"/>
                  <a:ea typeface="Tahoma" panose="020B0604030504040204" pitchFamily="34" charset="0"/>
                  <a:cs typeface="Tahoma" panose="020B0604030504040204" pitchFamily="34" charset="0"/>
                </a:rPr>
                <a:t>Copernicus</a:t>
              </a:r>
            </a:p>
          </p:txBody>
        </p:sp>
      </p:grpSp>
      <p:grpSp>
        <p:nvGrpSpPr>
          <p:cNvPr id="32" name="Group 31"/>
          <p:cNvGrpSpPr/>
          <p:nvPr/>
        </p:nvGrpSpPr>
        <p:grpSpPr>
          <a:xfrm>
            <a:off x="3321780" y="3079810"/>
            <a:ext cx="2016000" cy="2016000"/>
            <a:chOff x="1040896" y="2134978"/>
            <a:chExt cx="1596179" cy="1596000"/>
          </a:xfrm>
        </p:grpSpPr>
        <p:sp>
          <p:nvSpPr>
            <p:cNvPr id="33" name="Oval 32"/>
            <p:cNvSpPr/>
            <p:nvPr/>
          </p:nvSpPr>
          <p:spPr>
            <a:xfrm>
              <a:off x="1040896" y="2134978"/>
              <a:ext cx="1596179" cy="1596000"/>
            </a:xfrm>
            <a:prstGeom prst="ellipse">
              <a:avLst/>
            </a:prstGeom>
            <a:solidFill>
              <a:schemeClr val="accent6">
                <a:lumMod val="75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920" b="1" dirty="0">
                <a:solidFill>
                  <a:srgbClr val="9BAE73"/>
                </a:solidFill>
                <a:latin typeface="Orbitron" pitchFamily="50" charset="0"/>
              </a:endParaRPr>
            </a:p>
          </p:txBody>
        </p:sp>
        <p:sp>
          <p:nvSpPr>
            <p:cNvPr id="34" name="Rectangle 33"/>
            <p:cNvSpPr/>
            <p:nvPr/>
          </p:nvSpPr>
          <p:spPr>
            <a:xfrm>
              <a:off x="1222034" y="2604041"/>
              <a:ext cx="1233903" cy="657873"/>
            </a:xfrm>
            <a:prstGeom prst="rect">
              <a:avLst/>
            </a:prstGeom>
          </p:spPr>
          <p:txBody>
            <a:bodyPr wrap="none">
              <a:spAutoFit/>
            </a:bodyPr>
            <a:lstStyle/>
            <a:p>
              <a:pPr lvl="0"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Space </a:t>
              </a:r>
            </a:p>
            <a:p>
              <a:pPr lvl="0"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Segment</a:t>
              </a:r>
            </a:p>
          </p:txBody>
        </p:sp>
      </p:grpSp>
      <p:sp>
        <p:nvSpPr>
          <p:cNvPr id="3" name="Rectangle 2"/>
          <p:cNvSpPr/>
          <p:nvPr/>
        </p:nvSpPr>
        <p:spPr>
          <a:xfrm>
            <a:off x="815718" y="570610"/>
            <a:ext cx="10597157" cy="1415772"/>
          </a:xfrm>
          <a:prstGeom prst="rect">
            <a:avLst/>
          </a:prstGeom>
        </p:spPr>
        <p:txBody>
          <a:bodyPr wrap="square">
            <a:spAutoFit/>
          </a:bodyPr>
          <a:lstStyle/>
          <a:p>
            <a:pPr lvl="0">
              <a:spcBef>
                <a:spcPts val="600"/>
              </a:spcBef>
              <a:spcAft>
                <a:spcPts val="600"/>
              </a:spcAft>
              <a:defRPr/>
            </a:pPr>
            <a:r>
              <a:rPr lang="en-GB" sz="4800" kern="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Copernicus Sentinels</a:t>
            </a:r>
          </a:p>
          <a:p>
            <a:pPr lvl="0">
              <a:spcBef>
                <a:spcPts val="600"/>
              </a:spcBef>
              <a:spcAft>
                <a:spcPts val="1800"/>
              </a:spcAft>
              <a:defRPr/>
            </a:pPr>
            <a:r>
              <a:rPr lang="en-GB" sz="2800" kern="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Missions, Applications and Data Access </a:t>
            </a:r>
            <a:endParaRPr kumimoji="0" lang="en-GB" sz="2800" b="0" i="0" u="none" strike="noStrike" kern="0" cap="none" spc="0" normalizeH="0" baseline="0" noProof="0" dirty="0">
              <a:ln>
                <a:noFill/>
              </a:ln>
              <a:solidFill>
                <a:schemeClr val="tx2">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898925" y="2078568"/>
            <a:ext cx="5730525" cy="784830"/>
          </a:xfrm>
          <a:prstGeom prst="rect">
            <a:avLst/>
          </a:prstGeom>
        </p:spPr>
        <p:txBody>
          <a:bodyPr wrap="square">
            <a:spAutoFit/>
          </a:bodyPr>
          <a:lstStyle/>
          <a:p>
            <a:pPr lvl="0">
              <a:spcAft>
                <a:spcPts val="600"/>
              </a:spcAft>
              <a:defRPr/>
            </a:pPr>
            <a:r>
              <a:rPr lang="en-GB" sz="2000" kern="0" dirty="0">
                <a:solidFill>
                  <a:schemeClr val="tx2">
                    <a:lumMod val="75000"/>
                  </a:schemeClr>
                </a:solidFill>
                <a:latin typeface="+mj-lt"/>
                <a:ea typeface="+mj-ea"/>
                <a:cs typeface="+mj-cs"/>
              </a:rPr>
              <a:t>14 November 2018</a:t>
            </a:r>
          </a:p>
          <a:p>
            <a:pPr lvl="0">
              <a:spcAft>
                <a:spcPts val="600"/>
              </a:spcAft>
              <a:defRPr/>
            </a:pPr>
            <a:r>
              <a:rPr lang="en-GB" sz="2000" kern="0" dirty="0">
                <a:solidFill>
                  <a:schemeClr val="tx2">
                    <a:lumMod val="75000"/>
                  </a:schemeClr>
                </a:solidFill>
                <a:latin typeface="+mj-lt"/>
                <a:ea typeface="+mj-ea"/>
                <a:cs typeface="+mj-cs"/>
              </a:rPr>
              <a:t>Tereza </a:t>
            </a:r>
            <a:r>
              <a:rPr lang="cs-CZ" sz="2000" kern="0" dirty="0">
                <a:solidFill>
                  <a:schemeClr val="tx2">
                    <a:lumMod val="75000"/>
                  </a:schemeClr>
                </a:solidFill>
                <a:latin typeface="+mj-lt"/>
                <a:ea typeface="+mj-ea"/>
                <a:cs typeface="+mj-cs"/>
              </a:rPr>
              <a:t>Šmejkalová</a:t>
            </a:r>
            <a:r>
              <a:rPr lang="en-GB" sz="2000" kern="0" dirty="0">
                <a:solidFill>
                  <a:schemeClr val="tx2">
                    <a:lumMod val="75000"/>
                  </a:schemeClr>
                </a:solidFill>
                <a:latin typeface="+mj-lt"/>
                <a:ea typeface="+mj-ea"/>
                <a:cs typeface="+mj-cs"/>
              </a:rPr>
              <a:t> | RUS Copernicus – Serco Italia</a:t>
            </a:r>
            <a:endParaRPr lang="en-GB" sz="2000" kern="0" dirty="0">
              <a:solidFill>
                <a:schemeClr val="tx2">
                  <a:lumMod val="75000"/>
                </a:schemeClr>
              </a:solidFill>
              <a:latin typeface="+mj-lt"/>
            </a:endParaRPr>
          </a:p>
        </p:txBody>
      </p:sp>
      <p:cxnSp>
        <p:nvCxnSpPr>
          <p:cNvPr id="29" name="Straight Connector 28"/>
          <p:cNvCxnSpPr>
            <a:cxnSpLocks/>
          </p:cNvCxnSpPr>
          <p:nvPr/>
        </p:nvCxnSpPr>
        <p:spPr>
          <a:xfrm>
            <a:off x="729343" y="674911"/>
            <a:ext cx="0" cy="3345403"/>
          </a:xfrm>
          <a:prstGeom prst="line">
            <a:avLst/>
          </a:prstGeom>
          <a:ln w="28575">
            <a:solidFill>
              <a:schemeClr val="tx2">
                <a:lumMod val="50000"/>
                <a:alpha val="64706"/>
              </a:schemeClr>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8377077" y="2181209"/>
            <a:ext cx="1080000" cy="1080000"/>
            <a:chOff x="1554277" y="2182680"/>
            <a:chExt cx="1174676" cy="1174547"/>
          </a:xfrm>
        </p:grpSpPr>
        <p:sp>
          <p:nvSpPr>
            <p:cNvPr id="42" name="Oval 41"/>
            <p:cNvSpPr/>
            <p:nvPr/>
          </p:nvSpPr>
          <p:spPr>
            <a:xfrm>
              <a:off x="1554277" y="2182680"/>
              <a:ext cx="1174676" cy="1174547"/>
            </a:xfrm>
            <a:prstGeom prst="ellipse">
              <a:avLst/>
            </a:prstGeom>
            <a:solidFill>
              <a:srgbClr val="B36D9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920" b="1" dirty="0">
                <a:latin typeface="Orbitron" pitchFamily="50" charset="0"/>
              </a:endParaRPr>
            </a:p>
          </p:txBody>
        </p:sp>
        <p:sp>
          <p:nvSpPr>
            <p:cNvPr id="43" name="Rectangle 42"/>
            <p:cNvSpPr/>
            <p:nvPr/>
          </p:nvSpPr>
          <p:spPr>
            <a:xfrm>
              <a:off x="1790992" y="2572726"/>
              <a:ext cx="701246" cy="368192"/>
            </a:xfrm>
            <a:prstGeom prst="rect">
              <a:avLst/>
            </a:prstGeom>
          </p:spPr>
          <p:txBody>
            <a:bodyPr wrap="none">
              <a:spAutoFit/>
            </a:bodyPr>
            <a:lstStyle/>
            <a:p>
              <a:pPr lvl="0" algn="ctr"/>
              <a:r>
                <a:rPr lang="en-US" sz="1600" b="1" dirty="0">
                  <a:solidFill>
                    <a:prstClr val="white"/>
                  </a:solidFill>
                  <a:latin typeface="Tahoma" panose="020B0604030504040204" pitchFamily="34" charset="0"/>
                  <a:ea typeface="Tahoma" panose="020B0604030504040204" pitchFamily="34" charset="0"/>
                  <a:cs typeface="Tahoma" panose="020B0604030504040204" pitchFamily="34" charset="0"/>
                </a:rPr>
                <a:t>Q&amp;A</a:t>
              </a:r>
            </a:p>
          </p:txBody>
        </p:sp>
      </p:grpSp>
      <p:pic>
        <p:nvPicPr>
          <p:cNvPr id="7" name="Picture 6">
            <a:extLst>
              <a:ext uri="{FF2B5EF4-FFF2-40B4-BE49-F238E27FC236}">
                <a16:creationId xmlns:a16="http://schemas.microsoft.com/office/drawing/2014/main" id="{9A995258-E2B2-449F-8DCA-3AF766616C0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773015" y="6028325"/>
            <a:ext cx="2181991" cy="646961"/>
          </a:xfrm>
          <a:prstGeom prst="rect">
            <a:avLst/>
          </a:prstGeom>
        </p:spPr>
      </p:pic>
      <p:pic>
        <p:nvPicPr>
          <p:cNvPr id="1026" name="Picture 2" descr="10 Years of the Czech Republic in ESA">
            <a:extLst>
              <a:ext uri="{FF2B5EF4-FFF2-40B4-BE49-F238E27FC236}">
                <a16:creationId xmlns:a16="http://schemas.microsoft.com/office/drawing/2014/main" id="{88C5F00E-1F62-419A-ACC4-DFB017912594}"/>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971154" y="233877"/>
            <a:ext cx="2112093" cy="1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146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488555" y="6568301"/>
            <a:ext cx="914400" cy="276999"/>
          </a:xfrm>
          <a:prstGeom prst="rect">
            <a:avLst/>
          </a:prstGeom>
          <a:noFill/>
        </p:spPr>
        <p:txBody>
          <a:bodyPr wrap="square" rtlCol="0">
            <a:spAutoFit/>
          </a:bodyPr>
          <a:lstStyle/>
          <a:p>
            <a:r>
              <a:rPr lang="en-US" sz="1200" dirty="0"/>
              <a:t>Source: ESA</a:t>
            </a:r>
          </a:p>
        </p:txBody>
      </p:sp>
      <p:pic>
        <p:nvPicPr>
          <p:cNvPr id="3" name="Picture 2">
            <a:extLst>
              <a:ext uri="{FF2B5EF4-FFF2-40B4-BE49-F238E27FC236}">
                <a16:creationId xmlns:a16="http://schemas.microsoft.com/office/drawing/2014/main" id="{1F4676ED-6407-4CC4-8429-214D9051268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036820" y="0"/>
            <a:ext cx="9147312" cy="6845211"/>
          </a:xfrm>
          <a:prstGeom prst="rect">
            <a:avLst/>
          </a:prstGeom>
        </p:spPr>
      </p:pic>
      <p:pic>
        <p:nvPicPr>
          <p:cNvPr id="10" name="Picture 9">
            <a:extLst>
              <a:ext uri="{FF2B5EF4-FFF2-40B4-BE49-F238E27FC236}">
                <a16:creationId xmlns:a16="http://schemas.microsoft.com/office/drawing/2014/main" id="{5F052ACD-FDD7-41EB-BE73-8139304B97E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869" y="0"/>
            <a:ext cx="3028950" cy="6858000"/>
          </a:xfrm>
          <a:prstGeom prst="rect">
            <a:avLst/>
          </a:prstGeom>
        </p:spPr>
      </p:pic>
      <p:sp>
        <p:nvSpPr>
          <p:cNvPr id="12" name="Rectangle 11">
            <a:extLst>
              <a:ext uri="{FF2B5EF4-FFF2-40B4-BE49-F238E27FC236}">
                <a16:creationId xmlns:a16="http://schemas.microsoft.com/office/drawing/2014/main" id="{E5C1079C-3828-4E75-863A-2782355DCC27}"/>
              </a:ext>
            </a:extLst>
          </p:cNvPr>
          <p:cNvSpPr/>
          <p:nvPr/>
        </p:nvSpPr>
        <p:spPr>
          <a:xfrm>
            <a:off x="11734799" y="5257800"/>
            <a:ext cx="419101" cy="4381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6A054C98-D4D1-48F2-9A95-BD0D398B017A}"/>
              </a:ext>
            </a:extLst>
          </p:cNvPr>
          <p:cNvSpPr txBox="1"/>
          <p:nvPr/>
        </p:nvSpPr>
        <p:spPr>
          <a:xfrm>
            <a:off x="7046014" y="6506657"/>
            <a:ext cx="5185741" cy="338554"/>
          </a:xfrm>
          <a:prstGeom prst="rect">
            <a:avLst/>
          </a:prstGeom>
          <a:noFill/>
        </p:spPr>
        <p:txBody>
          <a:bodyPr wrap="square" rtlCol="0">
            <a:spAutoFit/>
          </a:bodyPr>
          <a:lstStyle/>
          <a:p>
            <a:r>
              <a:rPr lang="en-GB" sz="1600" dirty="0">
                <a:solidFill>
                  <a:schemeClr val="bg1"/>
                </a:solidFill>
              </a:rPr>
              <a:t>Credits: RUS Copernicus (contains modified Copernicus data) </a:t>
            </a:r>
          </a:p>
        </p:txBody>
      </p:sp>
      <p:sp>
        <p:nvSpPr>
          <p:cNvPr id="15" name="TextBox 14">
            <a:extLst>
              <a:ext uri="{FF2B5EF4-FFF2-40B4-BE49-F238E27FC236}">
                <a16:creationId xmlns:a16="http://schemas.microsoft.com/office/drawing/2014/main" id="{BAE45FC9-561C-4FFC-96B7-6441091B0BF8}"/>
              </a:ext>
            </a:extLst>
          </p:cNvPr>
          <p:cNvSpPr txBox="1"/>
          <p:nvPr/>
        </p:nvSpPr>
        <p:spPr>
          <a:xfrm>
            <a:off x="146809" y="182523"/>
            <a:ext cx="2890010" cy="1015663"/>
          </a:xfrm>
          <a:prstGeom prst="rect">
            <a:avLst/>
          </a:prstGeom>
          <a:noFill/>
        </p:spPr>
        <p:txBody>
          <a:bodyPr wrap="square" rtlCol="0">
            <a:spAutoFit/>
          </a:bodyPr>
          <a:lstStyle/>
          <a:p>
            <a:r>
              <a:rPr lang="en-GB" sz="2000" b="1" dirty="0">
                <a:solidFill>
                  <a:srgbClr val="FFC000"/>
                </a:solidFill>
              </a:rPr>
              <a:t>Ship collision of coast of Corsica (Sunday, 7 Sept. 2018)</a:t>
            </a:r>
          </a:p>
        </p:txBody>
      </p:sp>
    </p:spTree>
    <p:extLst>
      <p:ext uri="{BB962C8B-B14F-4D97-AF65-F5344CB8AC3E}">
        <p14:creationId xmlns:p14="http://schemas.microsoft.com/office/powerpoint/2010/main" val="4034805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5C3631-627A-431F-B4C2-A9DD7697037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0"/>
            <a:ext cx="6096000" cy="6858000"/>
          </a:xfrm>
          <a:prstGeom prst="rect">
            <a:avLst/>
          </a:prstGeom>
          <a:ln w="12700">
            <a:solidFill>
              <a:schemeClr val="bg1"/>
            </a:solidFill>
          </a:ln>
        </p:spPr>
      </p:pic>
      <p:pic>
        <p:nvPicPr>
          <p:cNvPr id="7" name="Picture 6">
            <a:extLst>
              <a:ext uri="{FF2B5EF4-FFF2-40B4-BE49-F238E27FC236}">
                <a16:creationId xmlns:a16="http://schemas.microsoft.com/office/drawing/2014/main" id="{24AD837F-9FCE-4AF0-A584-239E3AFA556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 y="0"/>
            <a:ext cx="6096000" cy="6858000"/>
          </a:xfrm>
          <a:prstGeom prst="rect">
            <a:avLst/>
          </a:prstGeom>
          <a:ln>
            <a:solidFill>
              <a:schemeClr val="bg1"/>
            </a:solidFill>
          </a:ln>
        </p:spPr>
      </p:pic>
      <p:pic>
        <p:nvPicPr>
          <p:cNvPr id="8" name="Picture 7">
            <a:extLst>
              <a:ext uri="{FF2B5EF4-FFF2-40B4-BE49-F238E27FC236}">
                <a16:creationId xmlns:a16="http://schemas.microsoft.com/office/drawing/2014/main" id="{8D2ADDC7-7401-407D-BBD2-8DCFA427047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335937" y="1786"/>
            <a:ext cx="760062" cy="2905125"/>
          </a:xfrm>
          <a:prstGeom prst="rect">
            <a:avLst/>
          </a:prstGeom>
        </p:spPr>
      </p:pic>
      <p:pic>
        <p:nvPicPr>
          <p:cNvPr id="9" name="Picture 8">
            <a:extLst>
              <a:ext uri="{FF2B5EF4-FFF2-40B4-BE49-F238E27FC236}">
                <a16:creationId xmlns:a16="http://schemas.microsoft.com/office/drawing/2014/main" id="{DAB42014-E908-4336-9A03-8B48953E6D9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1462289" y="0"/>
            <a:ext cx="729710" cy="2905125"/>
          </a:xfrm>
          <a:prstGeom prst="rect">
            <a:avLst/>
          </a:prstGeom>
        </p:spPr>
      </p:pic>
      <p:sp>
        <p:nvSpPr>
          <p:cNvPr id="13" name="TextBox 12">
            <a:extLst>
              <a:ext uri="{FF2B5EF4-FFF2-40B4-BE49-F238E27FC236}">
                <a16:creationId xmlns:a16="http://schemas.microsoft.com/office/drawing/2014/main" id="{90D23DB1-0599-4991-B9C2-396BF00FC3F0}"/>
              </a:ext>
            </a:extLst>
          </p:cNvPr>
          <p:cNvSpPr txBox="1"/>
          <p:nvPr/>
        </p:nvSpPr>
        <p:spPr>
          <a:xfrm>
            <a:off x="-1" y="6242447"/>
            <a:ext cx="12192000" cy="615553"/>
          </a:xfrm>
          <a:prstGeom prst="rect">
            <a:avLst/>
          </a:prstGeom>
          <a:solidFill>
            <a:schemeClr val="bg1"/>
          </a:solidFill>
        </p:spPr>
        <p:txBody>
          <a:bodyPr wrap="square" rtlCol="0">
            <a:spAutoFit/>
          </a:bodyPr>
          <a:lstStyle/>
          <a:p>
            <a:r>
              <a:rPr lang="en-GB" dirty="0"/>
              <a:t>7.3 Magnitude Earthquake on the Iraq/Iran border on 12 November 2017 </a:t>
            </a:r>
          </a:p>
          <a:p>
            <a:r>
              <a:rPr lang="en-GB" sz="1600" dirty="0"/>
              <a:t>Sentinel-1 Interferogram (left) and Ground displacement (right)</a:t>
            </a:r>
          </a:p>
        </p:txBody>
      </p:sp>
      <p:sp>
        <p:nvSpPr>
          <p:cNvPr id="14" name="TextBox 13">
            <a:extLst>
              <a:ext uri="{FF2B5EF4-FFF2-40B4-BE49-F238E27FC236}">
                <a16:creationId xmlns:a16="http://schemas.microsoft.com/office/drawing/2014/main" id="{C854209C-4CA8-498D-9167-536D54BF9273}"/>
              </a:ext>
            </a:extLst>
          </p:cNvPr>
          <p:cNvSpPr txBox="1"/>
          <p:nvPr/>
        </p:nvSpPr>
        <p:spPr>
          <a:xfrm>
            <a:off x="7658100" y="6550223"/>
            <a:ext cx="4648200" cy="307777"/>
          </a:xfrm>
          <a:prstGeom prst="rect">
            <a:avLst/>
          </a:prstGeom>
          <a:noFill/>
        </p:spPr>
        <p:txBody>
          <a:bodyPr wrap="square" rtlCol="0">
            <a:spAutoFit/>
          </a:bodyPr>
          <a:lstStyle/>
          <a:p>
            <a:r>
              <a:rPr lang="en-GB" sz="1400" dirty="0"/>
              <a:t>Credits: RUS Copernicus (contains modified Copernicus data) </a:t>
            </a:r>
          </a:p>
        </p:txBody>
      </p:sp>
    </p:spTree>
    <p:extLst>
      <p:ext uri="{BB962C8B-B14F-4D97-AF65-F5344CB8AC3E}">
        <p14:creationId xmlns:p14="http://schemas.microsoft.com/office/powerpoint/2010/main" val="970374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687" y="365124"/>
            <a:ext cx="10065600" cy="1325563"/>
          </a:xfrm>
        </p:spPr>
        <p:txBody>
          <a:bodyPr>
            <a:normAutofit/>
          </a:bodyPr>
          <a:lstStyle/>
          <a:p>
            <a:pPr lvl="0">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Space Segment</a:t>
            </a:r>
          </a:p>
        </p:txBody>
      </p:sp>
      <p:sp>
        <p:nvSpPr>
          <p:cNvPr id="9" name="Oval 8"/>
          <p:cNvSpPr/>
          <p:nvPr/>
        </p:nvSpPr>
        <p:spPr>
          <a:xfrm>
            <a:off x="313948" y="577905"/>
            <a:ext cx="900000" cy="900000"/>
          </a:xfrm>
          <a:prstGeom prst="ellipse">
            <a:avLst/>
          </a:prstGeom>
          <a:solidFill>
            <a:schemeClr val="accent6">
              <a:lumMod val="75000"/>
              <a:alpha val="69020"/>
            </a:scheme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cxnSp>
        <p:nvCxnSpPr>
          <p:cNvPr id="12" name="Straight Connector 11"/>
          <p:cNvCxnSpPr/>
          <p:nvPr/>
        </p:nvCxnSpPr>
        <p:spPr>
          <a:xfrm>
            <a:off x="763162" y="2045411"/>
            <a:ext cx="785" cy="4091233"/>
          </a:xfrm>
          <a:prstGeom prst="line">
            <a:avLst/>
          </a:prstGeom>
          <a:ln w="28575">
            <a:solidFill>
              <a:schemeClr val="accent6">
                <a:lumMod val="75000"/>
                <a:alpha val="64706"/>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423613" y="1481592"/>
            <a:ext cx="10394460" cy="4969503"/>
            <a:chOff x="1423613" y="1481592"/>
            <a:chExt cx="10394460" cy="4969503"/>
          </a:xfrm>
        </p:grpSpPr>
        <p:grpSp>
          <p:nvGrpSpPr>
            <p:cNvPr id="36" name="Group 35"/>
            <p:cNvGrpSpPr/>
            <p:nvPr/>
          </p:nvGrpSpPr>
          <p:grpSpPr>
            <a:xfrm>
              <a:off x="1423613" y="1481592"/>
              <a:ext cx="9978395" cy="684000"/>
              <a:chOff x="1454093" y="1886602"/>
              <a:chExt cx="9978395" cy="684000"/>
            </a:xfrm>
          </p:grpSpPr>
          <p:grpSp>
            <p:nvGrpSpPr>
              <p:cNvPr id="8" name="Group 7"/>
              <p:cNvGrpSpPr/>
              <p:nvPr/>
            </p:nvGrpSpPr>
            <p:grpSpPr>
              <a:xfrm>
                <a:off x="2266750" y="2063106"/>
                <a:ext cx="9165738" cy="433633"/>
                <a:chOff x="2743095" y="1951348"/>
                <a:chExt cx="8607528" cy="433633"/>
              </a:xfrm>
            </p:grpSpPr>
            <p:sp>
              <p:nvSpPr>
                <p:cNvPr id="5" name="Rectangle 4"/>
                <p:cNvSpPr/>
                <p:nvPr/>
              </p:nvSpPr>
              <p:spPr>
                <a:xfrm>
                  <a:off x="2743095" y="1951348"/>
                  <a:ext cx="8607528"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Sentinel-1A/B:</a:t>
                  </a:r>
                  <a:r>
                    <a:rPr lang="en-GB" dirty="0"/>
                    <a:t> Radar Mission</a:t>
                  </a:r>
                </a:p>
              </p:txBody>
            </p:sp>
            <p:sp>
              <p:nvSpPr>
                <p:cNvPr id="6" name="TextBox 5"/>
                <p:cNvSpPr txBox="1"/>
                <p:nvPr/>
              </p:nvSpPr>
              <p:spPr>
                <a:xfrm>
                  <a:off x="7172960" y="1951348"/>
                  <a:ext cx="4177663" cy="421758"/>
                </a:xfrm>
                <a:prstGeom prst="rect">
                  <a:avLst/>
                </a:prstGeom>
                <a:noFill/>
              </p:spPr>
              <p:txBody>
                <a:bodyPr wrap="square" rtlCol="0" anchor="ctr">
                  <a:noAutofit/>
                </a:bodyPr>
                <a:lstStyle/>
                <a:p>
                  <a:pPr algn="r"/>
                  <a:r>
                    <a:rPr lang="en-GB" sz="1700" dirty="0">
                      <a:solidFill>
                        <a:srgbClr val="C00000"/>
                      </a:solidFill>
                    </a:rPr>
                    <a:t>3 April 2014/ 25 April 2016 </a:t>
                  </a:r>
                </a:p>
              </p:txBody>
            </p:sp>
          </p:grpSp>
          <p:sp>
            <p:nvSpPr>
              <p:cNvPr id="33" name="Oval 32"/>
              <p:cNvSpPr/>
              <p:nvPr/>
            </p:nvSpPr>
            <p:spPr>
              <a:xfrm>
                <a:off x="1454093" y="1886602"/>
                <a:ext cx="1044000" cy="684000"/>
              </a:xfrm>
              <a:prstGeom prst="ellipse">
                <a:avLst/>
              </a:prstGeom>
              <a:blipFill dpi="0" rotWithShape="1">
                <a:blip r:embed="rId3" cstate="print">
                  <a:alphaModFix amt="99000"/>
                  <a:extLst>
                    <a:ext uri="{28A0092B-C50C-407E-A947-70E740481C1C}">
                      <a14:useLocalDpi xmlns:a14="http://schemas.microsoft.com/office/drawing/2010/main"/>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p:cNvGrpSpPr/>
            <p:nvPr/>
          </p:nvGrpSpPr>
          <p:grpSpPr>
            <a:xfrm>
              <a:off x="1423613" y="2195700"/>
              <a:ext cx="9978395" cy="684000"/>
              <a:chOff x="1454093" y="2729641"/>
              <a:chExt cx="9978395" cy="684000"/>
            </a:xfrm>
          </p:grpSpPr>
          <p:grpSp>
            <p:nvGrpSpPr>
              <p:cNvPr id="21" name="Group 20"/>
              <p:cNvGrpSpPr/>
              <p:nvPr/>
            </p:nvGrpSpPr>
            <p:grpSpPr>
              <a:xfrm>
                <a:off x="2290275" y="2902551"/>
                <a:ext cx="9142213" cy="433633"/>
                <a:chOff x="2743095" y="1951348"/>
                <a:chExt cx="9142213" cy="433633"/>
              </a:xfrm>
            </p:grpSpPr>
            <p:sp>
              <p:nvSpPr>
                <p:cNvPr id="22" name="Rectangle 21"/>
                <p:cNvSpPr/>
                <p:nvPr/>
              </p:nvSpPr>
              <p:spPr>
                <a:xfrm>
                  <a:off x="2743095" y="1951348"/>
                  <a:ext cx="9142213"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Sentinel-2A/B:</a:t>
                  </a:r>
                  <a:r>
                    <a:rPr lang="en-GB" dirty="0"/>
                    <a:t> High Resolution Optical Mission</a:t>
                  </a:r>
                </a:p>
              </p:txBody>
            </p:sp>
            <p:sp>
              <p:nvSpPr>
                <p:cNvPr id="23" name="TextBox 22"/>
                <p:cNvSpPr txBox="1"/>
                <p:nvPr/>
              </p:nvSpPr>
              <p:spPr>
                <a:xfrm>
                  <a:off x="7172960" y="1951348"/>
                  <a:ext cx="4712348" cy="421758"/>
                </a:xfrm>
                <a:prstGeom prst="rect">
                  <a:avLst/>
                </a:prstGeom>
                <a:noFill/>
              </p:spPr>
              <p:txBody>
                <a:bodyPr wrap="square" rtlCol="0" anchor="ctr">
                  <a:noAutofit/>
                </a:bodyPr>
                <a:lstStyle/>
                <a:p>
                  <a:pPr algn="r"/>
                  <a:r>
                    <a:rPr lang="en-GB" sz="1700" dirty="0">
                      <a:solidFill>
                        <a:srgbClr val="C00000"/>
                      </a:solidFill>
                    </a:rPr>
                    <a:t>23 June 2015/ 7 March 2017 </a:t>
                  </a:r>
                </a:p>
              </p:txBody>
            </p:sp>
          </p:grpSp>
          <p:sp>
            <p:nvSpPr>
              <p:cNvPr id="34" name="Oval 33"/>
              <p:cNvSpPr/>
              <p:nvPr/>
            </p:nvSpPr>
            <p:spPr>
              <a:xfrm>
                <a:off x="1454093" y="2729641"/>
                <a:ext cx="1044000" cy="684000"/>
              </a:xfrm>
              <a:prstGeom prst="ellipse">
                <a:avLst/>
              </a:prstGeom>
              <a:blipFill dpi="0" rotWithShape="1">
                <a:blip r:embed="rId4" cstate="print">
                  <a:alphaModFix amt="99000"/>
                  <a:extLst>
                    <a:ext uri="{28A0092B-C50C-407E-A947-70E740481C1C}">
                      <a14:useLocalDpi xmlns:a14="http://schemas.microsoft.com/office/drawing/2010/main"/>
                    </a:ext>
                  </a:extLst>
                </a:blip>
                <a:srcRect/>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1423613" y="2906565"/>
              <a:ext cx="9978395" cy="684000"/>
              <a:chOff x="1454093" y="3572680"/>
              <a:chExt cx="9978395" cy="684000"/>
            </a:xfrm>
          </p:grpSpPr>
          <p:grpSp>
            <p:nvGrpSpPr>
              <p:cNvPr id="25" name="Group 24"/>
              <p:cNvGrpSpPr/>
              <p:nvPr/>
            </p:nvGrpSpPr>
            <p:grpSpPr>
              <a:xfrm>
                <a:off x="2262387" y="3745112"/>
                <a:ext cx="9170101" cy="433633"/>
                <a:chOff x="2743095" y="1951348"/>
                <a:chExt cx="9170101" cy="433633"/>
              </a:xfrm>
            </p:grpSpPr>
            <p:sp>
              <p:nvSpPr>
                <p:cNvPr id="26" name="Rectangle 25"/>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Sentinel-3A/B:</a:t>
                  </a:r>
                  <a:r>
                    <a:rPr lang="en-GB" dirty="0"/>
                    <a:t> Medium Resolution Imaging and Altimetry Mission </a:t>
                  </a:r>
                </a:p>
              </p:txBody>
            </p:sp>
            <p:sp>
              <p:nvSpPr>
                <p:cNvPr id="27" name="TextBox 26"/>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C00000"/>
                      </a:solidFill>
                    </a:rPr>
                    <a:t>16 Feb. 2016/ 25 April 2018 </a:t>
                  </a:r>
                </a:p>
              </p:txBody>
            </p:sp>
          </p:grpSp>
          <p:sp>
            <p:nvSpPr>
              <p:cNvPr id="35" name="Oval 34"/>
              <p:cNvSpPr/>
              <p:nvPr/>
            </p:nvSpPr>
            <p:spPr>
              <a:xfrm>
                <a:off x="1454093" y="3572680"/>
                <a:ext cx="1044000" cy="684000"/>
              </a:xfrm>
              <a:prstGeom prst="ellipse">
                <a:avLst/>
              </a:prstGeom>
              <a:blipFill>
                <a:blip r:embed="rId5"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a:off x="1442845" y="3615963"/>
              <a:ext cx="9959163" cy="684000"/>
              <a:chOff x="1454093" y="3572680"/>
              <a:chExt cx="9959163" cy="684000"/>
            </a:xfrm>
          </p:grpSpPr>
          <p:grpSp>
            <p:nvGrpSpPr>
              <p:cNvPr id="40" name="Group 39"/>
              <p:cNvGrpSpPr/>
              <p:nvPr/>
            </p:nvGrpSpPr>
            <p:grpSpPr>
              <a:xfrm>
                <a:off x="2262387" y="3745112"/>
                <a:ext cx="9150869" cy="433633"/>
                <a:chOff x="2743095" y="1951348"/>
                <a:chExt cx="9150869" cy="433633"/>
              </a:xfrm>
            </p:grpSpPr>
            <p:sp>
              <p:nvSpPr>
                <p:cNvPr id="42" name="Rectangle 41"/>
                <p:cNvSpPr/>
                <p:nvPr/>
              </p:nvSpPr>
              <p:spPr>
                <a:xfrm>
                  <a:off x="2743095" y="1951348"/>
                  <a:ext cx="9150869"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Sentinel-4A/B:</a:t>
                  </a:r>
                  <a:r>
                    <a:rPr lang="en-GB" dirty="0"/>
                    <a:t> Geostationary Atmospheric Chemistry Mission</a:t>
                  </a:r>
                </a:p>
              </p:txBody>
            </p:sp>
            <p:sp>
              <p:nvSpPr>
                <p:cNvPr id="43" name="TextBox 42"/>
                <p:cNvSpPr txBox="1"/>
                <p:nvPr/>
              </p:nvSpPr>
              <p:spPr>
                <a:xfrm>
                  <a:off x="7172960" y="1951348"/>
                  <a:ext cx="4721004" cy="421758"/>
                </a:xfrm>
                <a:prstGeom prst="rect">
                  <a:avLst/>
                </a:prstGeom>
                <a:noFill/>
              </p:spPr>
              <p:txBody>
                <a:bodyPr wrap="square" rtlCol="0" anchor="ctr">
                  <a:noAutofit/>
                </a:bodyPr>
                <a:lstStyle/>
                <a:p>
                  <a:pPr algn="r"/>
                  <a:r>
                    <a:rPr lang="en-GB" sz="1700" dirty="0">
                      <a:solidFill>
                        <a:srgbClr val="FFFFFF"/>
                      </a:solidFill>
                    </a:rPr>
                    <a:t>2023/2027</a:t>
                  </a:r>
                </a:p>
              </p:txBody>
            </p:sp>
          </p:grpSp>
          <p:sp>
            <p:nvSpPr>
              <p:cNvPr id="41" name="Oval 40"/>
              <p:cNvSpPr/>
              <p:nvPr/>
            </p:nvSpPr>
            <p:spPr>
              <a:xfrm>
                <a:off x="1454093" y="3572680"/>
                <a:ext cx="1044000" cy="684000"/>
              </a:xfrm>
              <a:prstGeom prst="ellipse">
                <a:avLst/>
              </a:prstGeom>
              <a:blipFill>
                <a:blip r:embed="rId6"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p:cNvGrpSpPr/>
            <p:nvPr/>
          </p:nvGrpSpPr>
          <p:grpSpPr>
            <a:xfrm>
              <a:off x="1423613" y="4333007"/>
              <a:ext cx="9978395" cy="684000"/>
              <a:chOff x="1454093" y="3572680"/>
              <a:chExt cx="9978395" cy="684000"/>
            </a:xfrm>
          </p:grpSpPr>
          <p:grpSp>
            <p:nvGrpSpPr>
              <p:cNvPr id="45" name="Group 44"/>
              <p:cNvGrpSpPr/>
              <p:nvPr/>
            </p:nvGrpSpPr>
            <p:grpSpPr>
              <a:xfrm>
                <a:off x="2262387" y="3745112"/>
                <a:ext cx="9170101" cy="433633"/>
                <a:chOff x="2743095" y="1951348"/>
                <a:chExt cx="9170101" cy="433633"/>
              </a:xfrm>
            </p:grpSpPr>
            <p:sp>
              <p:nvSpPr>
                <p:cNvPr id="47" name="Rectangle 46"/>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Sentinel-5P:</a:t>
                  </a:r>
                  <a:r>
                    <a:rPr lang="en-GB" dirty="0"/>
                    <a:t> Low Earth Orbit Atmospheric Chemistry Mission </a:t>
                  </a:r>
                </a:p>
              </p:txBody>
            </p:sp>
            <p:sp>
              <p:nvSpPr>
                <p:cNvPr id="48" name="TextBox 47"/>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C00000"/>
                      </a:solidFill>
                    </a:rPr>
                    <a:t>13 October 2017</a:t>
                  </a:r>
                </a:p>
              </p:txBody>
            </p:sp>
          </p:grpSp>
          <p:sp>
            <p:nvSpPr>
              <p:cNvPr id="46" name="Oval 45"/>
              <p:cNvSpPr/>
              <p:nvPr/>
            </p:nvSpPr>
            <p:spPr>
              <a:xfrm>
                <a:off x="1454093" y="3572680"/>
                <a:ext cx="1044000" cy="684000"/>
              </a:xfrm>
              <a:prstGeom prst="ellipse">
                <a:avLst/>
              </a:prstGeom>
              <a:blipFill>
                <a:blip r:embed="rId7"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p:cNvGrpSpPr/>
            <p:nvPr/>
          </p:nvGrpSpPr>
          <p:grpSpPr>
            <a:xfrm>
              <a:off x="1423613" y="5050051"/>
              <a:ext cx="9978395" cy="684000"/>
              <a:chOff x="1454093" y="3572680"/>
              <a:chExt cx="9978395" cy="684000"/>
            </a:xfrm>
          </p:grpSpPr>
          <p:grpSp>
            <p:nvGrpSpPr>
              <p:cNvPr id="50" name="Group 49"/>
              <p:cNvGrpSpPr/>
              <p:nvPr/>
            </p:nvGrpSpPr>
            <p:grpSpPr>
              <a:xfrm>
                <a:off x="2262387" y="3745112"/>
                <a:ext cx="9170101" cy="433633"/>
                <a:chOff x="2743095" y="1951348"/>
                <a:chExt cx="9170101" cy="433633"/>
              </a:xfrm>
            </p:grpSpPr>
            <p:sp>
              <p:nvSpPr>
                <p:cNvPr id="52" name="Rectangle 51"/>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Sentinel-5A/B: </a:t>
                  </a:r>
                  <a:r>
                    <a:rPr lang="en-GB" dirty="0"/>
                    <a:t>Low Earth Orbit Atmospheric Chemistry Mission </a:t>
                  </a:r>
                  <a:r>
                    <a:rPr lang="en-GB" b="1" dirty="0"/>
                    <a:t> </a:t>
                  </a:r>
                  <a:endParaRPr lang="en-GB" dirty="0"/>
                </a:p>
              </p:txBody>
            </p:sp>
            <p:sp>
              <p:nvSpPr>
                <p:cNvPr id="53" name="TextBox 52"/>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FFFFFF"/>
                      </a:solidFill>
                    </a:rPr>
                    <a:t>2021/2027</a:t>
                  </a:r>
                </a:p>
              </p:txBody>
            </p:sp>
          </p:grpSp>
          <p:sp>
            <p:nvSpPr>
              <p:cNvPr id="51" name="Oval 50"/>
              <p:cNvSpPr/>
              <p:nvPr/>
            </p:nvSpPr>
            <p:spPr>
              <a:xfrm>
                <a:off x="1454093" y="3572680"/>
                <a:ext cx="1044000" cy="684000"/>
              </a:xfrm>
              <a:prstGeom prst="ellipse">
                <a:avLst/>
              </a:prstGeom>
              <a:blipFill>
                <a:blip r:embed="rId8"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p:cNvGrpSpPr/>
            <p:nvPr/>
          </p:nvGrpSpPr>
          <p:grpSpPr>
            <a:xfrm>
              <a:off x="1423613" y="5767095"/>
              <a:ext cx="9978395" cy="684000"/>
              <a:chOff x="1454093" y="3572680"/>
              <a:chExt cx="9978395" cy="684000"/>
            </a:xfrm>
          </p:grpSpPr>
          <p:grpSp>
            <p:nvGrpSpPr>
              <p:cNvPr id="55" name="Group 54"/>
              <p:cNvGrpSpPr/>
              <p:nvPr/>
            </p:nvGrpSpPr>
            <p:grpSpPr>
              <a:xfrm>
                <a:off x="2262387" y="3745112"/>
                <a:ext cx="9170101" cy="433633"/>
                <a:chOff x="2743095" y="1951348"/>
                <a:chExt cx="9170101" cy="433633"/>
              </a:xfrm>
            </p:grpSpPr>
            <p:sp>
              <p:nvSpPr>
                <p:cNvPr id="57" name="Rectangle 56"/>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Sentinel-6A/B:</a:t>
                  </a:r>
                  <a:r>
                    <a:rPr lang="en-GB" dirty="0"/>
                    <a:t> Altimetry Mission</a:t>
                  </a:r>
                </a:p>
              </p:txBody>
            </p:sp>
            <p:sp>
              <p:nvSpPr>
                <p:cNvPr id="58" name="TextBox 57"/>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FFFFFF"/>
                      </a:solidFill>
                    </a:rPr>
                    <a:t>2020/2025</a:t>
                  </a:r>
                </a:p>
              </p:txBody>
            </p:sp>
          </p:grpSp>
          <p:sp>
            <p:nvSpPr>
              <p:cNvPr id="56" name="Oval 55"/>
              <p:cNvSpPr/>
              <p:nvPr/>
            </p:nvSpPr>
            <p:spPr>
              <a:xfrm>
                <a:off x="1454093" y="3572680"/>
                <a:ext cx="1044000" cy="684000"/>
              </a:xfrm>
              <a:prstGeom prst="ellipse">
                <a:avLst/>
              </a:prstGeom>
              <a:blipFill>
                <a:blip r:embed="rId9"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2"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1683740"/>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2398653"/>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3067729"/>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4912" y="4565526"/>
              <a:ext cx="380706" cy="36167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359691" y="2168877"/>
            <a:ext cx="10537900" cy="7699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B3D22E1B-B85F-47E4-A42B-D805727AF0D0}"/>
              </a:ext>
            </a:extLst>
          </p:cNvPr>
          <p:cNvSpPr/>
          <p:nvPr/>
        </p:nvSpPr>
        <p:spPr>
          <a:xfrm>
            <a:off x="-786" y="1500048"/>
            <a:ext cx="1527897" cy="523220"/>
          </a:xfrm>
          <a:prstGeom prst="rect">
            <a:avLst/>
          </a:prstGeom>
          <a:noFill/>
        </p:spPr>
        <p:txBody>
          <a:bodyPr wrap="square">
            <a:spAutoFit/>
          </a:bodyPr>
          <a:lstStyle/>
          <a:p>
            <a:pPr lvl="0" algn="ctr"/>
            <a:r>
              <a:rPr lang="en-US" sz="1400" b="1" dirty="0">
                <a:solidFill>
                  <a:srgbClr val="9BAE73"/>
                </a:solidFill>
                <a:latin typeface="Tahoma" panose="020B0604030504040204" pitchFamily="34" charset="0"/>
                <a:ea typeface="Tahoma" panose="020B0604030504040204" pitchFamily="34" charset="0"/>
                <a:cs typeface="Tahoma" panose="020B0604030504040204" pitchFamily="34" charset="0"/>
              </a:rPr>
              <a:t>Space Segment</a:t>
            </a:r>
          </a:p>
        </p:txBody>
      </p:sp>
    </p:spTree>
    <p:extLst>
      <p:ext uri="{BB962C8B-B14F-4D97-AF65-F5344CB8AC3E}">
        <p14:creationId xmlns:p14="http://schemas.microsoft.com/office/powerpoint/2010/main" val="2375098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608_004_AR_EN">
            <a:hlinkClick r:id="" action="ppaction://media"/>
            <a:extLst>
              <a:ext uri="{FF2B5EF4-FFF2-40B4-BE49-F238E27FC236}">
                <a16:creationId xmlns:a16="http://schemas.microsoft.com/office/drawing/2014/main" id="{BD8D00EC-B38A-41AA-BFA3-E7E419D069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88326" cy="6858000"/>
          </a:xfrm>
          <a:prstGeom prst="rect">
            <a:avLst/>
          </a:prstGeom>
        </p:spPr>
      </p:pic>
      <p:sp>
        <p:nvSpPr>
          <p:cNvPr id="5" name="TextBox 4"/>
          <p:cNvSpPr txBox="1"/>
          <p:nvPr/>
        </p:nvSpPr>
        <p:spPr>
          <a:xfrm>
            <a:off x="11277599" y="6508962"/>
            <a:ext cx="914400" cy="276999"/>
          </a:xfrm>
          <a:prstGeom prst="rect">
            <a:avLst/>
          </a:prstGeom>
          <a:noFill/>
        </p:spPr>
        <p:txBody>
          <a:bodyPr wrap="square" rtlCol="0">
            <a:spAutoFit/>
          </a:bodyPr>
          <a:lstStyle/>
          <a:p>
            <a:r>
              <a:rPr lang="en-US" sz="1200" dirty="0">
                <a:solidFill>
                  <a:schemeClr val="bg1"/>
                </a:solidFill>
              </a:rPr>
              <a:t>Source: ESA</a:t>
            </a:r>
          </a:p>
        </p:txBody>
      </p:sp>
      <p:sp>
        <p:nvSpPr>
          <p:cNvPr id="6" name="Title 1"/>
          <p:cNvSpPr txBox="1">
            <a:spLocks/>
          </p:cNvSpPr>
          <p:nvPr/>
        </p:nvSpPr>
        <p:spPr>
          <a:xfrm>
            <a:off x="0" y="6174557"/>
            <a:ext cx="5796115" cy="683443"/>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t>Sentinel-2: HR Optical Mission</a:t>
            </a:r>
          </a:p>
        </p:txBody>
      </p:sp>
    </p:spTree>
    <p:extLst>
      <p:ext uri="{BB962C8B-B14F-4D97-AF65-F5344CB8AC3E}">
        <p14:creationId xmlns:p14="http://schemas.microsoft.com/office/powerpoint/2010/main" val="322290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687" y="365124"/>
            <a:ext cx="10065600" cy="1325563"/>
          </a:xfrm>
        </p:spPr>
        <p:txBody>
          <a:bodyPr>
            <a:normAutofit fontScale="90000"/>
          </a:bodyPr>
          <a:lstStyle/>
          <a:p>
            <a:pPr lvl="0">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Sentinel-2: HR Optical </a:t>
            </a:r>
            <a:b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Mission</a:t>
            </a:r>
          </a:p>
        </p:txBody>
      </p:sp>
      <p:sp>
        <p:nvSpPr>
          <p:cNvPr id="3" name="Content Placeholder 2"/>
          <p:cNvSpPr>
            <a:spLocks noGrp="1"/>
          </p:cNvSpPr>
          <p:nvPr>
            <p:ph idx="1"/>
          </p:nvPr>
        </p:nvSpPr>
        <p:spPr>
          <a:xfrm>
            <a:off x="1544527" y="1876435"/>
            <a:ext cx="8858428" cy="3594726"/>
          </a:xfrm>
        </p:spPr>
        <p:txBody>
          <a:bodyPr>
            <a:noAutofit/>
          </a:bodyPr>
          <a:lstStyle/>
          <a:p>
            <a:pPr marL="357188" indent="-357188">
              <a:lnSpc>
                <a:spcPct val="100000"/>
              </a:lnSpc>
              <a:spcBef>
                <a:spcPts val="600"/>
              </a:spcBef>
              <a:spcAft>
                <a:spcPts val="600"/>
              </a:spcAft>
            </a:pPr>
            <a:r>
              <a:rPr lang="en-US" sz="2200" b="1" dirty="0"/>
              <a:t>Payload: </a:t>
            </a:r>
            <a:r>
              <a:rPr lang="en-US" sz="2200" dirty="0"/>
              <a:t>Multispectral instrument with 13 spectral bands (VIS–NIR–SWIR)</a:t>
            </a:r>
          </a:p>
          <a:p>
            <a:pPr marL="357188" indent="-357188">
              <a:lnSpc>
                <a:spcPct val="100000"/>
              </a:lnSpc>
              <a:spcBef>
                <a:spcPts val="600"/>
              </a:spcBef>
              <a:spcAft>
                <a:spcPts val="600"/>
              </a:spcAft>
            </a:pPr>
            <a:r>
              <a:rPr lang="en-US" sz="2200" b="1" dirty="0"/>
              <a:t>Constellation: </a:t>
            </a:r>
            <a:r>
              <a:rPr lang="en-US" sz="2200" dirty="0"/>
              <a:t>Twin polar-orbiting satellites in the same orbit (180° apart)</a:t>
            </a:r>
          </a:p>
          <a:p>
            <a:pPr marL="357188" indent="-357188">
              <a:lnSpc>
                <a:spcPct val="100000"/>
              </a:lnSpc>
              <a:spcBef>
                <a:spcPts val="600"/>
              </a:spcBef>
              <a:spcAft>
                <a:spcPts val="600"/>
              </a:spcAft>
            </a:pPr>
            <a:r>
              <a:rPr lang="en-GB" sz="2200" b="1" dirty="0"/>
              <a:t>Orbit</a:t>
            </a:r>
            <a:r>
              <a:rPr lang="en-GB" sz="2200" dirty="0"/>
              <a:t>: Polar, Sun-synchronous at altitude of 786 km</a:t>
            </a:r>
          </a:p>
          <a:p>
            <a:pPr marL="357188" indent="-357188">
              <a:lnSpc>
                <a:spcPct val="100000"/>
              </a:lnSpc>
              <a:spcBef>
                <a:spcPts val="600"/>
              </a:spcBef>
              <a:spcAft>
                <a:spcPts val="600"/>
              </a:spcAft>
            </a:pPr>
            <a:r>
              <a:rPr lang="en-US" sz="2200" b="1" dirty="0"/>
              <a:t>Repeat frequency: </a:t>
            </a:r>
            <a:r>
              <a:rPr lang="en-US" sz="2200" dirty="0"/>
              <a:t>5 days at equator </a:t>
            </a:r>
          </a:p>
          <a:p>
            <a:pPr marL="357188" indent="-357188">
              <a:lnSpc>
                <a:spcPct val="100000"/>
              </a:lnSpc>
              <a:spcBef>
                <a:spcPts val="600"/>
              </a:spcBef>
              <a:spcAft>
                <a:spcPts val="600"/>
              </a:spcAft>
            </a:pPr>
            <a:r>
              <a:rPr lang="en-US" sz="2200" b="1" dirty="0"/>
              <a:t>Revisit time: </a:t>
            </a:r>
            <a:r>
              <a:rPr lang="en-US" sz="2200" dirty="0"/>
              <a:t>&lt; 1 day at high latitudes</a:t>
            </a:r>
          </a:p>
          <a:p>
            <a:pPr marL="357188" indent="-357188">
              <a:lnSpc>
                <a:spcPct val="100000"/>
              </a:lnSpc>
              <a:spcBef>
                <a:spcPts val="600"/>
              </a:spcBef>
              <a:spcAft>
                <a:spcPts val="600"/>
              </a:spcAft>
            </a:pPr>
            <a:r>
              <a:rPr lang="en-GB" sz="2200" b="1" dirty="0"/>
              <a:t>Coverage:</a:t>
            </a:r>
            <a:r>
              <a:rPr lang="en-GB" sz="2200" dirty="0"/>
              <a:t> Systematic coverage of land and coastal areas (84°N and 84°S)</a:t>
            </a:r>
            <a:endParaRPr lang="en-US" sz="2200" dirty="0"/>
          </a:p>
          <a:p>
            <a:pPr marL="0" indent="0">
              <a:lnSpc>
                <a:spcPct val="100000"/>
              </a:lnSpc>
              <a:spcBef>
                <a:spcPts val="600"/>
              </a:spcBef>
              <a:spcAft>
                <a:spcPts val="600"/>
              </a:spcAft>
              <a:buNone/>
            </a:pPr>
            <a:endParaRPr lang="en-GB" sz="2200" dirty="0"/>
          </a:p>
        </p:txBody>
      </p:sp>
      <p:sp>
        <p:nvSpPr>
          <p:cNvPr id="9" name="Oval 8"/>
          <p:cNvSpPr/>
          <p:nvPr/>
        </p:nvSpPr>
        <p:spPr>
          <a:xfrm>
            <a:off x="313948" y="577905"/>
            <a:ext cx="900000" cy="900000"/>
          </a:xfrm>
          <a:prstGeom prst="ellipse">
            <a:avLst/>
          </a:prstGeom>
          <a:solidFill>
            <a:schemeClr val="accent6">
              <a:lumMod val="75000"/>
              <a:alpha val="69020"/>
            </a:scheme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02955" y="0"/>
            <a:ext cx="1789045" cy="6858000"/>
          </a:xfrm>
          <a:prstGeom prst="rect">
            <a:avLst/>
          </a:prstGeom>
        </p:spPr>
      </p:pic>
      <p:sp>
        <p:nvSpPr>
          <p:cNvPr id="10" name="TextBox 9"/>
          <p:cNvSpPr txBox="1"/>
          <p:nvPr/>
        </p:nvSpPr>
        <p:spPr>
          <a:xfrm>
            <a:off x="10385540" y="6001604"/>
            <a:ext cx="1806459" cy="830997"/>
          </a:xfrm>
          <a:prstGeom prst="rect">
            <a:avLst/>
          </a:prstGeom>
          <a:noFill/>
        </p:spPr>
        <p:txBody>
          <a:bodyPr wrap="square" lIns="36000" tIns="36000" rIns="36000" bIns="36000" rtlCol="0">
            <a:spAutoFit/>
          </a:bodyPr>
          <a:lstStyle/>
          <a:p>
            <a:pPr algn="r"/>
            <a:r>
              <a:rPr lang="en-GB" sz="1600" b="1" dirty="0"/>
              <a:t>Sentinel-2A - Vega</a:t>
            </a:r>
          </a:p>
          <a:p>
            <a:pPr algn="r"/>
            <a:r>
              <a:rPr lang="en-GB" sz="1600" b="1" dirty="0"/>
              <a:t>23 June 2015</a:t>
            </a:r>
          </a:p>
          <a:p>
            <a:pPr algn="r"/>
            <a:r>
              <a:rPr lang="en-GB" sz="1600" b="1" dirty="0" err="1"/>
              <a:t>Kourou</a:t>
            </a:r>
            <a:r>
              <a:rPr lang="en-GB" sz="1600" b="1" dirty="0"/>
              <a:t>, Fr. Guiana</a:t>
            </a:r>
          </a:p>
        </p:txBody>
      </p:sp>
      <p:sp>
        <p:nvSpPr>
          <p:cNvPr id="11" name="TextBox 10"/>
          <p:cNvSpPr txBox="1"/>
          <p:nvPr/>
        </p:nvSpPr>
        <p:spPr>
          <a:xfrm>
            <a:off x="9425430" y="5200511"/>
            <a:ext cx="914400" cy="276999"/>
          </a:xfrm>
          <a:prstGeom prst="rect">
            <a:avLst/>
          </a:prstGeom>
          <a:noFill/>
        </p:spPr>
        <p:txBody>
          <a:bodyPr wrap="square" rtlCol="0">
            <a:spAutoFit/>
          </a:bodyPr>
          <a:lstStyle/>
          <a:p>
            <a:r>
              <a:rPr lang="en-US" sz="1200" dirty="0"/>
              <a:t>Source: ESA</a:t>
            </a:r>
          </a:p>
        </p:txBody>
      </p:sp>
      <p:pic>
        <p:nvPicPr>
          <p:cNvPr id="13" name="Picture 14" descr="C:\Users\MGOMEZ5\Downloads\Forest_fire-MNRF-esize-IMG_6743.jpg">
            <a:extLst>
              <a:ext uri="{FF2B5EF4-FFF2-40B4-BE49-F238E27FC236}">
                <a16:creationId xmlns:a16="http://schemas.microsoft.com/office/drawing/2014/main" id="{ACE510B9-9D68-4969-B41A-4D93263BDCFE}"/>
              </a:ext>
            </a:extLst>
          </p:cNvPr>
          <p:cNvPicPr>
            <a:picLocks noChangeArrowheads="1"/>
          </p:cNvPicPr>
          <p:nvPr/>
        </p:nvPicPr>
        <p:blipFill rotWithShape="1">
          <a:blip r:embed="rId4" cstate="print">
            <a:extLst>
              <a:ext uri="{28A0092B-C50C-407E-A947-70E740481C1C}">
                <a14:useLocalDpi xmlns:a14="http://schemas.microsoft.com/office/drawing/2010/main"/>
              </a:ext>
            </a:extLst>
          </a:blip>
          <a:srcRect b="-1"/>
          <a:stretch/>
        </p:blipFill>
        <p:spPr bwMode="auto">
          <a:xfrm>
            <a:off x="2527509" y="5471158"/>
            <a:ext cx="2540020" cy="13868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descr="C:\Users\MGOMEZ5\Downloads\RTX1320N.jpg">
            <a:extLst>
              <a:ext uri="{FF2B5EF4-FFF2-40B4-BE49-F238E27FC236}">
                <a16:creationId xmlns:a16="http://schemas.microsoft.com/office/drawing/2014/main" id="{3B8BF71D-AE4E-4252-8933-FFE5B4E61E3F}"/>
              </a:ext>
            </a:extLst>
          </p:cNvPr>
          <p:cNvPicPr>
            <a:picLocks noChangeArrowheads="1"/>
          </p:cNvPicPr>
          <p:nvPr/>
        </p:nvPicPr>
        <p:blipFill rotWithShape="1">
          <a:blip r:embed="rId5" cstate="print">
            <a:extLst>
              <a:ext uri="{28A0092B-C50C-407E-A947-70E740481C1C}">
                <a14:useLocalDpi xmlns:a14="http://schemas.microsoft.com/office/drawing/2010/main"/>
              </a:ext>
            </a:extLst>
          </a:blip>
          <a:srcRect r="-691"/>
          <a:stretch/>
        </p:blipFill>
        <p:spPr bwMode="auto">
          <a:xfrm>
            <a:off x="5049555" y="5471160"/>
            <a:ext cx="2668272" cy="1386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a:extLst>
              <a:ext uri="{FF2B5EF4-FFF2-40B4-BE49-F238E27FC236}">
                <a16:creationId xmlns:a16="http://schemas.microsoft.com/office/drawing/2014/main" id="{73CCE628-66FC-4EE6-9F45-42BCB8BCC1CB}"/>
              </a:ext>
            </a:extLst>
          </p:cNvPr>
          <p:cNvPicPr>
            <a:picLocks noChangeArrowheads="1"/>
          </p:cNvPicPr>
          <p:nvPr/>
        </p:nvPicPr>
        <p:blipFill rotWithShape="1">
          <a:blip r:embed="rId6" cstate="print">
            <a:extLst>
              <a:ext uri="{28A0092B-C50C-407E-A947-70E740481C1C}">
                <a14:useLocalDpi xmlns:a14="http://schemas.microsoft.com/office/drawing/2010/main"/>
              </a:ext>
            </a:extLst>
          </a:blip>
          <a:srcRect b="-2"/>
          <a:stretch/>
        </p:blipFill>
        <p:spPr bwMode="auto">
          <a:xfrm>
            <a:off x="5690" y="5471158"/>
            <a:ext cx="2539236" cy="1386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7" descr="C:\Users\MGOMEZ5\Downloads\aresa 1200 defcon inboard rhib 01.jpg">
            <a:extLst>
              <a:ext uri="{FF2B5EF4-FFF2-40B4-BE49-F238E27FC236}">
                <a16:creationId xmlns:a16="http://schemas.microsoft.com/office/drawing/2014/main" id="{7666CA78-F516-41A6-963E-DF7AED063F8F}"/>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676999" y="5471160"/>
            <a:ext cx="2712347" cy="137414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E7B53A62-88E6-433A-8797-2A296C2E1730}"/>
              </a:ext>
            </a:extLst>
          </p:cNvPr>
          <p:cNvCxnSpPr/>
          <p:nvPr/>
        </p:nvCxnSpPr>
        <p:spPr>
          <a:xfrm>
            <a:off x="762377" y="2045411"/>
            <a:ext cx="785" cy="3240000"/>
          </a:xfrm>
          <a:prstGeom prst="line">
            <a:avLst/>
          </a:prstGeom>
          <a:ln w="28575">
            <a:solidFill>
              <a:schemeClr val="accent6">
                <a:lumMod val="75000"/>
                <a:alpha val="64706"/>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F659677-D00A-46CE-9E19-50C2B9B15F22}"/>
              </a:ext>
            </a:extLst>
          </p:cNvPr>
          <p:cNvSpPr/>
          <p:nvPr/>
        </p:nvSpPr>
        <p:spPr>
          <a:xfrm>
            <a:off x="-786" y="1500048"/>
            <a:ext cx="1527897" cy="523220"/>
          </a:xfrm>
          <a:prstGeom prst="rect">
            <a:avLst/>
          </a:prstGeom>
          <a:noFill/>
        </p:spPr>
        <p:txBody>
          <a:bodyPr wrap="square">
            <a:spAutoFit/>
          </a:bodyPr>
          <a:lstStyle/>
          <a:p>
            <a:pPr lvl="0" algn="ctr"/>
            <a:r>
              <a:rPr lang="en-US" sz="1400" b="1" dirty="0">
                <a:solidFill>
                  <a:srgbClr val="9BAE73"/>
                </a:solidFill>
                <a:latin typeface="Tahoma" panose="020B0604030504040204" pitchFamily="34" charset="0"/>
                <a:ea typeface="Tahoma" panose="020B0604030504040204" pitchFamily="34" charset="0"/>
                <a:cs typeface="Tahoma" panose="020B0604030504040204" pitchFamily="34" charset="0"/>
              </a:rPr>
              <a:t>Space Segment</a:t>
            </a:r>
          </a:p>
        </p:txBody>
      </p:sp>
    </p:spTree>
    <p:extLst>
      <p:ext uri="{BB962C8B-B14F-4D97-AF65-F5344CB8AC3E}">
        <p14:creationId xmlns:p14="http://schemas.microsoft.com/office/powerpoint/2010/main" val="3666152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BA4F2C-A13E-46F8-9556-3333D1328DE0}"/>
              </a:ext>
            </a:extLst>
          </p:cNvPr>
          <p:cNvPicPr>
            <a:picLocks noChangeAspect="1"/>
          </p:cNvPicPr>
          <p:nvPr/>
        </p:nvPicPr>
        <p:blipFill>
          <a:blip r:embed="rId3">
            <a:clrChange>
              <a:clrFrom>
                <a:srgbClr val="C6D1C0"/>
              </a:clrFrom>
              <a:clrTo>
                <a:srgbClr val="C6D1C0">
                  <a:alpha val="0"/>
                </a:srgbClr>
              </a:clrTo>
            </a:clrChange>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D40210F-B7B0-4627-89D7-3618425CAACF}"/>
              </a:ext>
            </a:extLst>
          </p:cNvPr>
          <p:cNvSpPr txBox="1"/>
          <p:nvPr/>
        </p:nvSpPr>
        <p:spPr>
          <a:xfrm>
            <a:off x="8450580" y="6550223"/>
            <a:ext cx="3848100" cy="307777"/>
          </a:xfrm>
          <a:prstGeom prst="rect">
            <a:avLst/>
          </a:prstGeom>
          <a:noFill/>
        </p:spPr>
        <p:txBody>
          <a:bodyPr wrap="square" rtlCol="0">
            <a:spAutoFit/>
          </a:bodyPr>
          <a:lstStyle/>
          <a:p>
            <a:r>
              <a:rPr lang="en-GB" sz="1400" dirty="0"/>
              <a:t>Credits: ESA (contains modified Copernicus data) </a:t>
            </a:r>
          </a:p>
        </p:txBody>
      </p:sp>
    </p:spTree>
    <p:extLst>
      <p:ext uri="{BB962C8B-B14F-4D97-AF65-F5344CB8AC3E}">
        <p14:creationId xmlns:p14="http://schemas.microsoft.com/office/powerpoint/2010/main" val="1365506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5022A-507F-4111-AC1C-610C296B9B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55"/>
          <a:stretch/>
        </p:blipFill>
        <p:spPr>
          <a:xfrm>
            <a:off x="6096000" y="24137"/>
            <a:ext cx="6096000" cy="6833863"/>
          </a:xfrm>
          <a:prstGeom prst="rect">
            <a:avLst/>
          </a:prstGeom>
          <a:ln>
            <a:solidFill>
              <a:schemeClr val="bg1"/>
            </a:solidFill>
          </a:ln>
        </p:spPr>
      </p:pic>
      <p:pic>
        <p:nvPicPr>
          <p:cNvPr id="7" name="Picture 6">
            <a:extLst>
              <a:ext uri="{FF2B5EF4-FFF2-40B4-BE49-F238E27FC236}">
                <a16:creationId xmlns:a16="http://schemas.microsoft.com/office/drawing/2014/main" id="{53184751-BD10-48B0-941C-6CF5B90EB39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24137"/>
            <a:ext cx="6096000" cy="6809725"/>
          </a:xfrm>
          <a:prstGeom prst="rect">
            <a:avLst/>
          </a:prstGeom>
          <a:ln>
            <a:solidFill>
              <a:schemeClr val="bg1"/>
            </a:solidFill>
          </a:ln>
        </p:spPr>
      </p:pic>
      <p:sp>
        <p:nvSpPr>
          <p:cNvPr id="8" name="TextBox 7">
            <a:extLst>
              <a:ext uri="{FF2B5EF4-FFF2-40B4-BE49-F238E27FC236}">
                <a16:creationId xmlns:a16="http://schemas.microsoft.com/office/drawing/2014/main" id="{0052AAC8-E862-4491-A92C-CA14292558D3}"/>
              </a:ext>
            </a:extLst>
          </p:cNvPr>
          <p:cNvSpPr txBox="1"/>
          <p:nvPr/>
        </p:nvSpPr>
        <p:spPr>
          <a:xfrm>
            <a:off x="-1" y="6242447"/>
            <a:ext cx="12192000" cy="615553"/>
          </a:xfrm>
          <a:prstGeom prst="rect">
            <a:avLst/>
          </a:prstGeom>
          <a:solidFill>
            <a:schemeClr val="bg1"/>
          </a:solidFill>
        </p:spPr>
        <p:txBody>
          <a:bodyPr wrap="square" rtlCol="0">
            <a:spAutoFit/>
          </a:bodyPr>
          <a:lstStyle/>
          <a:p>
            <a:r>
              <a:rPr lang="en-GB" dirty="0"/>
              <a:t>Forest fire and burned area monitoring – Portugal, June 2017</a:t>
            </a:r>
          </a:p>
          <a:p>
            <a:r>
              <a:rPr lang="en-GB" sz="1600" dirty="0"/>
              <a:t>Sentinel-2 false colour composite (left) and Burn severity map (right)</a:t>
            </a:r>
          </a:p>
        </p:txBody>
      </p:sp>
      <p:sp>
        <p:nvSpPr>
          <p:cNvPr id="9" name="TextBox 8">
            <a:extLst>
              <a:ext uri="{FF2B5EF4-FFF2-40B4-BE49-F238E27FC236}">
                <a16:creationId xmlns:a16="http://schemas.microsoft.com/office/drawing/2014/main" id="{45E2296D-0C9A-4BF1-B4FE-6B2BA477F55F}"/>
              </a:ext>
            </a:extLst>
          </p:cNvPr>
          <p:cNvSpPr txBox="1"/>
          <p:nvPr/>
        </p:nvSpPr>
        <p:spPr>
          <a:xfrm>
            <a:off x="7658100" y="6550223"/>
            <a:ext cx="4648200" cy="307777"/>
          </a:xfrm>
          <a:prstGeom prst="rect">
            <a:avLst/>
          </a:prstGeom>
          <a:noFill/>
        </p:spPr>
        <p:txBody>
          <a:bodyPr wrap="square" rtlCol="0">
            <a:spAutoFit/>
          </a:bodyPr>
          <a:lstStyle/>
          <a:p>
            <a:r>
              <a:rPr lang="en-GB" sz="1400" dirty="0"/>
              <a:t>Credits: RUS Copernicus (contains modified Copernicus data) </a:t>
            </a:r>
          </a:p>
        </p:txBody>
      </p:sp>
      <p:pic>
        <p:nvPicPr>
          <p:cNvPr id="10" name="Picture 9">
            <a:extLst>
              <a:ext uri="{FF2B5EF4-FFF2-40B4-BE49-F238E27FC236}">
                <a16:creationId xmlns:a16="http://schemas.microsoft.com/office/drawing/2014/main" id="{EAFA881F-27F5-4833-B235-1963D512B872}"/>
              </a:ext>
            </a:extLst>
          </p:cNvPr>
          <p:cNvPicPr>
            <a:picLocks noChangeAspect="1"/>
          </p:cNvPicPr>
          <p:nvPr/>
        </p:nvPicPr>
        <p:blipFill rotWithShape="1">
          <a:blip r:embed="rId5">
            <a:extLst>
              <a:ext uri="{28A0092B-C50C-407E-A947-70E740481C1C}">
                <a14:useLocalDpi xmlns:a14="http://schemas.microsoft.com/office/drawing/2010/main"/>
              </a:ext>
            </a:extLst>
          </a:blip>
          <a:srcRect t="1350" r="2351"/>
          <a:stretch/>
        </p:blipFill>
        <p:spPr>
          <a:xfrm>
            <a:off x="10276944" y="4981756"/>
            <a:ext cx="1841315" cy="1180543"/>
          </a:xfrm>
          <a:prstGeom prst="rect">
            <a:avLst/>
          </a:prstGeom>
          <a:ln>
            <a:solidFill>
              <a:schemeClr val="bg1"/>
            </a:solidFill>
          </a:ln>
        </p:spPr>
      </p:pic>
    </p:spTree>
    <p:extLst>
      <p:ext uri="{BB962C8B-B14F-4D97-AF65-F5344CB8AC3E}">
        <p14:creationId xmlns:p14="http://schemas.microsoft.com/office/powerpoint/2010/main" val="3209243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687" y="365124"/>
            <a:ext cx="10065600" cy="1325563"/>
          </a:xfrm>
        </p:spPr>
        <p:txBody>
          <a:bodyPr>
            <a:normAutofit/>
          </a:bodyPr>
          <a:lstStyle/>
          <a:p>
            <a:pPr lvl="0">
              <a:lnSpc>
                <a:spcPct val="100000"/>
              </a:lnSpc>
              <a:spcBef>
                <a:spcPts val="0"/>
              </a:spcBef>
              <a:defRPr/>
            </a:pPr>
            <a:r>
              <a:rPr lang="en-US" kern="0" dirty="0">
                <a:solidFill>
                  <a:schemeClr val="tx1">
                    <a:lumMod val="75000"/>
                    <a:lumOff val="25000"/>
                  </a:schemeClr>
                </a:solidFill>
                <a:latin typeface="+mn-lt"/>
              </a:rPr>
              <a:t>Space Segment</a:t>
            </a:r>
          </a:p>
        </p:txBody>
      </p:sp>
      <p:sp>
        <p:nvSpPr>
          <p:cNvPr id="9" name="Oval 8"/>
          <p:cNvSpPr/>
          <p:nvPr/>
        </p:nvSpPr>
        <p:spPr>
          <a:xfrm>
            <a:off x="313948" y="577905"/>
            <a:ext cx="900000" cy="900000"/>
          </a:xfrm>
          <a:prstGeom prst="ellipse">
            <a:avLst/>
          </a:prstGeom>
          <a:solidFill>
            <a:schemeClr val="accent6">
              <a:lumMod val="75000"/>
              <a:alpha val="69020"/>
            </a:scheme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cxnSp>
        <p:nvCxnSpPr>
          <p:cNvPr id="12" name="Straight Connector 11"/>
          <p:cNvCxnSpPr/>
          <p:nvPr/>
        </p:nvCxnSpPr>
        <p:spPr>
          <a:xfrm>
            <a:off x="763162" y="2045411"/>
            <a:ext cx="785" cy="4091233"/>
          </a:xfrm>
          <a:prstGeom prst="line">
            <a:avLst/>
          </a:prstGeom>
          <a:ln w="28575">
            <a:solidFill>
              <a:schemeClr val="accent6">
                <a:lumMod val="75000"/>
                <a:alpha val="64706"/>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423613" y="1481592"/>
            <a:ext cx="10394460" cy="4969503"/>
            <a:chOff x="1423613" y="1481592"/>
            <a:chExt cx="10394460" cy="4969503"/>
          </a:xfrm>
        </p:grpSpPr>
        <p:grpSp>
          <p:nvGrpSpPr>
            <p:cNvPr id="36" name="Group 35"/>
            <p:cNvGrpSpPr/>
            <p:nvPr/>
          </p:nvGrpSpPr>
          <p:grpSpPr>
            <a:xfrm>
              <a:off x="1423613" y="1481592"/>
              <a:ext cx="9978395" cy="684000"/>
              <a:chOff x="1454093" y="1886602"/>
              <a:chExt cx="9978395" cy="684000"/>
            </a:xfrm>
          </p:grpSpPr>
          <p:grpSp>
            <p:nvGrpSpPr>
              <p:cNvPr id="8" name="Group 7"/>
              <p:cNvGrpSpPr/>
              <p:nvPr/>
            </p:nvGrpSpPr>
            <p:grpSpPr>
              <a:xfrm>
                <a:off x="2266750" y="2063106"/>
                <a:ext cx="9165738" cy="433633"/>
                <a:chOff x="2743095" y="1951348"/>
                <a:chExt cx="8607528" cy="433633"/>
              </a:xfrm>
            </p:grpSpPr>
            <p:sp>
              <p:nvSpPr>
                <p:cNvPr id="5" name="Rectangle 4"/>
                <p:cNvSpPr/>
                <p:nvPr/>
              </p:nvSpPr>
              <p:spPr>
                <a:xfrm>
                  <a:off x="2743095" y="1951348"/>
                  <a:ext cx="8607528"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Sentinel-1A/B:</a:t>
                  </a:r>
                  <a:r>
                    <a:rPr lang="en-GB" dirty="0"/>
                    <a:t> Radar Mission</a:t>
                  </a:r>
                </a:p>
              </p:txBody>
            </p:sp>
            <p:sp>
              <p:nvSpPr>
                <p:cNvPr id="6" name="TextBox 5"/>
                <p:cNvSpPr txBox="1"/>
                <p:nvPr/>
              </p:nvSpPr>
              <p:spPr>
                <a:xfrm>
                  <a:off x="7172960" y="1951348"/>
                  <a:ext cx="4177663" cy="421758"/>
                </a:xfrm>
                <a:prstGeom prst="rect">
                  <a:avLst/>
                </a:prstGeom>
                <a:noFill/>
              </p:spPr>
              <p:txBody>
                <a:bodyPr wrap="square" rtlCol="0" anchor="ctr">
                  <a:noAutofit/>
                </a:bodyPr>
                <a:lstStyle/>
                <a:p>
                  <a:pPr algn="r"/>
                  <a:r>
                    <a:rPr lang="en-GB" sz="1700" dirty="0">
                      <a:solidFill>
                        <a:srgbClr val="C00000"/>
                      </a:solidFill>
                    </a:rPr>
                    <a:t>3 April 2014/ 25 April 2016 </a:t>
                  </a:r>
                </a:p>
              </p:txBody>
            </p:sp>
          </p:grpSp>
          <p:sp>
            <p:nvSpPr>
              <p:cNvPr id="33" name="Oval 32"/>
              <p:cNvSpPr/>
              <p:nvPr/>
            </p:nvSpPr>
            <p:spPr>
              <a:xfrm>
                <a:off x="1454093" y="1886602"/>
                <a:ext cx="1044000" cy="684000"/>
              </a:xfrm>
              <a:prstGeom prst="ellipse">
                <a:avLst/>
              </a:prstGeom>
              <a:blipFill dpi="0" rotWithShape="1">
                <a:blip r:embed="rId3" cstate="print">
                  <a:alphaModFix amt="99000"/>
                  <a:extLst>
                    <a:ext uri="{28A0092B-C50C-407E-A947-70E740481C1C}">
                      <a14:useLocalDpi xmlns:a14="http://schemas.microsoft.com/office/drawing/2010/main"/>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p:cNvGrpSpPr/>
            <p:nvPr/>
          </p:nvGrpSpPr>
          <p:grpSpPr>
            <a:xfrm>
              <a:off x="1423613" y="2195700"/>
              <a:ext cx="9978395" cy="684000"/>
              <a:chOff x="1454093" y="2729641"/>
              <a:chExt cx="9978395" cy="684000"/>
            </a:xfrm>
          </p:grpSpPr>
          <p:grpSp>
            <p:nvGrpSpPr>
              <p:cNvPr id="21" name="Group 20"/>
              <p:cNvGrpSpPr/>
              <p:nvPr/>
            </p:nvGrpSpPr>
            <p:grpSpPr>
              <a:xfrm>
                <a:off x="2290275" y="2902551"/>
                <a:ext cx="9142213" cy="433633"/>
                <a:chOff x="2743095" y="1951348"/>
                <a:chExt cx="9142213" cy="433633"/>
              </a:xfrm>
            </p:grpSpPr>
            <p:sp>
              <p:nvSpPr>
                <p:cNvPr id="22" name="Rectangle 21"/>
                <p:cNvSpPr/>
                <p:nvPr/>
              </p:nvSpPr>
              <p:spPr>
                <a:xfrm>
                  <a:off x="2743095" y="1951348"/>
                  <a:ext cx="9142213"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Sentinel-2A/B:</a:t>
                  </a:r>
                  <a:r>
                    <a:rPr lang="en-GB" dirty="0"/>
                    <a:t> High Resolution Optical Mission</a:t>
                  </a:r>
                </a:p>
              </p:txBody>
            </p:sp>
            <p:sp>
              <p:nvSpPr>
                <p:cNvPr id="23" name="TextBox 22"/>
                <p:cNvSpPr txBox="1"/>
                <p:nvPr/>
              </p:nvSpPr>
              <p:spPr>
                <a:xfrm>
                  <a:off x="7172960" y="1951348"/>
                  <a:ext cx="4712348" cy="421758"/>
                </a:xfrm>
                <a:prstGeom prst="rect">
                  <a:avLst/>
                </a:prstGeom>
                <a:noFill/>
              </p:spPr>
              <p:txBody>
                <a:bodyPr wrap="square" rtlCol="0" anchor="ctr">
                  <a:noAutofit/>
                </a:bodyPr>
                <a:lstStyle/>
                <a:p>
                  <a:pPr algn="r"/>
                  <a:r>
                    <a:rPr lang="en-GB" sz="1700" dirty="0">
                      <a:solidFill>
                        <a:srgbClr val="C00000"/>
                      </a:solidFill>
                    </a:rPr>
                    <a:t>23 June 2015/ 7 March 2017 </a:t>
                  </a:r>
                </a:p>
              </p:txBody>
            </p:sp>
          </p:grpSp>
          <p:sp>
            <p:nvSpPr>
              <p:cNvPr id="34" name="Oval 33"/>
              <p:cNvSpPr/>
              <p:nvPr/>
            </p:nvSpPr>
            <p:spPr>
              <a:xfrm>
                <a:off x="1454093" y="2729641"/>
                <a:ext cx="1044000" cy="684000"/>
              </a:xfrm>
              <a:prstGeom prst="ellipse">
                <a:avLst/>
              </a:prstGeom>
              <a:blipFill dpi="0" rotWithShape="1">
                <a:blip r:embed="rId4" cstate="print">
                  <a:alphaModFix amt="99000"/>
                  <a:extLst>
                    <a:ext uri="{28A0092B-C50C-407E-A947-70E740481C1C}">
                      <a14:useLocalDpi xmlns:a14="http://schemas.microsoft.com/office/drawing/2010/main"/>
                    </a:ext>
                  </a:extLst>
                </a:blip>
                <a:srcRect/>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1423613" y="2906565"/>
              <a:ext cx="9978395" cy="684000"/>
              <a:chOff x="1454093" y="3572680"/>
              <a:chExt cx="9978395" cy="684000"/>
            </a:xfrm>
          </p:grpSpPr>
          <p:grpSp>
            <p:nvGrpSpPr>
              <p:cNvPr id="25" name="Group 24"/>
              <p:cNvGrpSpPr/>
              <p:nvPr/>
            </p:nvGrpSpPr>
            <p:grpSpPr>
              <a:xfrm>
                <a:off x="2262387" y="3745112"/>
                <a:ext cx="9170101" cy="433633"/>
                <a:chOff x="2743095" y="1951348"/>
                <a:chExt cx="9170101" cy="433633"/>
              </a:xfrm>
            </p:grpSpPr>
            <p:sp>
              <p:nvSpPr>
                <p:cNvPr id="26" name="Rectangle 25"/>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Sentinel-3A/B:</a:t>
                  </a:r>
                  <a:r>
                    <a:rPr lang="en-GB" dirty="0"/>
                    <a:t> Medium Resolution Imaging and Altimetry Mission </a:t>
                  </a:r>
                </a:p>
              </p:txBody>
            </p:sp>
            <p:sp>
              <p:nvSpPr>
                <p:cNvPr id="27" name="TextBox 26"/>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C00000"/>
                      </a:solidFill>
                    </a:rPr>
                    <a:t>16 Feb. 2016/ 25 April 2018 </a:t>
                  </a:r>
                </a:p>
              </p:txBody>
            </p:sp>
          </p:grpSp>
          <p:sp>
            <p:nvSpPr>
              <p:cNvPr id="35" name="Oval 34"/>
              <p:cNvSpPr/>
              <p:nvPr/>
            </p:nvSpPr>
            <p:spPr>
              <a:xfrm>
                <a:off x="1454093" y="3572680"/>
                <a:ext cx="1044000" cy="684000"/>
              </a:xfrm>
              <a:prstGeom prst="ellipse">
                <a:avLst/>
              </a:prstGeom>
              <a:blipFill>
                <a:blip r:embed="rId5"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a:off x="1442845" y="3615963"/>
              <a:ext cx="9959163" cy="684000"/>
              <a:chOff x="1454093" y="3572680"/>
              <a:chExt cx="9959163" cy="684000"/>
            </a:xfrm>
          </p:grpSpPr>
          <p:grpSp>
            <p:nvGrpSpPr>
              <p:cNvPr id="40" name="Group 39"/>
              <p:cNvGrpSpPr/>
              <p:nvPr/>
            </p:nvGrpSpPr>
            <p:grpSpPr>
              <a:xfrm>
                <a:off x="2262387" y="3745112"/>
                <a:ext cx="9150869" cy="433633"/>
                <a:chOff x="2743095" y="1951348"/>
                <a:chExt cx="9150869" cy="433633"/>
              </a:xfrm>
            </p:grpSpPr>
            <p:sp>
              <p:nvSpPr>
                <p:cNvPr id="42" name="Rectangle 41"/>
                <p:cNvSpPr/>
                <p:nvPr/>
              </p:nvSpPr>
              <p:spPr>
                <a:xfrm>
                  <a:off x="2743095" y="1951348"/>
                  <a:ext cx="9150869"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Sentinel-4A/B:</a:t>
                  </a:r>
                  <a:r>
                    <a:rPr lang="en-GB" dirty="0"/>
                    <a:t> Geostationary Atmospheric Chemistry Mission</a:t>
                  </a:r>
                </a:p>
              </p:txBody>
            </p:sp>
            <p:sp>
              <p:nvSpPr>
                <p:cNvPr id="43" name="TextBox 42"/>
                <p:cNvSpPr txBox="1"/>
                <p:nvPr/>
              </p:nvSpPr>
              <p:spPr>
                <a:xfrm>
                  <a:off x="7172960" y="1951348"/>
                  <a:ext cx="4721004" cy="421758"/>
                </a:xfrm>
                <a:prstGeom prst="rect">
                  <a:avLst/>
                </a:prstGeom>
                <a:noFill/>
              </p:spPr>
              <p:txBody>
                <a:bodyPr wrap="square" rtlCol="0" anchor="ctr">
                  <a:noAutofit/>
                </a:bodyPr>
                <a:lstStyle/>
                <a:p>
                  <a:pPr algn="r"/>
                  <a:r>
                    <a:rPr lang="en-GB" sz="1700" dirty="0">
                      <a:solidFill>
                        <a:srgbClr val="FFFFFF"/>
                      </a:solidFill>
                    </a:rPr>
                    <a:t>2023/2027</a:t>
                  </a:r>
                </a:p>
              </p:txBody>
            </p:sp>
          </p:grpSp>
          <p:sp>
            <p:nvSpPr>
              <p:cNvPr id="41" name="Oval 40"/>
              <p:cNvSpPr/>
              <p:nvPr/>
            </p:nvSpPr>
            <p:spPr>
              <a:xfrm>
                <a:off x="1454093" y="3572680"/>
                <a:ext cx="1044000" cy="684000"/>
              </a:xfrm>
              <a:prstGeom prst="ellipse">
                <a:avLst/>
              </a:prstGeom>
              <a:blipFill>
                <a:blip r:embed="rId6"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p:cNvGrpSpPr/>
            <p:nvPr/>
          </p:nvGrpSpPr>
          <p:grpSpPr>
            <a:xfrm>
              <a:off x="1423613" y="4333007"/>
              <a:ext cx="9978395" cy="684000"/>
              <a:chOff x="1454093" y="3572680"/>
              <a:chExt cx="9978395" cy="684000"/>
            </a:xfrm>
          </p:grpSpPr>
          <p:grpSp>
            <p:nvGrpSpPr>
              <p:cNvPr id="45" name="Group 44"/>
              <p:cNvGrpSpPr/>
              <p:nvPr/>
            </p:nvGrpSpPr>
            <p:grpSpPr>
              <a:xfrm>
                <a:off x="2262387" y="3745112"/>
                <a:ext cx="9170101" cy="433633"/>
                <a:chOff x="2743095" y="1951348"/>
                <a:chExt cx="9170101" cy="433633"/>
              </a:xfrm>
            </p:grpSpPr>
            <p:sp>
              <p:nvSpPr>
                <p:cNvPr id="47" name="Rectangle 46"/>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Sentinel-5P:</a:t>
                  </a:r>
                  <a:r>
                    <a:rPr lang="en-GB" dirty="0"/>
                    <a:t> Low Earth Orbit Atmospheric Chemistry Mission </a:t>
                  </a:r>
                </a:p>
              </p:txBody>
            </p:sp>
            <p:sp>
              <p:nvSpPr>
                <p:cNvPr id="48" name="TextBox 47"/>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C00000"/>
                      </a:solidFill>
                    </a:rPr>
                    <a:t>13 October 2017</a:t>
                  </a:r>
                </a:p>
              </p:txBody>
            </p:sp>
          </p:grpSp>
          <p:sp>
            <p:nvSpPr>
              <p:cNvPr id="46" name="Oval 45"/>
              <p:cNvSpPr/>
              <p:nvPr/>
            </p:nvSpPr>
            <p:spPr>
              <a:xfrm>
                <a:off x="1454093" y="3572680"/>
                <a:ext cx="1044000" cy="684000"/>
              </a:xfrm>
              <a:prstGeom prst="ellipse">
                <a:avLst/>
              </a:prstGeom>
              <a:blipFill>
                <a:blip r:embed="rId7"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p:cNvGrpSpPr/>
            <p:nvPr/>
          </p:nvGrpSpPr>
          <p:grpSpPr>
            <a:xfrm>
              <a:off x="1423613" y="5050051"/>
              <a:ext cx="9978395" cy="684000"/>
              <a:chOff x="1454093" y="3572680"/>
              <a:chExt cx="9978395" cy="684000"/>
            </a:xfrm>
          </p:grpSpPr>
          <p:grpSp>
            <p:nvGrpSpPr>
              <p:cNvPr id="50" name="Group 49"/>
              <p:cNvGrpSpPr/>
              <p:nvPr/>
            </p:nvGrpSpPr>
            <p:grpSpPr>
              <a:xfrm>
                <a:off x="2262387" y="3745112"/>
                <a:ext cx="9170101" cy="433633"/>
                <a:chOff x="2743095" y="1951348"/>
                <a:chExt cx="9170101" cy="433633"/>
              </a:xfrm>
            </p:grpSpPr>
            <p:sp>
              <p:nvSpPr>
                <p:cNvPr id="52" name="Rectangle 51"/>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Sentinel-5A/B: </a:t>
                  </a:r>
                  <a:r>
                    <a:rPr lang="en-GB" dirty="0"/>
                    <a:t>Low Earth Orbit Atmospheric Chemistry Mission </a:t>
                  </a:r>
                  <a:r>
                    <a:rPr lang="en-GB" b="1" dirty="0"/>
                    <a:t> </a:t>
                  </a:r>
                  <a:endParaRPr lang="en-GB" dirty="0"/>
                </a:p>
              </p:txBody>
            </p:sp>
            <p:sp>
              <p:nvSpPr>
                <p:cNvPr id="53" name="TextBox 52"/>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FFFFFF"/>
                      </a:solidFill>
                    </a:rPr>
                    <a:t>2021/2027</a:t>
                  </a:r>
                </a:p>
              </p:txBody>
            </p:sp>
          </p:grpSp>
          <p:sp>
            <p:nvSpPr>
              <p:cNvPr id="51" name="Oval 50"/>
              <p:cNvSpPr/>
              <p:nvPr/>
            </p:nvSpPr>
            <p:spPr>
              <a:xfrm>
                <a:off x="1454093" y="3572680"/>
                <a:ext cx="1044000" cy="684000"/>
              </a:xfrm>
              <a:prstGeom prst="ellipse">
                <a:avLst/>
              </a:prstGeom>
              <a:blipFill>
                <a:blip r:embed="rId8"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p:cNvGrpSpPr/>
            <p:nvPr/>
          </p:nvGrpSpPr>
          <p:grpSpPr>
            <a:xfrm>
              <a:off x="1423613" y="5767095"/>
              <a:ext cx="9978395" cy="684000"/>
              <a:chOff x="1454093" y="3572680"/>
              <a:chExt cx="9978395" cy="684000"/>
            </a:xfrm>
          </p:grpSpPr>
          <p:grpSp>
            <p:nvGrpSpPr>
              <p:cNvPr id="55" name="Group 54"/>
              <p:cNvGrpSpPr/>
              <p:nvPr/>
            </p:nvGrpSpPr>
            <p:grpSpPr>
              <a:xfrm>
                <a:off x="2262387" y="3745112"/>
                <a:ext cx="9170101" cy="433633"/>
                <a:chOff x="2743095" y="1951348"/>
                <a:chExt cx="9170101" cy="433633"/>
              </a:xfrm>
            </p:grpSpPr>
            <p:sp>
              <p:nvSpPr>
                <p:cNvPr id="57" name="Rectangle 56"/>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Sentinel-6A/B:</a:t>
                  </a:r>
                  <a:r>
                    <a:rPr lang="en-GB" dirty="0"/>
                    <a:t> Altimetry Mission</a:t>
                  </a:r>
                </a:p>
              </p:txBody>
            </p:sp>
            <p:sp>
              <p:nvSpPr>
                <p:cNvPr id="58" name="TextBox 57"/>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FFFFFF"/>
                      </a:solidFill>
                    </a:rPr>
                    <a:t>2020/2025</a:t>
                  </a:r>
                </a:p>
              </p:txBody>
            </p:sp>
          </p:grpSp>
          <p:sp>
            <p:nvSpPr>
              <p:cNvPr id="56" name="Oval 55"/>
              <p:cNvSpPr/>
              <p:nvPr/>
            </p:nvSpPr>
            <p:spPr>
              <a:xfrm>
                <a:off x="1454093" y="3572680"/>
                <a:ext cx="1044000" cy="684000"/>
              </a:xfrm>
              <a:prstGeom prst="ellipse">
                <a:avLst/>
              </a:prstGeom>
              <a:blipFill>
                <a:blip r:embed="rId9"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2"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1683740"/>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2398653"/>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3067729"/>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4912" y="4565526"/>
              <a:ext cx="380706" cy="36167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359691" y="2872641"/>
            <a:ext cx="10537900" cy="7699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910A6F45-96B5-4DD6-B6BD-24982B05BA14}"/>
              </a:ext>
            </a:extLst>
          </p:cNvPr>
          <p:cNvSpPr/>
          <p:nvPr/>
        </p:nvSpPr>
        <p:spPr>
          <a:xfrm>
            <a:off x="-786" y="1500048"/>
            <a:ext cx="1527897" cy="523220"/>
          </a:xfrm>
          <a:prstGeom prst="rect">
            <a:avLst/>
          </a:prstGeom>
          <a:noFill/>
        </p:spPr>
        <p:txBody>
          <a:bodyPr wrap="square">
            <a:spAutoFit/>
          </a:bodyPr>
          <a:lstStyle/>
          <a:p>
            <a:pPr lvl="0" algn="ctr"/>
            <a:r>
              <a:rPr lang="en-US" sz="1400" b="1" dirty="0">
                <a:solidFill>
                  <a:srgbClr val="9BAE73"/>
                </a:solidFill>
                <a:latin typeface="Tahoma" panose="020B0604030504040204" pitchFamily="34" charset="0"/>
                <a:ea typeface="Tahoma" panose="020B0604030504040204" pitchFamily="34" charset="0"/>
                <a:cs typeface="Tahoma" panose="020B0604030504040204" pitchFamily="34" charset="0"/>
              </a:rPr>
              <a:t>Space Segment</a:t>
            </a:r>
          </a:p>
        </p:txBody>
      </p:sp>
    </p:spTree>
    <p:extLst>
      <p:ext uri="{BB962C8B-B14F-4D97-AF65-F5344CB8AC3E}">
        <p14:creationId xmlns:p14="http://schemas.microsoft.com/office/powerpoint/2010/main" val="2178160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607_033_AR_EN">
            <a:hlinkClick r:id="" action="ppaction://media"/>
          </p:cNvPr>
          <p:cNvPicPr>
            <a:picLocks noChangeAspect="1"/>
          </p:cNvPicPr>
          <p:nvPr>
            <a:videoFile r:link="rId1"/>
            <p:extLst>
              <p:ext uri="{DAA4B4D4-6D71-4841-9C94-3DE7FCFB9230}">
                <p14:media xmlns:p14="http://schemas.microsoft.com/office/powerpoint/2010/main" r:embed="rId2">
                  <p14:trim st="2148" end="32320"/>
                </p14:media>
              </p:ext>
            </p:extLst>
          </p:nvPr>
        </p:nvPicPr>
        <p:blipFill>
          <a:blip r:embed="rId5"/>
          <a:stretch>
            <a:fillRect/>
          </a:stretch>
        </p:blipFill>
        <p:spPr>
          <a:xfrm>
            <a:off x="0" y="0"/>
            <a:ext cx="12188326" cy="6858000"/>
          </a:xfrm>
          <a:prstGeom prst="rect">
            <a:avLst/>
          </a:prstGeom>
        </p:spPr>
      </p:pic>
      <p:sp>
        <p:nvSpPr>
          <p:cNvPr id="5" name="Title 1"/>
          <p:cNvSpPr txBox="1">
            <a:spLocks/>
          </p:cNvSpPr>
          <p:nvPr/>
        </p:nvSpPr>
        <p:spPr>
          <a:xfrm>
            <a:off x="1" y="6174557"/>
            <a:ext cx="3434862" cy="683443"/>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t>Sentinel-3: OLCI</a:t>
            </a:r>
          </a:p>
        </p:txBody>
      </p:sp>
      <p:sp>
        <p:nvSpPr>
          <p:cNvPr id="6" name="TextBox 5"/>
          <p:cNvSpPr txBox="1"/>
          <p:nvPr/>
        </p:nvSpPr>
        <p:spPr>
          <a:xfrm>
            <a:off x="11273926" y="6581001"/>
            <a:ext cx="914400" cy="276999"/>
          </a:xfrm>
          <a:prstGeom prst="rect">
            <a:avLst/>
          </a:prstGeom>
          <a:noFill/>
        </p:spPr>
        <p:txBody>
          <a:bodyPr wrap="square" rtlCol="0">
            <a:spAutoFit/>
          </a:bodyPr>
          <a:lstStyle/>
          <a:p>
            <a:r>
              <a:rPr lang="en-US" sz="1200" dirty="0"/>
              <a:t>Source: ESA</a:t>
            </a:r>
          </a:p>
        </p:txBody>
      </p:sp>
    </p:spTree>
    <p:extLst>
      <p:ext uri="{BB962C8B-B14F-4D97-AF65-F5344CB8AC3E}">
        <p14:creationId xmlns:p14="http://schemas.microsoft.com/office/powerpoint/2010/main" val="238522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02955" y="0"/>
            <a:ext cx="1790699" cy="6858000"/>
          </a:xfrm>
          <a:prstGeom prst="rect">
            <a:avLst/>
          </a:prstGeom>
        </p:spPr>
      </p:pic>
      <p:sp>
        <p:nvSpPr>
          <p:cNvPr id="4" name="Oval 3"/>
          <p:cNvSpPr/>
          <p:nvPr/>
        </p:nvSpPr>
        <p:spPr>
          <a:xfrm>
            <a:off x="313948" y="577905"/>
            <a:ext cx="900000" cy="900000"/>
          </a:xfrm>
          <a:prstGeom prst="ellipse">
            <a:avLst/>
          </a:prstGeom>
          <a:solidFill>
            <a:schemeClr val="accent6">
              <a:lumMod val="75000"/>
              <a:alpha val="69020"/>
            </a:scheme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cxnSp>
        <p:nvCxnSpPr>
          <p:cNvPr id="5" name="Straight Connector 4"/>
          <p:cNvCxnSpPr/>
          <p:nvPr/>
        </p:nvCxnSpPr>
        <p:spPr>
          <a:xfrm>
            <a:off x="763162" y="2045411"/>
            <a:ext cx="785" cy="2808000"/>
          </a:xfrm>
          <a:prstGeom prst="line">
            <a:avLst/>
          </a:prstGeom>
          <a:ln w="28575">
            <a:solidFill>
              <a:schemeClr val="accent6">
                <a:lumMod val="75000"/>
                <a:alpha val="64706"/>
              </a:schemeClr>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740687" y="365124"/>
            <a:ext cx="8448342"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Sentinel-3: </a:t>
            </a:r>
            <a:r>
              <a:rPr lang="en-GB"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MR Imaging and Altimetry Mission </a:t>
            </a:r>
            <a:endPar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2"/>
          <p:cNvSpPr txBox="1">
            <a:spLocks/>
          </p:cNvSpPr>
          <p:nvPr/>
        </p:nvSpPr>
        <p:spPr>
          <a:xfrm>
            <a:off x="1527111" y="1852009"/>
            <a:ext cx="8875844" cy="323076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ct val="110000"/>
              </a:lnSpc>
              <a:spcBef>
                <a:spcPts val="600"/>
              </a:spcBef>
              <a:spcAft>
                <a:spcPts val="600"/>
              </a:spcAft>
            </a:pPr>
            <a:r>
              <a:rPr lang="en-GB" sz="2200" b="1" dirty="0"/>
              <a:t>Payload: </a:t>
            </a:r>
            <a:r>
              <a:rPr lang="en-GB" sz="2200" dirty="0"/>
              <a:t>5 instruments</a:t>
            </a:r>
          </a:p>
          <a:p>
            <a:pPr lvl="1">
              <a:lnSpc>
                <a:spcPct val="110000"/>
              </a:lnSpc>
              <a:spcBef>
                <a:spcPts val="0"/>
              </a:spcBef>
              <a:spcAft>
                <a:spcPts val="600"/>
              </a:spcAft>
              <a:buFont typeface="Calibri" panose="020F0502020204030204" pitchFamily="34" charset="0"/>
              <a:buChar char="-"/>
            </a:pPr>
            <a:r>
              <a:rPr lang="en-GB" sz="1800" b="1" dirty="0"/>
              <a:t>Ocean and Land Colour Instrument</a:t>
            </a:r>
            <a:r>
              <a:rPr lang="en-GB" sz="1800" dirty="0"/>
              <a:t> (OLCI) </a:t>
            </a:r>
          </a:p>
          <a:p>
            <a:pPr lvl="1">
              <a:lnSpc>
                <a:spcPct val="110000"/>
              </a:lnSpc>
              <a:spcBef>
                <a:spcPts val="0"/>
              </a:spcBef>
              <a:spcAft>
                <a:spcPts val="600"/>
              </a:spcAft>
              <a:buFont typeface="Calibri" panose="020F0502020204030204" pitchFamily="34" charset="0"/>
              <a:buChar char="-"/>
            </a:pPr>
            <a:r>
              <a:rPr lang="en-GB" sz="1800" b="1" dirty="0"/>
              <a:t>Sea and Land Surface Temperature Radiometer</a:t>
            </a:r>
            <a:r>
              <a:rPr lang="en-GB" sz="1800" dirty="0"/>
              <a:t> (SLSTR) </a:t>
            </a:r>
          </a:p>
          <a:p>
            <a:pPr lvl="1">
              <a:lnSpc>
                <a:spcPct val="110000"/>
              </a:lnSpc>
              <a:spcBef>
                <a:spcPts val="0"/>
              </a:spcBef>
              <a:spcAft>
                <a:spcPts val="600"/>
              </a:spcAft>
              <a:buFont typeface="Calibri" panose="020F0502020204030204" pitchFamily="34" charset="0"/>
              <a:buChar char="-"/>
            </a:pPr>
            <a:r>
              <a:rPr lang="en-GB" sz="1800" b="1" dirty="0"/>
              <a:t>Altimetry package Synthetic Aperture Radar Altimeter</a:t>
            </a:r>
            <a:r>
              <a:rPr lang="en-GB" sz="1800" dirty="0"/>
              <a:t> (SRAL), </a:t>
            </a:r>
            <a:r>
              <a:rPr lang="en-GB" sz="1800" b="1" dirty="0" err="1"/>
              <a:t>MicroWave</a:t>
            </a:r>
            <a:r>
              <a:rPr lang="en-GB" sz="1800" b="1" dirty="0"/>
              <a:t> Radiometer </a:t>
            </a:r>
            <a:r>
              <a:rPr lang="en-GB" sz="1800" dirty="0"/>
              <a:t>(MWR) and </a:t>
            </a:r>
            <a:r>
              <a:rPr lang="en-GB" sz="1800" b="1" dirty="0"/>
              <a:t>Precise Orbit Determination</a:t>
            </a:r>
            <a:r>
              <a:rPr lang="en-GB" sz="1800" dirty="0"/>
              <a:t> (POD)</a:t>
            </a:r>
          </a:p>
          <a:p>
            <a:pPr marL="357188" indent="-357188">
              <a:lnSpc>
                <a:spcPct val="100000"/>
              </a:lnSpc>
              <a:spcBef>
                <a:spcPts val="600"/>
              </a:spcBef>
              <a:spcAft>
                <a:spcPts val="600"/>
              </a:spcAft>
            </a:pPr>
            <a:r>
              <a:rPr lang="en-US" sz="2200" b="1" dirty="0"/>
              <a:t>Constellation: </a:t>
            </a:r>
            <a:r>
              <a:rPr lang="en-US" sz="2200" dirty="0"/>
              <a:t>Twin satellites - same orbit (180° apart)</a:t>
            </a:r>
          </a:p>
          <a:p>
            <a:pPr marL="357188" indent="-357188">
              <a:lnSpc>
                <a:spcPct val="110000"/>
              </a:lnSpc>
              <a:spcBef>
                <a:spcPts val="600"/>
              </a:spcBef>
              <a:spcAft>
                <a:spcPts val="600"/>
              </a:spcAft>
            </a:pPr>
            <a:r>
              <a:rPr lang="en-GB" sz="2200" b="1" dirty="0"/>
              <a:t>Orbit:</a:t>
            </a:r>
            <a:r>
              <a:rPr lang="en-GB" sz="2200" dirty="0"/>
              <a:t> Polar, Sun-synchronous at altitude of 815 km</a:t>
            </a:r>
          </a:p>
          <a:p>
            <a:pPr marL="357188" indent="-357188">
              <a:lnSpc>
                <a:spcPct val="100000"/>
              </a:lnSpc>
              <a:spcAft>
                <a:spcPts val="600"/>
              </a:spcAft>
            </a:pPr>
            <a:r>
              <a:rPr lang="en-US" sz="2200" b="1" dirty="0"/>
              <a:t>Coverage: </a:t>
            </a:r>
            <a:r>
              <a:rPr lang="en-US" sz="2200" dirty="0"/>
              <a:t>Global (day-and-night acquisitions) </a:t>
            </a:r>
          </a:p>
        </p:txBody>
      </p:sp>
      <p:sp>
        <p:nvSpPr>
          <p:cNvPr id="10" name="TextBox 9"/>
          <p:cNvSpPr txBox="1"/>
          <p:nvPr/>
        </p:nvSpPr>
        <p:spPr>
          <a:xfrm>
            <a:off x="10402955" y="6033154"/>
            <a:ext cx="1790699" cy="811367"/>
          </a:xfrm>
          <a:prstGeom prst="rect">
            <a:avLst/>
          </a:prstGeom>
          <a:noFill/>
        </p:spPr>
        <p:txBody>
          <a:bodyPr wrap="square" lIns="36000" tIns="36000" rIns="36000" bIns="36000" rtlCol="0">
            <a:spAutoFit/>
          </a:bodyPr>
          <a:lstStyle/>
          <a:p>
            <a:pPr algn="r"/>
            <a:r>
              <a:rPr lang="en-GB" sz="1600" b="1" dirty="0">
                <a:solidFill>
                  <a:schemeClr val="bg1"/>
                </a:solidFill>
              </a:rPr>
              <a:t>Sentinel-3B - </a:t>
            </a:r>
            <a:r>
              <a:rPr lang="en-GB" sz="1600" b="1" dirty="0" err="1">
                <a:solidFill>
                  <a:schemeClr val="bg1"/>
                </a:solidFill>
              </a:rPr>
              <a:t>Rockot</a:t>
            </a:r>
            <a:endParaRPr lang="en-GB" sz="1600" b="1" dirty="0">
              <a:solidFill>
                <a:schemeClr val="bg1"/>
              </a:solidFill>
            </a:endParaRPr>
          </a:p>
          <a:p>
            <a:pPr algn="r"/>
            <a:r>
              <a:rPr lang="en-GB" sz="1600" b="1" dirty="0">
                <a:solidFill>
                  <a:schemeClr val="bg1"/>
                </a:solidFill>
              </a:rPr>
              <a:t>25 April 2018</a:t>
            </a:r>
          </a:p>
          <a:p>
            <a:pPr algn="r"/>
            <a:r>
              <a:rPr lang="en-GB" sz="1600" b="1" dirty="0" err="1">
                <a:solidFill>
                  <a:schemeClr val="bg1"/>
                </a:solidFill>
              </a:rPr>
              <a:t>Plesetsk</a:t>
            </a:r>
            <a:endParaRPr lang="en-GB" sz="1600" b="1" dirty="0">
              <a:solidFill>
                <a:schemeClr val="bg1"/>
              </a:solidFill>
            </a:endParaRPr>
          </a:p>
        </p:txBody>
      </p:sp>
      <p:sp>
        <p:nvSpPr>
          <p:cNvPr id="13" name="TextBox 12"/>
          <p:cNvSpPr txBox="1"/>
          <p:nvPr/>
        </p:nvSpPr>
        <p:spPr>
          <a:xfrm>
            <a:off x="9488555" y="4805777"/>
            <a:ext cx="914400" cy="276999"/>
          </a:xfrm>
          <a:prstGeom prst="rect">
            <a:avLst/>
          </a:prstGeom>
          <a:noFill/>
        </p:spPr>
        <p:txBody>
          <a:bodyPr wrap="square" rtlCol="0">
            <a:spAutoFit/>
          </a:bodyPr>
          <a:lstStyle/>
          <a:p>
            <a:r>
              <a:rPr lang="en-US" sz="1200" dirty="0"/>
              <a:t>Source: ESA</a:t>
            </a:r>
          </a:p>
        </p:txBody>
      </p:sp>
      <p:pic>
        <p:nvPicPr>
          <p:cNvPr id="11" name="Picture 10">
            <a:extLst>
              <a:ext uri="{FF2B5EF4-FFF2-40B4-BE49-F238E27FC236}">
                <a16:creationId xmlns:a16="http://schemas.microsoft.com/office/drawing/2014/main" id="{DD08E201-1148-48AC-9919-BD9A67F2A1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28"/>
          <a:stretch/>
        </p:blipFill>
        <p:spPr>
          <a:xfrm>
            <a:off x="1" y="5096256"/>
            <a:ext cx="3305326" cy="1761744"/>
          </a:xfrm>
          <a:prstGeom prst="rect">
            <a:avLst/>
          </a:prstGeom>
        </p:spPr>
      </p:pic>
      <p:pic>
        <p:nvPicPr>
          <p:cNvPr id="12" name="Picture 11">
            <a:extLst>
              <a:ext uri="{FF2B5EF4-FFF2-40B4-BE49-F238E27FC236}">
                <a16:creationId xmlns:a16="http://schemas.microsoft.com/office/drawing/2014/main" id="{6411F0BD-892F-4729-B69F-CE455E21CCF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07683" y="5096256"/>
            <a:ext cx="3829234" cy="1761744"/>
          </a:xfrm>
          <a:prstGeom prst="rect">
            <a:avLst/>
          </a:prstGeom>
        </p:spPr>
      </p:pic>
      <p:pic>
        <p:nvPicPr>
          <p:cNvPr id="14" name="Picture 13">
            <a:extLst>
              <a:ext uri="{FF2B5EF4-FFF2-40B4-BE49-F238E27FC236}">
                <a16:creationId xmlns:a16="http://schemas.microsoft.com/office/drawing/2014/main" id="{2481B0B0-CD28-4CD5-BF78-EF38EE9FC1D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36917" y="5096255"/>
            <a:ext cx="3266038" cy="1761745"/>
          </a:xfrm>
          <a:prstGeom prst="rect">
            <a:avLst/>
          </a:prstGeom>
        </p:spPr>
      </p:pic>
      <p:sp>
        <p:nvSpPr>
          <p:cNvPr id="15" name="Rectangle 14">
            <a:extLst>
              <a:ext uri="{FF2B5EF4-FFF2-40B4-BE49-F238E27FC236}">
                <a16:creationId xmlns:a16="http://schemas.microsoft.com/office/drawing/2014/main" id="{F309801A-730D-4750-9540-FD43B4BEB49A}"/>
              </a:ext>
            </a:extLst>
          </p:cNvPr>
          <p:cNvSpPr/>
          <p:nvPr/>
        </p:nvSpPr>
        <p:spPr>
          <a:xfrm>
            <a:off x="-786" y="1500048"/>
            <a:ext cx="1527897" cy="523220"/>
          </a:xfrm>
          <a:prstGeom prst="rect">
            <a:avLst/>
          </a:prstGeom>
          <a:noFill/>
        </p:spPr>
        <p:txBody>
          <a:bodyPr wrap="square">
            <a:spAutoFit/>
          </a:bodyPr>
          <a:lstStyle/>
          <a:p>
            <a:pPr lvl="0" algn="ctr"/>
            <a:r>
              <a:rPr lang="en-US" sz="1400" b="1" dirty="0">
                <a:solidFill>
                  <a:srgbClr val="9BAE73"/>
                </a:solidFill>
                <a:latin typeface="Tahoma" panose="020B0604030504040204" pitchFamily="34" charset="0"/>
                <a:ea typeface="Tahoma" panose="020B0604030504040204" pitchFamily="34" charset="0"/>
                <a:cs typeface="Tahoma" panose="020B0604030504040204" pitchFamily="34" charset="0"/>
              </a:rPr>
              <a:t>Space Segment</a:t>
            </a:r>
          </a:p>
        </p:txBody>
      </p:sp>
    </p:spTree>
    <p:extLst>
      <p:ext uri="{BB962C8B-B14F-4D97-AF65-F5344CB8AC3E}">
        <p14:creationId xmlns:p14="http://schemas.microsoft.com/office/powerpoint/2010/main" val="1258727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687" y="365124"/>
            <a:ext cx="10065600" cy="1325563"/>
          </a:xfrm>
        </p:spPr>
        <p:txBody>
          <a:bodyPr>
            <a:normAutofit/>
          </a:bodyPr>
          <a:lstStyle/>
          <a:p>
            <a:pPr lvl="0">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Copernicus </a:t>
            </a:r>
            <a:r>
              <a:rPr lang="en-US" kern="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Programme</a:t>
            </a:r>
            <a:endPar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740686" y="1833870"/>
            <a:ext cx="9890547" cy="4230366"/>
          </a:xfrm>
        </p:spPr>
        <p:txBody>
          <a:bodyPr>
            <a:normAutofit/>
          </a:bodyPr>
          <a:lstStyle/>
          <a:p>
            <a:pPr>
              <a:lnSpc>
                <a:spcPct val="100000"/>
              </a:lnSpc>
              <a:spcBef>
                <a:spcPts val="600"/>
              </a:spcBef>
              <a:spcAft>
                <a:spcPts val="600"/>
              </a:spcAft>
            </a:pPr>
            <a:r>
              <a:rPr lang="en-GB" sz="2400" b="1" dirty="0">
                <a:solidFill>
                  <a:srgbClr val="10253F"/>
                </a:solidFill>
              </a:rPr>
              <a:t>Europe’s eyes on Earth </a:t>
            </a:r>
            <a:r>
              <a:rPr lang="en-GB" sz="2400" dirty="0">
                <a:solidFill>
                  <a:srgbClr val="10253F"/>
                </a:solidFill>
              </a:rPr>
              <a:t>– flagship programme of the European Union</a:t>
            </a:r>
          </a:p>
          <a:p>
            <a:pPr lvl="2">
              <a:lnSpc>
                <a:spcPct val="100000"/>
              </a:lnSpc>
              <a:spcBef>
                <a:spcPts val="600"/>
              </a:spcBef>
              <a:spcAft>
                <a:spcPts val="600"/>
              </a:spcAft>
              <a:buFontTx/>
              <a:buChar char="-"/>
            </a:pPr>
            <a:r>
              <a:rPr lang="en-GB" sz="2200" dirty="0">
                <a:solidFill>
                  <a:srgbClr val="10253F"/>
                </a:solidFill>
              </a:rPr>
              <a:t>Conceived in 1998 as Global Monitoring for Environment and Security (GMES)</a:t>
            </a:r>
          </a:p>
          <a:p>
            <a:pPr lvl="2">
              <a:lnSpc>
                <a:spcPct val="100000"/>
              </a:lnSpc>
              <a:spcBef>
                <a:spcPts val="600"/>
              </a:spcBef>
              <a:spcAft>
                <a:spcPts val="600"/>
              </a:spcAft>
              <a:buFontTx/>
              <a:buChar char="-"/>
            </a:pPr>
            <a:r>
              <a:rPr lang="en-GB" sz="2200" dirty="0">
                <a:solidFill>
                  <a:srgbClr val="10253F"/>
                </a:solidFill>
              </a:rPr>
              <a:t>Monitors the Earth, its environments and ecosystems &amp; prepares for emergency situations (security risks, natural or man-made disasters)</a:t>
            </a:r>
          </a:p>
          <a:p>
            <a:pPr>
              <a:lnSpc>
                <a:spcPct val="100000"/>
              </a:lnSpc>
              <a:spcBef>
                <a:spcPts val="600"/>
              </a:spcBef>
              <a:spcAft>
                <a:spcPts val="600"/>
              </a:spcAft>
            </a:pPr>
            <a:r>
              <a:rPr lang="en-GB" sz="2400" dirty="0">
                <a:solidFill>
                  <a:srgbClr val="10253F"/>
                </a:solidFill>
              </a:rPr>
              <a:t>Tool for economic development and a driver for digital economy</a:t>
            </a:r>
          </a:p>
          <a:p>
            <a:pPr>
              <a:lnSpc>
                <a:spcPct val="100000"/>
              </a:lnSpc>
              <a:spcBef>
                <a:spcPts val="1200"/>
              </a:spcBef>
              <a:spcAft>
                <a:spcPts val="600"/>
              </a:spcAft>
            </a:pPr>
            <a:endParaRPr lang="en-GB" dirty="0">
              <a:solidFill>
                <a:srgbClr val="10253F"/>
              </a:solidFill>
            </a:endParaRPr>
          </a:p>
        </p:txBody>
      </p:sp>
      <p:sp>
        <p:nvSpPr>
          <p:cNvPr id="9" name="Oval 8"/>
          <p:cNvSpPr/>
          <p:nvPr/>
        </p:nvSpPr>
        <p:spPr>
          <a:xfrm>
            <a:off x="313948" y="577905"/>
            <a:ext cx="900000" cy="900000"/>
          </a:xfrm>
          <a:prstGeom prst="ellipse">
            <a:avLst/>
          </a:prstGeom>
          <a:solidFill>
            <a:srgbClr val="C0504D">
              <a:lumMod val="75000"/>
              <a:alpha val="6902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prstClr val="white"/>
              </a:solidFill>
              <a:effectLst/>
              <a:uLnTx/>
              <a:uFillTx/>
              <a:latin typeface="Orbitron" pitchFamily="50" charset="0"/>
              <a:ea typeface="+mn-ea"/>
              <a:cs typeface="+mn-cs"/>
            </a:endParaRPr>
          </a:p>
        </p:txBody>
      </p:sp>
      <p:cxnSp>
        <p:nvCxnSpPr>
          <p:cNvPr id="12" name="Straight Connector 11"/>
          <p:cNvCxnSpPr/>
          <p:nvPr/>
        </p:nvCxnSpPr>
        <p:spPr>
          <a:xfrm>
            <a:off x="763162" y="2045411"/>
            <a:ext cx="785" cy="4091233"/>
          </a:xfrm>
          <a:prstGeom prst="line">
            <a:avLst/>
          </a:prstGeom>
          <a:ln w="28575">
            <a:solidFill>
              <a:srgbClr val="953735">
                <a:alpha val="64706"/>
              </a:srgb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2480" y="5785450"/>
            <a:ext cx="1126659" cy="84405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31276" y="4819709"/>
            <a:ext cx="1675397" cy="82255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6529" y="4949004"/>
            <a:ext cx="2222700" cy="154026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0146" y="5137763"/>
            <a:ext cx="1968515" cy="338246"/>
          </a:xfrm>
          <a:prstGeom prst="rect">
            <a:avLst/>
          </a:prstGeom>
        </p:spPr>
      </p:pic>
      <p:grpSp>
        <p:nvGrpSpPr>
          <p:cNvPr id="11" name="Group 10"/>
          <p:cNvGrpSpPr>
            <a:grpSpLocks noChangeAspect="1"/>
          </p:cNvGrpSpPr>
          <p:nvPr/>
        </p:nvGrpSpPr>
        <p:grpSpPr>
          <a:xfrm>
            <a:off x="7787031" y="4971507"/>
            <a:ext cx="1556432" cy="671860"/>
            <a:chOff x="9905785" y="5345345"/>
            <a:chExt cx="2616111" cy="1129288"/>
          </a:xfrm>
        </p:grpSpPr>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05785" y="5345345"/>
              <a:ext cx="2616111" cy="1129288"/>
            </a:xfrm>
            <a:prstGeom prst="rect">
              <a:avLst/>
            </a:prstGeom>
          </p:spPr>
        </p:pic>
        <p:pic>
          <p:nvPicPr>
            <p:cNvPr id="10" name="Picture 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978543" y="5345345"/>
              <a:ext cx="1543353" cy="1127439"/>
            </a:xfrm>
            <a:prstGeom prst="rect">
              <a:avLst/>
            </a:prstGeom>
          </p:spPr>
        </p:pic>
      </p:grpSp>
      <p:pic>
        <p:nvPicPr>
          <p:cNvPr id="1026" name="Picture 2" descr="Image result for eea logo"/>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18520" y="5785450"/>
            <a:ext cx="1927352" cy="674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rontex logo"/>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787031" y="5930876"/>
            <a:ext cx="1790181" cy="353561"/>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8" descr="Image result for satce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descr="Image result for satcen logo"/>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0434610" y="5785450"/>
            <a:ext cx="703939" cy="6564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emsa logo"/>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755879" y="4949004"/>
            <a:ext cx="2061403" cy="71576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661A2B5D-3205-4764-867C-6528ED29EA12}"/>
              </a:ext>
            </a:extLst>
          </p:cNvPr>
          <p:cNvSpPr/>
          <p:nvPr/>
        </p:nvSpPr>
        <p:spPr>
          <a:xfrm>
            <a:off x="-786" y="1500048"/>
            <a:ext cx="1527897" cy="523220"/>
          </a:xfrm>
          <a:prstGeom prst="rect">
            <a:avLst/>
          </a:prstGeom>
        </p:spPr>
        <p:txBody>
          <a:bodyPr wrap="square">
            <a:spAutoFit/>
          </a:bodyPr>
          <a:lstStyle/>
          <a:p>
            <a:pPr lvl="0" algn="ctr"/>
            <a:r>
              <a:rPr lang="en-US" sz="1400" b="1" dirty="0">
                <a:solidFill>
                  <a:srgbClr val="A16264"/>
                </a:solidFill>
                <a:latin typeface="Tahoma" panose="020B0604030504040204" pitchFamily="34" charset="0"/>
                <a:ea typeface="Tahoma" panose="020B0604030504040204" pitchFamily="34" charset="0"/>
                <a:cs typeface="Tahoma" panose="020B0604030504040204" pitchFamily="34" charset="0"/>
              </a:rPr>
              <a:t>What is</a:t>
            </a:r>
          </a:p>
          <a:p>
            <a:pPr lvl="0" algn="ctr"/>
            <a:r>
              <a:rPr lang="en-US" sz="1400" b="1" dirty="0">
                <a:solidFill>
                  <a:srgbClr val="A16264"/>
                </a:solidFill>
                <a:latin typeface="Tahoma" panose="020B0604030504040204" pitchFamily="34" charset="0"/>
                <a:ea typeface="Tahoma" panose="020B0604030504040204" pitchFamily="34" charset="0"/>
                <a:cs typeface="Tahoma" panose="020B0604030504040204" pitchFamily="34" charset="0"/>
              </a:rPr>
              <a:t>Copernicus?</a:t>
            </a:r>
          </a:p>
        </p:txBody>
      </p:sp>
    </p:spTree>
    <p:extLst>
      <p:ext uri="{BB962C8B-B14F-4D97-AF65-F5344CB8AC3E}">
        <p14:creationId xmlns:p14="http://schemas.microsoft.com/office/powerpoint/2010/main" val="2835551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2C282C-9CDB-475A-A156-7410F9D322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12192000" cy="6242447"/>
          </a:xfrm>
          <a:prstGeom prst="rect">
            <a:avLst/>
          </a:prstGeom>
        </p:spPr>
      </p:pic>
      <p:pic>
        <p:nvPicPr>
          <p:cNvPr id="6" name="Picture 5">
            <a:extLst>
              <a:ext uri="{FF2B5EF4-FFF2-40B4-BE49-F238E27FC236}">
                <a16:creationId xmlns:a16="http://schemas.microsoft.com/office/drawing/2014/main" id="{62551A17-C2A5-4EEF-B486-978CCB64045C}"/>
              </a:ext>
            </a:extLst>
          </p:cNvPr>
          <p:cNvPicPr>
            <a:picLocks noChangeAspect="1"/>
          </p:cNvPicPr>
          <p:nvPr/>
        </p:nvPicPr>
        <p:blipFill>
          <a:blip r:embed="rId4"/>
          <a:stretch>
            <a:fillRect/>
          </a:stretch>
        </p:blipFill>
        <p:spPr>
          <a:xfrm>
            <a:off x="0" y="5253160"/>
            <a:ext cx="5057030" cy="989285"/>
          </a:xfrm>
          <a:prstGeom prst="rect">
            <a:avLst/>
          </a:prstGeom>
        </p:spPr>
      </p:pic>
      <p:sp>
        <p:nvSpPr>
          <p:cNvPr id="7" name="TextBox 6">
            <a:extLst>
              <a:ext uri="{FF2B5EF4-FFF2-40B4-BE49-F238E27FC236}">
                <a16:creationId xmlns:a16="http://schemas.microsoft.com/office/drawing/2014/main" id="{8FDBBC8D-FE4C-486A-A8A1-1A3711F266D5}"/>
              </a:ext>
            </a:extLst>
          </p:cNvPr>
          <p:cNvSpPr txBox="1"/>
          <p:nvPr/>
        </p:nvSpPr>
        <p:spPr>
          <a:xfrm>
            <a:off x="-1" y="6242447"/>
            <a:ext cx="12192000" cy="615553"/>
          </a:xfrm>
          <a:prstGeom prst="rect">
            <a:avLst/>
          </a:prstGeom>
          <a:solidFill>
            <a:schemeClr val="bg1"/>
          </a:solidFill>
        </p:spPr>
        <p:txBody>
          <a:bodyPr wrap="square" rtlCol="0">
            <a:spAutoFit/>
          </a:bodyPr>
          <a:lstStyle/>
          <a:p>
            <a:r>
              <a:rPr lang="en-GB" dirty="0"/>
              <a:t>Global chlorophyll change - between 1 April and 27 May 2017</a:t>
            </a:r>
          </a:p>
          <a:p>
            <a:r>
              <a:rPr lang="en-GB" sz="1600" dirty="0"/>
              <a:t>Sentinel-3 OLCI </a:t>
            </a:r>
          </a:p>
        </p:txBody>
      </p:sp>
      <p:sp>
        <p:nvSpPr>
          <p:cNvPr id="8" name="TextBox 7">
            <a:extLst>
              <a:ext uri="{FF2B5EF4-FFF2-40B4-BE49-F238E27FC236}">
                <a16:creationId xmlns:a16="http://schemas.microsoft.com/office/drawing/2014/main" id="{B7CAC7E2-3F62-4EE2-A353-DE96E1BC105E}"/>
              </a:ext>
            </a:extLst>
          </p:cNvPr>
          <p:cNvSpPr txBox="1"/>
          <p:nvPr/>
        </p:nvSpPr>
        <p:spPr>
          <a:xfrm>
            <a:off x="8108674" y="6334780"/>
            <a:ext cx="4648200" cy="523220"/>
          </a:xfrm>
          <a:prstGeom prst="rect">
            <a:avLst/>
          </a:prstGeom>
          <a:noFill/>
        </p:spPr>
        <p:txBody>
          <a:bodyPr wrap="square" rtlCol="0">
            <a:spAutoFit/>
          </a:bodyPr>
          <a:lstStyle/>
          <a:p>
            <a:r>
              <a:rPr lang="en-GB" sz="1400" dirty="0"/>
              <a:t>Credits: University of Southampton–J. Dash/Brockman Consult (S3-MPC) (contains modified Copernicus data) </a:t>
            </a:r>
          </a:p>
        </p:txBody>
      </p:sp>
    </p:spTree>
    <p:extLst>
      <p:ext uri="{BB962C8B-B14F-4D97-AF65-F5344CB8AC3E}">
        <p14:creationId xmlns:p14="http://schemas.microsoft.com/office/powerpoint/2010/main" val="3636105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nature&#10;&#10;Description generated with very high confidence">
            <a:extLst>
              <a:ext uri="{FF2B5EF4-FFF2-40B4-BE49-F238E27FC236}">
                <a16:creationId xmlns:a16="http://schemas.microsoft.com/office/drawing/2014/main" id="{2F05DC81-18FD-4D47-BED2-A7A17C844F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009535" cy="6858000"/>
          </a:xfrm>
          <a:prstGeom prst="rect">
            <a:avLst/>
          </a:prstGeom>
        </p:spPr>
      </p:pic>
      <p:pic>
        <p:nvPicPr>
          <p:cNvPr id="5" name="Picture 4" descr="A picture containing drawing&#10;&#10;Description generated with high confidence">
            <a:extLst>
              <a:ext uri="{FF2B5EF4-FFF2-40B4-BE49-F238E27FC236}">
                <a16:creationId xmlns:a16="http://schemas.microsoft.com/office/drawing/2014/main" id="{26AD093F-C7EE-4D05-9FF1-2FCD880A81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09535" y="6007094"/>
            <a:ext cx="7182465" cy="850906"/>
          </a:xfrm>
          <a:prstGeom prst="rect">
            <a:avLst/>
          </a:prstGeom>
        </p:spPr>
      </p:pic>
      <p:sp>
        <p:nvSpPr>
          <p:cNvPr id="9" name="TextBox 8">
            <a:extLst>
              <a:ext uri="{FF2B5EF4-FFF2-40B4-BE49-F238E27FC236}">
                <a16:creationId xmlns:a16="http://schemas.microsoft.com/office/drawing/2014/main" id="{5251AD3F-6862-4799-BA4E-181EBA7C1499}"/>
              </a:ext>
            </a:extLst>
          </p:cNvPr>
          <p:cNvSpPr txBox="1"/>
          <p:nvPr/>
        </p:nvSpPr>
        <p:spPr>
          <a:xfrm>
            <a:off x="-1" y="6007094"/>
            <a:ext cx="5009535" cy="861774"/>
          </a:xfrm>
          <a:prstGeom prst="rect">
            <a:avLst/>
          </a:prstGeom>
          <a:solidFill>
            <a:schemeClr val="bg1"/>
          </a:solidFill>
        </p:spPr>
        <p:txBody>
          <a:bodyPr wrap="square" rtlCol="0">
            <a:spAutoFit/>
          </a:bodyPr>
          <a:lstStyle/>
          <a:p>
            <a:r>
              <a:rPr lang="en-GB" dirty="0"/>
              <a:t>Hurricane Ophelia – 15 October 2017</a:t>
            </a:r>
          </a:p>
          <a:p>
            <a:r>
              <a:rPr lang="en-GB" sz="1600" dirty="0"/>
              <a:t>Sentinel-3 OLCI (left) and SLSTR Top of cloud brightness temperature (right)</a:t>
            </a:r>
          </a:p>
        </p:txBody>
      </p:sp>
      <p:sp>
        <p:nvSpPr>
          <p:cNvPr id="11" name="TextBox 10">
            <a:extLst>
              <a:ext uri="{FF2B5EF4-FFF2-40B4-BE49-F238E27FC236}">
                <a16:creationId xmlns:a16="http://schemas.microsoft.com/office/drawing/2014/main" id="{D302BC91-D42B-4B40-A593-1AED42AB4023}"/>
              </a:ext>
            </a:extLst>
          </p:cNvPr>
          <p:cNvSpPr txBox="1"/>
          <p:nvPr/>
        </p:nvSpPr>
        <p:spPr>
          <a:xfrm>
            <a:off x="8447137" y="5956407"/>
            <a:ext cx="4648200" cy="307777"/>
          </a:xfrm>
          <a:prstGeom prst="rect">
            <a:avLst/>
          </a:prstGeom>
          <a:noFill/>
        </p:spPr>
        <p:txBody>
          <a:bodyPr wrap="square" rtlCol="0">
            <a:spAutoFit/>
          </a:bodyPr>
          <a:lstStyle/>
          <a:p>
            <a:r>
              <a:rPr lang="en-GB" sz="1400" dirty="0"/>
              <a:t>Credits: ESA (contains modified Copernicus data) </a:t>
            </a:r>
          </a:p>
        </p:txBody>
      </p:sp>
      <p:pic>
        <p:nvPicPr>
          <p:cNvPr id="13" name="Picture 12" descr="A picture containing drawing&#10;&#10;Description generated with high confidence">
            <a:extLst>
              <a:ext uri="{FF2B5EF4-FFF2-40B4-BE49-F238E27FC236}">
                <a16:creationId xmlns:a16="http://schemas.microsoft.com/office/drawing/2014/main" id="{00E9DA4A-A1B4-4804-8255-3E9152B152E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09534" y="2250"/>
            <a:ext cx="7182465" cy="6004843"/>
          </a:xfrm>
          <a:prstGeom prst="rect">
            <a:avLst/>
          </a:prstGeom>
        </p:spPr>
      </p:pic>
    </p:spTree>
    <p:extLst>
      <p:ext uri="{BB962C8B-B14F-4D97-AF65-F5344CB8AC3E}">
        <p14:creationId xmlns:p14="http://schemas.microsoft.com/office/powerpoint/2010/main" val="1885248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687" y="365124"/>
            <a:ext cx="10065600" cy="1325563"/>
          </a:xfrm>
        </p:spPr>
        <p:txBody>
          <a:bodyPr>
            <a:normAutofit/>
          </a:bodyPr>
          <a:lstStyle/>
          <a:p>
            <a:pPr lvl="0">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Space Segment</a:t>
            </a:r>
          </a:p>
        </p:txBody>
      </p:sp>
      <p:sp>
        <p:nvSpPr>
          <p:cNvPr id="9" name="Oval 8"/>
          <p:cNvSpPr/>
          <p:nvPr/>
        </p:nvSpPr>
        <p:spPr>
          <a:xfrm>
            <a:off x="313948" y="577905"/>
            <a:ext cx="900000" cy="900000"/>
          </a:xfrm>
          <a:prstGeom prst="ellipse">
            <a:avLst/>
          </a:prstGeom>
          <a:solidFill>
            <a:schemeClr val="accent6">
              <a:lumMod val="75000"/>
              <a:alpha val="69020"/>
            </a:scheme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cxnSp>
        <p:nvCxnSpPr>
          <p:cNvPr id="12" name="Straight Connector 11"/>
          <p:cNvCxnSpPr/>
          <p:nvPr/>
        </p:nvCxnSpPr>
        <p:spPr>
          <a:xfrm>
            <a:off x="763162" y="2045411"/>
            <a:ext cx="785" cy="4091233"/>
          </a:xfrm>
          <a:prstGeom prst="line">
            <a:avLst/>
          </a:prstGeom>
          <a:ln w="28575">
            <a:solidFill>
              <a:schemeClr val="accent6">
                <a:lumMod val="75000"/>
                <a:alpha val="64706"/>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423613" y="1481592"/>
            <a:ext cx="10394460" cy="4969503"/>
            <a:chOff x="1423613" y="1481592"/>
            <a:chExt cx="10394460" cy="4969503"/>
          </a:xfrm>
        </p:grpSpPr>
        <p:grpSp>
          <p:nvGrpSpPr>
            <p:cNvPr id="36" name="Group 35"/>
            <p:cNvGrpSpPr/>
            <p:nvPr/>
          </p:nvGrpSpPr>
          <p:grpSpPr>
            <a:xfrm>
              <a:off x="1423613" y="1481592"/>
              <a:ext cx="9978395" cy="684000"/>
              <a:chOff x="1454093" y="1886602"/>
              <a:chExt cx="9978395" cy="684000"/>
            </a:xfrm>
          </p:grpSpPr>
          <p:grpSp>
            <p:nvGrpSpPr>
              <p:cNvPr id="8" name="Group 7"/>
              <p:cNvGrpSpPr/>
              <p:nvPr/>
            </p:nvGrpSpPr>
            <p:grpSpPr>
              <a:xfrm>
                <a:off x="2266750" y="2063106"/>
                <a:ext cx="9165738" cy="433633"/>
                <a:chOff x="2743095" y="1951348"/>
                <a:chExt cx="8607528" cy="433633"/>
              </a:xfrm>
            </p:grpSpPr>
            <p:sp>
              <p:nvSpPr>
                <p:cNvPr id="5" name="Rectangle 4"/>
                <p:cNvSpPr/>
                <p:nvPr/>
              </p:nvSpPr>
              <p:spPr>
                <a:xfrm>
                  <a:off x="2743095" y="1951348"/>
                  <a:ext cx="8607528"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Sentinel-1A/B:</a:t>
                  </a:r>
                  <a:r>
                    <a:rPr lang="en-GB" dirty="0"/>
                    <a:t> Radar Mission</a:t>
                  </a:r>
                </a:p>
              </p:txBody>
            </p:sp>
            <p:sp>
              <p:nvSpPr>
                <p:cNvPr id="6" name="TextBox 5"/>
                <p:cNvSpPr txBox="1"/>
                <p:nvPr/>
              </p:nvSpPr>
              <p:spPr>
                <a:xfrm>
                  <a:off x="7172960" y="1951348"/>
                  <a:ext cx="4177663" cy="421758"/>
                </a:xfrm>
                <a:prstGeom prst="rect">
                  <a:avLst/>
                </a:prstGeom>
                <a:noFill/>
              </p:spPr>
              <p:txBody>
                <a:bodyPr wrap="square" rtlCol="0" anchor="ctr">
                  <a:noAutofit/>
                </a:bodyPr>
                <a:lstStyle/>
                <a:p>
                  <a:pPr algn="r"/>
                  <a:r>
                    <a:rPr lang="en-GB" sz="1700" dirty="0">
                      <a:solidFill>
                        <a:srgbClr val="C00000"/>
                      </a:solidFill>
                    </a:rPr>
                    <a:t>3 April 2014/ 25 April 2016 </a:t>
                  </a:r>
                </a:p>
              </p:txBody>
            </p:sp>
          </p:grpSp>
          <p:sp>
            <p:nvSpPr>
              <p:cNvPr id="33" name="Oval 32"/>
              <p:cNvSpPr/>
              <p:nvPr/>
            </p:nvSpPr>
            <p:spPr>
              <a:xfrm>
                <a:off x="1454093" y="1886602"/>
                <a:ext cx="1044000" cy="684000"/>
              </a:xfrm>
              <a:prstGeom prst="ellipse">
                <a:avLst/>
              </a:prstGeom>
              <a:blipFill dpi="0" rotWithShape="1">
                <a:blip r:embed="rId3" cstate="print">
                  <a:alphaModFix amt="99000"/>
                  <a:extLst>
                    <a:ext uri="{28A0092B-C50C-407E-A947-70E740481C1C}">
                      <a14:useLocalDpi xmlns:a14="http://schemas.microsoft.com/office/drawing/2010/main"/>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p:cNvGrpSpPr/>
            <p:nvPr/>
          </p:nvGrpSpPr>
          <p:grpSpPr>
            <a:xfrm>
              <a:off x="1423613" y="2195700"/>
              <a:ext cx="9978395" cy="684000"/>
              <a:chOff x="1454093" y="2729641"/>
              <a:chExt cx="9978395" cy="684000"/>
            </a:xfrm>
          </p:grpSpPr>
          <p:grpSp>
            <p:nvGrpSpPr>
              <p:cNvPr id="21" name="Group 20"/>
              <p:cNvGrpSpPr/>
              <p:nvPr/>
            </p:nvGrpSpPr>
            <p:grpSpPr>
              <a:xfrm>
                <a:off x="2290275" y="2902551"/>
                <a:ext cx="9142213" cy="433633"/>
                <a:chOff x="2743095" y="1951348"/>
                <a:chExt cx="9142213" cy="433633"/>
              </a:xfrm>
            </p:grpSpPr>
            <p:sp>
              <p:nvSpPr>
                <p:cNvPr id="22" name="Rectangle 21"/>
                <p:cNvSpPr/>
                <p:nvPr/>
              </p:nvSpPr>
              <p:spPr>
                <a:xfrm>
                  <a:off x="2743095" y="1951348"/>
                  <a:ext cx="9142213"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Sentinel-2A/B:</a:t>
                  </a:r>
                  <a:r>
                    <a:rPr lang="en-GB" dirty="0"/>
                    <a:t> High Resolution Optical Mission</a:t>
                  </a:r>
                </a:p>
              </p:txBody>
            </p:sp>
            <p:sp>
              <p:nvSpPr>
                <p:cNvPr id="23" name="TextBox 22"/>
                <p:cNvSpPr txBox="1"/>
                <p:nvPr/>
              </p:nvSpPr>
              <p:spPr>
                <a:xfrm>
                  <a:off x="7172960" y="1951348"/>
                  <a:ext cx="4712348" cy="421758"/>
                </a:xfrm>
                <a:prstGeom prst="rect">
                  <a:avLst/>
                </a:prstGeom>
                <a:noFill/>
              </p:spPr>
              <p:txBody>
                <a:bodyPr wrap="square" rtlCol="0" anchor="ctr">
                  <a:noAutofit/>
                </a:bodyPr>
                <a:lstStyle/>
                <a:p>
                  <a:pPr algn="r"/>
                  <a:r>
                    <a:rPr lang="en-GB" sz="1700" dirty="0">
                      <a:solidFill>
                        <a:srgbClr val="C00000"/>
                      </a:solidFill>
                    </a:rPr>
                    <a:t>23 June 2015/ 7 March 2017 </a:t>
                  </a:r>
                </a:p>
              </p:txBody>
            </p:sp>
          </p:grpSp>
          <p:sp>
            <p:nvSpPr>
              <p:cNvPr id="34" name="Oval 33"/>
              <p:cNvSpPr/>
              <p:nvPr/>
            </p:nvSpPr>
            <p:spPr>
              <a:xfrm>
                <a:off x="1454093" y="2729641"/>
                <a:ext cx="1044000" cy="684000"/>
              </a:xfrm>
              <a:prstGeom prst="ellipse">
                <a:avLst/>
              </a:prstGeom>
              <a:blipFill dpi="0" rotWithShape="1">
                <a:blip r:embed="rId4" cstate="print">
                  <a:alphaModFix amt="99000"/>
                  <a:extLst>
                    <a:ext uri="{28A0092B-C50C-407E-A947-70E740481C1C}">
                      <a14:useLocalDpi xmlns:a14="http://schemas.microsoft.com/office/drawing/2010/main"/>
                    </a:ext>
                  </a:extLst>
                </a:blip>
                <a:srcRect/>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1423613" y="2906565"/>
              <a:ext cx="9978395" cy="684000"/>
              <a:chOff x="1454093" y="3572680"/>
              <a:chExt cx="9978395" cy="684000"/>
            </a:xfrm>
          </p:grpSpPr>
          <p:grpSp>
            <p:nvGrpSpPr>
              <p:cNvPr id="25" name="Group 24"/>
              <p:cNvGrpSpPr/>
              <p:nvPr/>
            </p:nvGrpSpPr>
            <p:grpSpPr>
              <a:xfrm>
                <a:off x="2262387" y="3745112"/>
                <a:ext cx="9170101" cy="433633"/>
                <a:chOff x="2743095" y="1951348"/>
                <a:chExt cx="9170101" cy="433633"/>
              </a:xfrm>
            </p:grpSpPr>
            <p:sp>
              <p:nvSpPr>
                <p:cNvPr id="26" name="Rectangle 25"/>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Sentinel-3A/B:</a:t>
                  </a:r>
                  <a:r>
                    <a:rPr lang="en-GB" dirty="0"/>
                    <a:t> Medium Resolution Imaging and Altimetry Mission </a:t>
                  </a:r>
                </a:p>
              </p:txBody>
            </p:sp>
            <p:sp>
              <p:nvSpPr>
                <p:cNvPr id="27" name="TextBox 26"/>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C00000"/>
                      </a:solidFill>
                    </a:rPr>
                    <a:t>16 Feb. 2016/ 25 April 2018 </a:t>
                  </a:r>
                </a:p>
              </p:txBody>
            </p:sp>
          </p:grpSp>
          <p:sp>
            <p:nvSpPr>
              <p:cNvPr id="35" name="Oval 34"/>
              <p:cNvSpPr/>
              <p:nvPr/>
            </p:nvSpPr>
            <p:spPr>
              <a:xfrm>
                <a:off x="1454093" y="3572680"/>
                <a:ext cx="1044000" cy="684000"/>
              </a:xfrm>
              <a:prstGeom prst="ellipse">
                <a:avLst/>
              </a:prstGeom>
              <a:blipFill>
                <a:blip r:embed="rId5"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a:off x="1442845" y="3615963"/>
              <a:ext cx="9959163" cy="684000"/>
              <a:chOff x="1454093" y="3572680"/>
              <a:chExt cx="9959163" cy="684000"/>
            </a:xfrm>
          </p:grpSpPr>
          <p:grpSp>
            <p:nvGrpSpPr>
              <p:cNvPr id="40" name="Group 39"/>
              <p:cNvGrpSpPr/>
              <p:nvPr/>
            </p:nvGrpSpPr>
            <p:grpSpPr>
              <a:xfrm>
                <a:off x="2262387" y="3745112"/>
                <a:ext cx="9150869" cy="433633"/>
                <a:chOff x="2743095" y="1951348"/>
                <a:chExt cx="9150869" cy="433633"/>
              </a:xfrm>
            </p:grpSpPr>
            <p:sp>
              <p:nvSpPr>
                <p:cNvPr id="42" name="Rectangle 41"/>
                <p:cNvSpPr/>
                <p:nvPr/>
              </p:nvSpPr>
              <p:spPr>
                <a:xfrm>
                  <a:off x="2743095" y="1951348"/>
                  <a:ext cx="9150869"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Sentinel-4A/B:</a:t>
                  </a:r>
                  <a:r>
                    <a:rPr lang="en-GB" dirty="0"/>
                    <a:t> Geostationary Atmospheric Chemistry Mission</a:t>
                  </a:r>
                </a:p>
              </p:txBody>
            </p:sp>
            <p:sp>
              <p:nvSpPr>
                <p:cNvPr id="43" name="TextBox 42"/>
                <p:cNvSpPr txBox="1"/>
                <p:nvPr/>
              </p:nvSpPr>
              <p:spPr>
                <a:xfrm>
                  <a:off x="7172960" y="1951348"/>
                  <a:ext cx="4721004" cy="421758"/>
                </a:xfrm>
                <a:prstGeom prst="rect">
                  <a:avLst/>
                </a:prstGeom>
                <a:noFill/>
              </p:spPr>
              <p:txBody>
                <a:bodyPr wrap="square" rtlCol="0" anchor="ctr">
                  <a:noAutofit/>
                </a:bodyPr>
                <a:lstStyle/>
                <a:p>
                  <a:pPr algn="r"/>
                  <a:r>
                    <a:rPr lang="en-GB" sz="1700" dirty="0">
                      <a:solidFill>
                        <a:srgbClr val="FFFFFF"/>
                      </a:solidFill>
                    </a:rPr>
                    <a:t>2023/2027</a:t>
                  </a:r>
                </a:p>
              </p:txBody>
            </p:sp>
          </p:grpSp>
          <p:sp>
            <p:nvSpPr>
              <p:cNvPr id="41" name="Oval 40"/>
              <p:cNvSpPr/>
              <p:nvPr/>
            </p:nvSpPr>
            <p:spPr>
              <a:xfrm>
                <a:off x="1454093" y="3572680"/>
                <a:ext cx="1044000" cy="684000"/>
              </a:xfrm>
              <a:prstGeom prst="ellipse">
                <a:avLst/>
              </a:prstGeom>
              <a:blipFill>
                <a:blip r:embed="rId6"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p:cNvGrpSpPr/>
            <p:nvPr/>
          </p:nvGrpSpPr>
          <p:grpSpPr>
            <a:xfrm>
              <a:off x="1423613" y="4333007"/>
              <a:ext cx="9978395" cy="684000"/>
              <a:chOff x="1454093" y="3572680"/>
              <a:chExt cx="9978395" cy="684000"/>
            </a:xfrm>
          </p:grpSpPr>
          <p:grpSp>
            <p:nvGrpSpPr>
              <p:cNvPr id="45" name="Group 44"/>
              <p:cNvGrpSpPr/>
              <p:nvPr/>
            </p:nvGrpSpPr>
            <p:grpSpPr>
              <a:xfrm>
                <a:off x="2262387" y="3745112"/>
                <a:ext cx="9170101" cy="433633"/>
                <a:chOff x="2743095" y="1951348"/>
                <a:chExt cx="9170101" cy="433633"/>
              </a:xfrm>
            </p:grpSpPr>
            <p:sp>
              <p:nvSpPr>
                <p:cNvPr id="47" name="Rectangle 46"/>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Sentinel-5P:</a:t>
                  </a:r>
                  <a:r>
                    <a:rPr lang="en-GB" dirty="0"/>
                    <a:t> Low Earth Orbit Atmospheric Chemistry Mission </a:t>
                  </a:r>
                </a:p>
              </p:txBody>
            </p:sp>
            <p:sp>
              <p:nvSpPr>
                <p:cNvPr id="48" name="TextBox 47"/>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C00000"/>
                      </a:solidFill>
                    </a:rPr>
                    <a:t>13 October 2017</a:t>
                  </a:r>
                </a:p>
              </p:txBody>
            </p:sp>
          </p:grpSp>
          <p:sp>
            <p:nvSpPr>
              <p:cNvPr id="46" name="Oval 45"/>
              <p:cNvSpPr/>
              <p:nvPr/>
            </p:nvSpPr>
            <p:spPr>
              <a:xfrm>
                <a:off x="1454093" y="3572680"/>
                <a:ext cx="1044000" cy="684000"/>
              </a:xfrm>
              <a:prstGeom prst="ellipse">
                <a:avLst/>
              </a:prstGeom>
              <a:blipFill>
                <a:blip r:embed="rId7"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p:cNvGrpSpPr/>
            <p:nvPr/>
          </p:nvGrpSpPr>
          <p:grpSpPr>
            <a:xfrm>
              <a:off x="1423613" y="5050051"/>
              <a:ext cx="9978395" cy="684000"/>
              <a:chOff x="1454093" y="3572680"/>
              <a:chExt cx="9978395" cy="684000"/>
            </a:xfrm>
          </p:grpSpPr>
          <p:grpSp>
            <p:nvGrpSpPr>
              <p:cNvPr id="50" name="Group 49"/>
              <p:cNvGrpSpPr/>
              <p:nvPr/>
            </p:nvGrpSpPr>
            <p:grpSpPr>
              <a:xfrm>
                <a:off x="2262387" y="3745112"/>
                <a:ext cx="9170101" cy="433633"/>
                <a:chOff x="2743095" y="1951348"/>
                <a:chExt cx="9170101" cy="433633"/>
              </a:xfrm>
            </p:grpSpPr>
            <p:sp>
              <p:nvSpPr>
                <p:cNvPr id="52" name="Rectangle 51"/>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Sentinel-5A/B: </a:t>
                  </a:r>
                  <a:r>
                    <a:rPr lang="en-GB" dirty="0"/>
                    <a:t>Low Earth Orbit Atmospheric Chemistry Mission </a:t>
                  </a:r>
                  <a:r>
                    <a:rPr lang="en-GB" b="1" dirty="0"/>
                    <a:t> </a:t>
                  </a:r>
                  <a:endParaRPr lang="en-GB" dirty="0"/>
                </a:p>
              </p:txBody>
            </p:sp>
            <p:sp>
              <p:nvSpPr>
                <p:cNvPr id="53" name="TextBox 52"/>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FFFFFF"/>
                      </a:solidFill>
                    </a:rPr>
                    <a:t>2021/2027</a:t>
                  </a:r>
                </a:p>
              </p:txBody>
            </p:sp>
          </p:grpSp>
          <p:sp>
            <p:nvSpPr>
              <p:cNvPr id="51" name="Oval 50"/>
              <p:cNvSpPr/>
              <p:nvPr/>
            </p:nvSpPr>
            <p:spPr>
              <a:xfrm>
                <a:off x="1454093" y="3572680"/>
                <a:ext cx="1044000" cy="684000"/>
              </a:xfrm>
              <a:prstGeom prst="ellipse">
                <a:avLst/>
              </a:prstGeom>
              <a:blipFill>
                <a:blip r:embed="rId8"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p:cNvGrpSpPr/>
            <p:nvPr/>
          </p:nvGrpSpPr>
          <p:grpSpPr>
            <a:xfrm>
              <a:off x="1423613" y="5767095"/>
              <a:ext cx="9978395" cy="684000"/>
              <a:chOff x="1454093" y="3572680"/>
              <a:chExt cx="9978395" cy="684000"/>
            </a:xfrm>
          </p:grpSpPr>
          <p:grpSp>
            <p:nvGrpSpPr>
              <p:cNvPr id="55" name="Group 54"/>
              <p:cNvGrpSpPr/>
              <p:nvPr/>
            </p:nvGrpSpPr>
            <p:grpSpPr>
              <a:xfrm>
                <a:off x="2262387" y="3745112"/>
                <a:ext cx="9170101" cy="433633"/>
                <a:chOff x="2743095" y="1951348"/>
                <a:chExt cx="9170101" cy="433633"/>
              </a:xfrm>
            </p:grpSpPr>
            <p:sp>
              <p:nvSpPr>
                <p:cNvPr id="57" name="Rectangle 56"/>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Sentinel-6A/B:</a:t>
                  </a:r>
                  <a:r>
                    <a:rPr lang="en-GB" dirty="0"/>
                    <a:t> Altimetry Mission</a:t>
                  </a:r>
                </a:p>
              </p:txBody>
            </p:sp>
            <p:sp>
              <p:nvSpPr>
                <p:cNvPr id="58" name="TextBox 57"/>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FFFFFF"/>
                      </a:solidFill>
                    </a:rPr>
                    <a:t>2020/2025</a:t>
                  </a:r>
                </a:p>
              </p:txBody>
            </p:sp>
          </p:grpSp>
          <p:sp>
            <p:nvSpPr>
              <p:cNvPr id="56" name="Oval 55"/>
              <p:cNvSpPr/>
              <p:nvPr/>
            </p:nvSpPr>
            <p:spPr>
              <a:xfrm>
                <a:off x="1454093" y="3572680"/>
                <a:ext cx="1044000" cy="684000"/>
              </a:xfrm>
              <a:prstGeom prst="ellipse">
                <a:avLst/>
              </a:prstGeom>
              <a:blipFill>
                <a:blip r:embed="rId9"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2"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1683740"/>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2398653"/>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3067729"/>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4912" y="4565526"/>
              <a:ext cx="380706" cy="36167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359691" y="4274320"/>
            <a:ext cx="10537900" cy="7699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A422C7E7-606F-4FB5-9F15-5EF60C1C0719}"/>
              </a:ext>
            </a:extLst>
          </p:cNvPr>
          <p:cNvSpPr/>
          <p:nvPr/>
        </p:nvSpPr>
        <p:spPr>
          <a:xfrm>
            <a:off x="-786" y="1500048"/>
            <a:ext cx="1527897" cy="523220"/>
          </a:xfrm>
          <a:prstGeom prst="rect">
            <a:avLst/>
          </a:prstGeom>
          <a:noFill/>
        </p:spPr>
        <p:txBody>
          <a:bodyPr wrap="square">
            <a:spAutoFit/>
          </a:bodyPr>
          <a:lstStyle/>
          <a:p>
            <a:pPr lvl="0" algn="ctr"/>
            <a:r>
              <a:rPr lang="en-US" sz="1400" b="1" dirty="0">
                <a:solidFill>
                  <a:srgbClr val="9BAE73"/>
                </a:solidFill>
                <a:latin typeface="Tahoma" panose="020B0604030504040204" pitchFamily="34" charset="0"/>
                <a:ea typeface="Tahoma" panose="020B0604030504040204" pitchFamily="34" charset="0"/>
                <a:cs typeface="Tahoma" panose="020B0604030504040204" pitchFamily="34" charset="0"/>
              </a:rPr>
              <a:t>Space Segment</a:t>
            </a:r>
          </a:p>
        </p:txBody>
      </p:sp>
    </p:spTree>
    <p:extLst>
      <p:ext uri="{BB962C8B-B14F-4D97-AF65-F5344CB8AC3E}">
        <p14:creationId xmlns:p14="http://schemas.microsoft.com/office/powerpoint/2010/main" val="3583069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707_023_AR_EN">
            <a:hlinkClick r:id="" action="ppaction://media"/>
          </p:cNvPr>
          <p:cNvPicPr>
            <a:picLocks noGrp="1" noChangeAspect="1"/>
          </p:cNvPicPr>
          <p:nvPr>
            <p:ph idx="4294967295"/>
            <a:videoFile r:link="rId1"/>
            <p:extLst>
              <p:ext uri="{DAA4B4D4-6D71-4841-9C94-3DE7FCFB9230}">
                <p14:media xmlns:p14="http://schemas.microsoft.com/office/powerpoint/2010/main" r:embed="rId2">
                  <p14:trim st="3462" end="3083"/>
                </p14:media>
              </p:ext>
            </p:extLst>
          </p:nvPr>
        </p:nvPicPr>
        <p:blipFill>
          <a:blip r:embed="rId5"/>
          <a:stretch>
            <a:fillRect/>
          </a:stretch>
        </p:blipFill>
        <p:spPr>
          <a:xfrm>
            <a:off x="0" y="0"/>
            <a:ext cx="12187272" cy="6858000"/>
          </a:xfrm>
        </p:spPr>
      </p:pic>
      <p:sp>
        <p:nvSpPr>
          <p:cNvPr id="5" name="Title 1"/>
          <p:cNvSpPr txBox="1">
            <a:spLocks/>
          </p:cNvSpPr>
          <p:nvPr/>
        </p:nvSpPr>
        <p:spPr>
          <a:xfrm>
            <a:off x="1" y="6174557"/>
            <a:ext cx="8487508" cy="683443"/>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t>Sentinel-5P: Atmospheric Chemistry Mission</a:t>
            </a:r>
          </a:p>
        </p:txBody>
      </p:sp>
      <p:sp>
        <p:nvSpPr>
          <p:cNvPr id="6" name="TextBox 5"/>
          <p:cNvSpPr txBox="1"/>
          <p:nvPr/>
        </p:nvSpPr>
        <p:spPr>
          <a:xfrm>
            <a:off x="11273926" y="6581001"/>
            <a:ext cx="914400" cy="276999"/>
          </a:xfrm>
          <a:prstGeom prst="rect">
            <a:avLst/>
          </a:prstGeom>
          <a:noFill/>
        </p:spPr>
        <p:txBody>
          <a:bodyPr wrap="square" rtlCol="0">
            <a:spAutoFit/>
          </a:bodyPr>
          <a:lstStyle/>
          <a:p>
            <a:r>
              <a:rPr lang="en-US" sz="1200" dirty="0"/>
              <a:t>Source: ESA</a:t>
            </a:r>
          </a:p>
        </p:txBody>
      </p:sp>
    </p:spTree>
    <p:extLst>
      <p:ext uri="{BB962C8B-B14F-4D97-AF65-F5344CB8AC3E}">
        <p14:creationId xmlns:p14="http://schemas.microsoft.com/office/powerpoint/2010/main" val="218517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88600" y="-12701"/>
            <a:ext cx="1803400" cy="6877555"/>
          </a:xfrm>
          <a:prstGeom prst="rect">
            <a:avLst/>
          </a:prstGeom>
        </p:spPr>
      </p:pic>
      <p:sp>
        <p:nvSpPr>
          <p:cNvPr id="4" name="Oval 3"/>
          <p:cNvSpPr/>
          <p:nvPr/>
        </p:nvSpPr>
        <p:spPr>
          <a:xfrm>
            <a:off x="313948" y="577905"/>
            <a:ext cx="900000" cy="900000"/>
          </a:xfrm>
          <a:prstGeom prst="ellipse">
            <a:avLst/>
          </a:prstGeom>
          <a:solidFill>
            <a:schemeClr val="accent6">
              <a:lumMod val="75000"/>
              <a:alpha val="69020"/>
            </a:scheme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cxnSp>
        <p:nvCxnSpPr>
          <p:cNvPr id="5" name="Straight Connector 4"/>
          <p:cNvCxnSpPr>
            <a:cxnSpLocks/>
          </p:cNvCxnSpPr>
          <p:nvPr/>
        </p:nvCxnSpPr>
        <p:spPr>
          <a:xfrm>
            <a:off x="763162" y="2045411"/>
            <a:ext cx="0" cy="2619272"/>
          </a:xfrm>
          <a:prstGeom prst="line">
            <a:avLst/>
          </a:prstGeom>
          <a:ln w="28575">
            <a:solidFill>
              <a:schemeClr val="accent6">
                <a:lumMod val="75000"/>
                <a:alpha val="64706"/>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86" y="1500048"/>
            <a:ext cx="1527897" cy="523220"/>
          </a:xfrm>
          <a:prstGeom prst="rect">
            <a:avLst/>
          </a:prstGeom>
          <a:noFill/>
        </p:spPr>
        <p:txBody>
          <a:bodyPr wrap="square">
            <a:spAutoFit/>
          </a:bodyPr>
          <a:lstStyle/>
          <a:p>
            <a:pPr lvl="0" algn="ctr"/>
            <a:r>
              <a:rPr lang="en-US" sz="1400" b="1" dirty="0">
                <a:solidFill>
                  <a:srgbClr val="9BAE73"/>
                </a:solidFill>
                <a:latin typeface="Tahoma" panose="020B0604030504040204" pitchFamily="34" charset="0"/>
                <a:ea typeface="Tahoma" panose="020B0604030504040204" pitchFamily="34" charset="0"/>
                <a:cs typeface="Tahoma" panose="020B0604030504040204" pitchFamily="34" charset="0"/>
              </a:rPr>
              <a:t>Space Segment</a:t>
            </a:r>
          </a:p>
        </p:txBody>
      </p:sp>
      <p:sp>
        <p:nvSpPr>
          <p:cNvPr id="7" name="Title 1"/>
          <p:cNvSpPr txBox="1">
            <a:spLocks/>
          </p:cNvSpPr>
          <p:nvPr/>
        </p:nvSpPr>
        <p:spPr>
          <a:xfrm>
            <a:off x="1740687" y="365124"/>
            <a:ext cx="8662268"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Sentinel-5P: </a:t>
            </a:r>
            <a:r>
              <a:rPr lang="en-GB"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Atmospheric Chemistry Mission </a:t>
            </a: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8" name="Content Placeholder 2"/>
          <p:cNvSpPr txBox="1">
            <a:spLocks/>
          </p:cNvSpPr>
          <p:nvPr/>
        </p:nvSpPr>
        <p:spPr>
          <a:xfrm>
            <a:off x="1527111" y="2068511"/>
            <a:ext cx="8875844" cy="39330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ct val="110000"/>
              </a:lnSpc>
              <a:spcBef>
                <a:spcPts val="600"/>
              </a:spcBef>
              <a:spcAft>
                <a:spcPts val="600"/>
              </a:spcAft>
            </a:pPr>
            <a:r>
              <a:rPr lang="en-GB" sz="2400" b="1" dirty="0"/>
              <a:t>Payload:  </a:t>
            </a:r>
            <a:r>
              <a:rPr lang="en-GB" sz="2400" dirty="0"/>
              <a:t>Tropospheric Monitoring Instrument (TROPOMI) – passive grating imaging spectrometer</a:t>
            </a:r>
          </a:p>
          <a:p>
            <a:pPr marL="357188" indent="-357188">
              <a:lnSpc>
                <a:spcPct val="110000"/>
              </a:lnSpc>
              <a:spcBef>
                <a:spcPts val="600"/>
              </a:spcBef>
              <a:spcAft>
                <a:spcPts val="600"/>
              </a:spcAft>
            </a:pPr>
            <a:r>
              <a:rPr lang="en-GB" sz="2400" b="1" dirty="0"/>
              <a:t>Orbit:</a:t>
            </a:r>
            <a:r>
              <a:rPr lang="en-GB" sz="2400" dirty="0"/>
              <a:t> Polar, Sun-synchronous at altitude of 824 km and in flight formation with Suomi-NPP (US NOAA)</a:t>
            </a:r>
          </a:p>
          <a:p>
            <a:pPr marL="357188" indent="-357188">
              <a:lnSpc>
                <a:spcPct val="100000"/>
              </a:lnSpc>
              <a:spcAft>
                <a:spcPts val="600"/>
              </a:spcAft>
            </a:pPr>
            <a:r>
              <a:rPr lang="en-GB" sz="2400" b="1" dirty="0"/>
              <a:t>Revisit time:</a:t>
            </a:r>
            <a:r>
              <a:rPr lang="en-GB" sz="2400" dirty="0"/>
              <a:t> Daily global coverage (13:30 local solar time)</a:t>
            </a:r>
          </a:p>
        </p:txBody>
      </p:sp>
      <p:sp>
        <p:nvSpPr>
          <p:cNvPr id="11" name="TextBox 10"/>
          <p:cNvSpPr txBox="1"/>
          <p:nvPr/>
        </p:nvSpPr>
        <p:spPr>
          <a:xfrm>
            <a:off x="10402955" y="6033154"/>
            <a:ext cx="1790699" cy="811367"/>
          </a:xfrm>
          <a:prstGeom prst="rect">
            <a:avLst/>
          </a:prstGeom>
          <a:noFill/>
        </p:spPr>
        <p:txBody>
          <a:bodyPr wrap="square" lIns="36000" tIns="36000" rIns="36000" bIns="36000" rtlCol="0">
            <a:spAutoFit/>
          </a:bodyPr>
          <a:lstStyle/>
          <a:p>
            <a:pPr algn="r"/>
            <a:r>
              <a:rPr lang="en-GB" sz="1600" b="1" dirty="0">
                <a:solidFill>
                  <a:schemeClr val="bg1"/>
                </a:solidFill>
              </a:rPr>
              <a:t>Sentinel-5P - </a:t>
            </a:r>
            <a:r>
              <a:rPr lang="en-GB" sz="1600" b="1" dirty="0" err="1">
                <a:solidFill>
                  <a:schemeClr val="bg1"/>
                </a:solidFill>
              </a:rPr>
              <a:t>Rockot</a:t>
            </a:r>
            <a:endParaRPr lang="en-GB" sz="1600" b="1" dirty="0">
              <a:solidFill>
                <a:schemeClr val="bg1"/>
              </a:solidFill>
            </a:endParaRPr>
          </a:p>
          <a:p>
            <a:pPr algn="r"/>
            <a:r>
              <a:rPr lang="en-GB" sz="1600" b="1" dirty="0">
                <a:solidFill>
                  <a:schemeClr val="bg1"/>
                </a:solidFill>
              </a:rPr>
              <a:t>13 October 2017</a:t>
            </a:r>
          </a:p>
          <a:p>
            <a:pPr algn="r"/>
            <a:r>
              <a:rPr lang="en-GB" sz="1600" b="1" dirty="0" err="1">
                <a:solidFill>
                  <a:schemeClr val="bg1"/>
                </a:solidFill>
              </a:rPr>
              <a:t>Plesetsk</a:t>
            </a:r>
            <a:endParaRPr lang="en-GB" sz="1600" b="1" dirty="0">
              <a:solidFill>
                <a:schemeClr val="bg1"/>
              </a:solidFill>
            </a:endParaRPr>
          </a:p>
        </p:txBody>
      </p:sp>
      <p:sp>
        <p:nvSpPr>
          <p:cNvPr id="12" name="TextBox 11"/>
          <p:cNvSpPr txBox="1"/>
          <p:nvPr/>
        </p:nvSpPr>
        <p:spPr>
          <a:xfrm>
            <a:off x="9472546" y="4526184"/>
            <a:ext cx="914400" cy="276999"/>
          </a:xfrm>
          <a:prstGeom prst="rect">
            <a:avLst/>
          </a:prstGeom>
          <a:noFill/>
        </p:spPr>
        <p:txBody>
          <a:bodyPr wrap="square" rtlCol="0">
            <a:spAutoFit/>
          </a:bodyPr>
          <a:lstStyle/>
          <a:p>
            <a:r>
              <a:rPr lang="en-US" sz="1200" dirty="0"/>
              <a:t>Source: ESA</a:t>
            </a:r>
          </a:p>
        </p:txBody>
      </p:sp>
      <p:grpSp>
        <p:nvGrpSpPr>
          <p:cNvPr id="10" name="Group 9">
            <a:extLst>
              <a:ext uri="{FF2B5EF4-FFF2-40B4-BE49-F238E27FC236}">
                <a16:creationId xmlns:a16="http://schemas.microsoft.com/office/drawing/2014/main" id="{4E4FF7F9-CC91-47C7-8F84-ED491975C432}"/>
              </a:ext>
            </a:extLst>
          </p:cNvPr>
          <p:cNvGrpSpPr/>
          <p:nvPr/>
        </p:nvGrpSpPr>
        <p:grpSpPr>
          <a:xfrm>
            <a:off x="-786" y="4834733"/>
            <a:ext cx="10387732" cy="2032710"/>
            <a:chOff x="-786" y="4829544"/>
            <a:chExt cx="10209870" cy="2038563"/>
          </a:xfrm>
        </p:grpSpPr>
        <p:pic>
          <p:nvPicPr>
            <p:cNvPr id="9" name="Picture 8">
              <a:extLst>
                <a:ext uri="{FF2B5EF4-FFF2-40B4-BE49-F238E27FC236}">
                  <a16:creationId xmlns:a16="http://schemas.microsoft.com/office/drawing/2014/main" id="{3AF99ED3-856D-456B-9E2B-D55199E0259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86" y="4829544"/>
              <a:ext cx="1707707" cy="2038563"/>
            </a:xfrm>
            <a:prstGeom prst="rect">
              <a:avLst/>
            </a:prstGeom>
          </p:spPr>
        </p:pic>
        <p:pic>
          <p:nvPicPr>
            <p:cNvPr id="13" name="Picture 12">
              <a:extLst>
                <a:ext uri="{FF2B5EF4-FFF2-40B4-BE49-F238E27FC236}">
                  <a16:creationId xmlns:a16="http://schemas.microsoft.com/office/drawing/2014/main" id="{7C884C49-1731-492B-87EF-AC97CA78EBA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706627" y="4832139"/>
              <a:ext cx="1707707" cy="2033373"/>
            </a:xfrm>
            <a:prstGeom prst="rect">
              <a:avLst/>
            </a:prstGeom>
          </p:spPr>
        </p:pic>
        <p:pic>
          <p:nvPicPr>
            <p:cNvPr id="14" name="Picture 13">
              <a:extLst>
                <a:ext uri="{FF2B5EF4-FFF2-40B4-BE49-F238E27FC236}">
                  <a16:creationId xmlns:a16="http://schemas.microsoft.com/office/drawing/2014/main" id="{C3A79E5B-5535-4766-8E73-FE633ECF591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405097" y="4832139"/>
              <a:ext cx="1707707" cy="2035968"/>
            </a:xfrm>
            <a:prstGeom prst="rect">
              <a:avLst/>
            </a:prstGeom>
          </p:spPr>
        </p:pic>
        <p:pic>
          <p:nvPicPr>
            <p:cNvPr id="15" name="Picture 14">
              <a:extLst>
                <a:ext uri="{FF2B5EF4-FFF2-40B4-BE49-F238E27FC236}">
                  <a16:creationId xmlns:a16="http://schemas.microsoft.com/office/drawing/2014/main" id="{4981D615-DB48-4025-A55E-90C1C52A35A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5104002" y="4829544"/>
              <a:ext cx="1707707" cy="2035968"/>
            </a:xfrm>
            <a:prstGeom prst="rect">
              <a:avLst/>
            </a:prstGeom>
          </p:spPr>
        </p:pic>
        <p:pic>
          <p:nvPicPr>
            <p:cNvPr id="16" name="Picture 15">
              <a:extLst>
                <a:ext uri="{FF2B5EF4-FFF2-40B4-BE49-F238E27FC236}">
                  <a16:creationId xmlns:a16="http://schemas.microsoft.com/office/drawing/2014/main" id="{E3CA79C2-DAA3-45B8-BF2E-F7BDE9B1649C}"/>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805931" y="4829544"/>
              <a:ext cx="1707707" cy="2035968"/>
            </a:xfrm>
            <a:prstGeom prst="rect">
              <a:avLst/>
            </a:prstGeom>
          </p:spPr>
        </p:pic>
        <p:pic>
          <p:nvPicPr>
            <p:cNvPr id="17" name="Picture 16">
              <a:extLst>
                <a:ext uri="{FF2B5EF4-FFF2-40B4-BE49-F238E27FC236}">
                  <a16:creationId xmlns:a16="http://schemas.microsoft.com/office/drawing/2014/main" id="{147AE354-C407-41D9-ACD3-64FAB064AE9F}"/>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8501377" y="4829544"/>
              <a:ext cx="1707707" cy="2035968"/>
            </a:xfrm>
            <a:prstGeom prst="rect">
              <a:avLst/>
            </a:prstGeom>
          </p:spPr>
        </p:pic>
      </p:grpSp>
    </p:spTree>
    <p:extLst>
      <p:ext uri="{BB962C8B-B14F-4D97-AF65-F5344CB8AC3E}">
        <p14:creationId xmlns:p14="http://schemas.microsoft.com/office/powerpoint/2010/main" val="943189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7DE413-1E38-4C60-AB23-294D20BD57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5488" y="0"/>
            <a:ext cx="6172200" cy="6858000"/>
          </a:xfrm>
          <a:prstGeom prst="rect">
            <a:avLst/>
          </a:prstGeom>
        </p:spPr>
      </p:pic>
      <p:pic>
        <p:nvPicPr>
          <p:cNvPr id="7" name="Picture 6" descr="A picture containing text&#10;&#10;Description generated with very high confidence">
            <a:extLst>
              <a:ext uri="{FF2B5EF4-FFF2-40B4-BE49-F238E27FC236}">
                <a16:creationId xmlns:a16="http://schemas.microsoft.com/office/drawing/2014/main" id="{35D4A6C3-E075-4324-9012-79803A730F5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377543" y="-1"/>
            <a:ext cx="6814457" cy="6242447"/>
          </a:xfrm>
          <a:prstGeom prst="rect">
            <a:avLst/>
          </a:prstGeom>
        </p:spPr>
      </p:pic>
      <p:pic>
        <p:nvPicPr>
          <p:cNvPr id="8" name="Picture 7" descr="A picture containing text&#10;&#10;Description generated with very high confidence">
            <a:extLst>
              <a:ext uri="{FF2B5EF4-FFF2-40B4-BE49-F238E27FC236}">
                <a16:creationId xmlns:a16="http://schemas.microsoft.com/office/drawing/2014/main" id="{F421398A-96F4-43A3-A81A-1A37E4E6F7B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0653693" y="4656952"/>
            <a:ext cx="1498978" cy="1511808"/>
          </a:xfrm>
          <a:prstGeom prst="rect">
            <a:avLst/>
          </a:prstGeom>
        </p:spPr>
      </p:pic>
      <p:sp>
        <p:nvSpPr>
          <p:cNvPr id="9" name="TextBox 8">
            <a:extLst>
              <a:ext uri="{FF2B5EF4-FFF2-40B4-BE49-F238E27FC236}">
                <a16:creationId xmlns:a16="http://schemas.microsoft.com/office/drawing/2014/main" id="{277E8C18-3123-41F4-B02D-FE85CA411ACC}"/>
              </a:ext>
            </a:extLst>
          </p:cNvPr>
          <p:cNvSpPr txBox="1"/>
          <p:nvPr/>
        </p:nvSpPr>
        <p:spPr>
          <a:xfrm>
            <a:off x="5377541" y="6242447"/>
            <a:ext cx="6814458" cy="615553"/>
          </a:xfrm>
          <a:prstGeom prst="rect">
            <a:avLst/>
          </a:prstGeom>
          <a:solidFill>
            <a:schemeClr val="bg1"/>
          </a:solidFill>
        </p:spPr>
        <p:txBody>
          <a:bodyPr wrap="square" rtlCol="0">
            <a:spAutoFit/>
          </a:bodyPr>
          <a:lstStyle/>
          <a:p>
            <a:r>
              <a:rPr lang="en-GB" dirty="0"/>
              <a:t>Formaldehyde vertical column concentrations</a:t>
            </a:r>
          </a:p>
          <a:p>
            <a:r>
              <a:rPr lang="en-GB" sz="1600" dirty="0"/>
              <a:t>Sentinel-5P - January and August 2018</a:t>
            </a:r>
          </a:p>
        </p:txBody>
      </p:sp>
      <p:sp>
        <p:nvSpPr>
          <p:cNvPr id="10" name="TextBox 9">
            <a:extLst>
              <a:ext uri="{FF2B5EF4-FFF2-40B4-BE49-F238E27FC236}">
                <a16:creationId xmlns:a16="http://schemas.microsoft.com/office/drawing/2014/main" id="{DD0C41F2-3734-4ED8-A46D-64F2B1D5E1E8}"/>
              </a:ext>
            </a:extLst>
          </p:cNvPr>
          <p:cNvSpPr txBox="1"/>
          <p:nvPr/>
        </p:nvSpPr>
        <p:spPr>
          <a:xfrm>
            <a:off x="5429343" y="5928324"/>
            <a:ext cx="4595670" cy="307777"/>
          </a:xfrm>
          <a:prstGeom prst="rect">
            <a:avLst/>
          </a:prstGeom>
          <a:noFill/>
        </p:spPr>
        <p:txBody>
          <a:bodyPr wrap="square" rtlCol="0">
            <a:spAutoFit/>
          </a:bodyPr>
          <a:lstStyle/>
          <a:p>
            <a:r>
              <a:rPr lang="en-GB" sz="1400" dirty="0">
                <a:solidFill>
                  <a:schemeClr val="bg1"/>
                </a:solidFill>
              </a:rPr>
              <a:t>Credits: BIRA–IASB/DLR (contains modified Copernicus data) </a:t>
            </a:r>
          </a:p>
        </p:txBody>
      </p:sp>
      <p:sp>
        <p:nvSpPr>
          <p:cNvPr id="11" name="TextBox 10">
            <a:extLst>
              <a:ext uri="{FF2B5EF4-FFF2-40B4-BE49-F238E27FC236}">
                <a16:creationId xmlns:a16="http://schemas.microsoft.com/office/drawing/2014/main" id="{AC4171E2-CA0B-404B-94FD-6A7C106C587B}"/>
              </a:ext>
            </a:extLst>
          </p:cNvPr>
          <p:cNvSpPr txBox="1"/>
          <p:nvPr/>
        </p:nvSpPr>
        <p:spPr>
          <a:xfrm>
            <a:off x="0" y="6236101"/>
            <a:ext cx="5377540" cy="615553"/>
          </a:xfrm>
          <a:prstGeom prst="rect">
            <a:avLst/>
          </a:prstGeom>
          <a:solidFill>
            <a:schemeClr val="bg1"/>
          </a:solidFill>
        </p:spPr>
        <p:txBody>
          <a:bodyPr wrap="square" rtlCol="0">
            <a:spAutoFit/>
          </a:bodyPr>
          <a:lstStyle/>
          <a:p>
            <a:r>
              <a:rPr lang="en-GB" dirty="0"/>
              <a:t>Ozone hole over Antarctica</a:t>
            </a:r>
          </a:p>
          <a:p>
            <a:r>
              <a:rPr lang="en-GB" sz="1600" dirty="0"/>
              <a:t>Sentinel-5P - September and October 2018</a:t>
            </a:r>
          </a:p>
        </p:txBody>
      </p:sp>
    </p:spTree>
    <p:extLst>
      <p:ext uri="{BB962C8B-B14F-4D97-AF65-F5344CB8AC3E}">
        <p14:creationId xmlns:p14="http://schemas.microsoft.com/office/powerpoint/2010/main" val="502094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13948" y="577905"/>
            <a:ext cx="900000" cy="900000"/>
          </a:xfrm>
          <a:prstGeom prst="ellipse">
            <a:avLst/>
          </a:prstGeom>
          <a:solidFill>
            <a:srgbClr val="7E9FA8"/>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cxnSp>
        <p:nvCxnSpPr>
          <p:cNvPr id="5" name="Straight Connector 4"/>
          <p:cNvCxnSpPr/>
          <p:nvPr/>
        </p:nvCxnSpPr>
        <p:spPr>
          <a:xfrm>
            <a:off x="763162" y="2045411"/>
            <a:ext cx="785" cy="3816000"/>
          </a:xfrm>
          <a:prstGeom prst="line">
            <a:avLst/>
          </a:prstGeom>
          <a:ln w="28575">
            <a:solidFill>
              <a:srgbClr val="215968">
                <a:alpha val="64706"/>
              </a:srgb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86" y="1500048"/>
            <a:ext cx="1527897" cy="523220"/>
          </a:xfrm>
          <a:prstGeom prst="rect">
            <a:avLst/>
          </a:prstGeom>
          <a:noFill/>
        </p:spPr>
        <p:txBody>
          <a:bodyPr wrap="square">
            <a:spAutoFit/>
          </a:bodyPr>
          <a:lstStyle/>
          <a:p>
            <a:pPr lvl="0" algn="ctr"/>
            <a:r>
              <a:rPr lang="en-US" sz="1400" b="1" dirty="0">
                <a:solidFill>
                  <a:srgbClr val="215968"/>
                </a:solidFill>
                <a:latin typeface="Tahoma" panose="020B0604030504040204" pitchFamily="34" charset="0"/>
                <a:ea typeface="Tahoma" panose="020B0604030504040204" pitchFamily="34" charset="0"/>
                <a:cs typeface="Tahoma" panose="020B0604030504040204" pitchFamily="34" charset="0"/>
              </a:rPr>
              <a:t>RUS Copernicus</a:t>
            </a:r>
          </a:p>
        </p:txBody>
      </p:sp>
      <p:sp>
        <p:nvSpPr>
          <p:cNvPr id="7" name="Title 1"/>
          <p:cNvSpPr txBox="1">
            <a:spLocks/>
          </p:cNvSpPr>
          <p:nvPr/>
        </p:nvSpPr>
        <p:spPr>
          <a:xfrm>
            <a:off x="1740687" y="365124"/>
            <a:ext cx="1006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RUS Copernicus</a:t>
            </a:r>
          </a:p>
        </p:txBody>
      </p:sp>
      <p:sp>
        <p:nvSpPr>
          <p:cNvPr id="8" name="Content Placeholder 1"/>
          <p:cNvSpPr>
            <a:spLocks noGrp="1"/>
          </p:cNvSpPr>
          <p:nvPr>
            <p:ph idx="1"/>
          </p:nvPr>
        </p:nvSpPr>
        <p:spPr>
          <a:xfrm>
            <a:off x="1527111" y="3495362"/>
            <a:ext cx="8738117" cy="2261330"/>
          </a:xfrm>
        </p:spPr>
        <p:txBody>
          <a:bodyPr>
            <a:normAutofit/>
          </a:bodyPr>
          <a:lstStyle/>
          <a:p>
            <a:pPr marL="358775" indent="-358775"/>
            <a:r>
              <a:rPr lang="en-GB" sz="2400" b="1" dirty="0"/>
              <a:t>Research and User Support for Sentinel core products</a:t>
            </a:r>
          </a:p>
          <a:p>
            <a:pPr marL="358775" indent="-358775"/>
            <a:r>
              <a:rPr lang="en-GB" sz="2400" b="1" dirty="0"/>
              <a:t>Free access to ICT resources and training </a:t>
            </a:r>
            <a:r>
              <a:rPr lang="en-GB" sz="2400" dirty="0"/>
              <a:t>for Sentinel data exploitation</a:t>
            </a:r>
          </a:p>
          <a:p>
            <a:pPr marL="358775" indent="-358775"/>
            <a:r>
              <a:rPr lang="en-GB" sz="2400" b="1" dirty="0"/>
              <a:t>Open to everyone </a:t>
            </a:r>
            <a:r>
              <a:rPr lang="en-GB" sz="2400" dirty="0"/>
              <a:t>for research, R&amp;D and learning purposes</a:t>
            </a:r>
          </a:p>
          <a:p>
            <a:pPr marL="358775" indent="-358775"/>
            <a:endParaRPr lang="en-GB" sz="2400" b="1" dirty="0"/>
          </a:p>
          <a:p>
            <a:pPr marL="0" indent="0">
              <a:buNone/>
            </a:pPr>
            <a:endParaRPr lang="en-GB" dirty="0"/>
          </a:p>
        </p:txBody>
      </p:sp>
      <p:grpSp>
        <p:nvGrpSpPr>
          <p:cNvPr id="9" name="Group 8"/>
          <p:cNvGrpSpPr>
            <a:grpSpLocks noChangeAspect="1"/>
          </p:cNvGrpSpPr>
          <p:nvPr/>
        </p:nvGrpSpPr>
        <p:grpSpPr>
          <a:xfrm>
            <a:off x="10468760" y="806247"/>
            <a:ext cx="1513174" cy="4513889"/>
            <a:chOff x="12249950" y="35611456"/>
            <a:chExt cx="2524874" cy="8008673"/>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62698" y="37240732"/>
              <a:ext cx="2512126" cy="792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57695" y="42618016"/>
              <a:ext cx="2154164" cy="100211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249950" y="38760262"/>
              <a:ext cx="2461910" cy="7920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801085" y="40382562"/>
              <a:ext cx="1645418" cy="14609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369044" y="35611456"/>
              <a:ext cx="2223719" cy="846000"/>
            </a:xfrm>
            <a:prstGeom prst="rect">
              <a:avLst/>
            </a:prstGeom>
          </p:spPr>
        </p:pic>
      </p:grpSp>
      <p:pic>
        <p:nvPicPr>
          <p:cNvPr id="15" name="Picture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58639" y="5489784"/>
            <a:ext cx="1906541" cy="1210775"/>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798349" y="5407896"/>
            <a:ext cx="1747228" cy="1210775"/>
          </a:xfrm>
          <a:prstGeom prst="rect">
            <a:avLst/>
          </a:prstGeom>
        </p:spPr>
      </p:pic>
      <p:sp>
        <p:nvSpPr>
          <p:cNvPr id="17" name="Rectangle 16"/>
          <p:cNvSpPr/>
          <p:nvPr/>
        </p:nvSpPr>
        <p:spPr>
          <a:xfrm>
            <a:off x="3152969" y="6292752"/>
            <a:ext cx="5486400" cy="295466"/>
          </a:xfrm>
          <a:prstGeom prst="rect">
            <a:avLst/>
          </a:prstGeom>
        </p:spPr>
        <p:txBody>
          <a:bodyPr>
            <a:spAutoFit/>
          </a:bodyPr>
          <a:lstStyle/>
          <a:p>
            <a:pPr algn="ctr"/>
            <a:r>
              <a:rPr lang="en-US" sz="1320" dirty="0">
                <a:solidFill>
                  <a:schemeClr val="tx1">
                    <a:lumMod val="85000"/>
                    <a:lumOff val="15000"/>
                  </a:schemeClr>
                </a:solidFill>
              </a:rPr>
              <a:t>Funded by European Commission and managed by ESA</a:t>
            </a:r>
          </a:p>
        </p:txBody>
      </p:sp>
      <p:pic>
        <p:nvPicPr>
          <p:cNvPr id="2" name="Picture 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890727" y="1681171"/>
            <a:ext cx="4167912" cy="1546161"/>
          </a:xfrm>
          <a:prstGeom prst="rect">
            <a:avLst/>
          </a:prstGeom>
        </p:spPr>
      </p:pic>
    </p:spTree>
    <p:extLst>
      <p:ext uri="{BB962C8B-B14F-4D97-AF65-F5344CB8AC3E}">
        <p14:creationId xmlns:p14="http://schemas.microsoft.com/office/powerpoint/2010/main" val="1178800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13948" y="577905"/>
            <a:ext cx="900000" cy="900000"/>
          </a:xfrm>
          <a:prstGeom prst="ellipse">
            <a:avLst/>
          </a:prstGeom>
          <a:solidFill>
            <a:srgbClr val="215968">
              <a:alpha val="56863"/>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cxnSp>
        <p:nvCxnSpPr>
          <p:cNvPr id="5" name="Straight Connector 4"/>
          <p:cNvCxnSpPr/>
          <p:nvPr/>
        </p:nvCxnSpPr>
        <p:spPr>
          <a:xfrm>
            <a:off x="763162" y="2045411"/>
            <a:ext cx="785" cy="3780000"/>
          </a:xfrm>
          <a:prstGeom prst="line">
            <a:avLst/>
          </a:prstGeom>
          <a:ln w="28575">
            <a:solidFill>
              <a:srgbClr val="215968">
                <a:alpha val="64706"/>
              </a:srgb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86" y="1500048"/>
            <a:ext cx="1527897" cy="523220"/>
          </a:xfrm>
          <a:prstGeom prst="rect">
            <a:avLst/>
          </a:prstGeom>
          <a:noFill/>
        </p:spPr>
        <p:txBody>
          <a:bodyPr wrap="square">
            <a:spAutoFit/>
          </a:bodyPr>
          <a:lstStyle/>
          <a:p>
            <a:pPr lvl="0" algn="ctr"/>
            <a:r>
              <a:rPr lang="en-US" sz="1400" b="1" dirty="0">
                <a:solidFill>
                  <a:srgbClr val="215968"/>
                </a:solidFill>
                <a:latin typeface="Tahoma" panose="020B0604030504040204" pitchFamily="34" charset="0"/>
                <a:ea typeface="Tahoma" panose="020B0604030504040204" pitchFamily="34" charset="0"/>
                <a:cs typeface="Tahoma" panose="020B0604030504040204" pitchFamily="34" charset="0"/>
              </a:rPr>
              <a:t>RUS Copernicus</a:t>
            </a:r>
          </a:p>
        </p:txBody>
      </p:sp>
      <p:sp>
        <p:nvSpPr>
          <p:cNvPr id="7" name="Title 1"/>
          <p:cNvSpPr txBox="1">
            <a:spLocks/>
          </p:cNvSpPr>
          <p:nvPr/>
        </p:nvSpPr>
        <p:spPr>
          <a:xfrm>
            <a:off x="1740687" y="365124"/>
            <a:ext cx="1006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RUS Copernicus</a:t>
            </a:r>
          </a:p>
        </p:txBody>
      </p:sp>
      <p:sp>
        <p:nvSpPr>
          <p:cNvPr id="8" name="Content Placeholder 1"/>
          <p:cNvSpPr>
            <a:spLocks noGrp="1"/>
          </p:cNvSpPr>
          <p:nvPr>
            <p:ph idx="1"/>
          </p:nvPr>
        </p:nvSpPr>
        <p:spPr>
          <a:xfrm>
            <a:off x="1527111" y="2045411"/>
            <a:ext cx="5506645" cy="3711282"/>
          </a:xfrm>
        </p:spPr>
        <p:txBody>
          <a:bodyPr>
            <a:normAutofit/>
          </a:bodyPr>
          <a:lstStyle/>
          <a:p>
            <a:pPr marL="358775" indent="-358775"/>
            <a:r>
              <a:rPr lang="en-US" sz="2400" dirty="0">
                <a:solidFill>
                  <a:schemeClr val="tx1">
                    <a:lumMod val="85000"/>
                    <a:lumOff val="15000"/>
                  </a:schemeClr>
                </a:solidFill>
              </a:rPr>
              <a:t>Specialized remote sensing helpdesk </a:t>
            </a:r>
          </a:p>
          <a:p>
            <a:pPr marL="358775" indent="-358775"/>
            <a:r>
              <a:rPr lang="en-US" sz="2400" dirty="0">
                <a:solidFill>
                  <a:schemeClr val="tx1">
                    <a:lumMod val="85000"/>
                    <a:lumOff val="15000"/>
                  </a:schemeClr>
                </a:solidFill>
              </a:rPr>
              <a:t>Available via chat or e-mail</a:t>
            </a:r>
          </a:p>
          <a:p>
            <a:pPr marL="358775" indent="-358775"/>
            <a:r>
              <a:rPr lang="en-US" sz="2400" dirty="0">
                <a:solidFill>
                  <a:schemeClr val="tx1">
                    <a:lumMod val="85000"/>
                    <a:lumOff val="15000"/>
                  </a:schemeClr>
                </a:solidFill>
              </a:rPr>
              <a:t>Customized preinstalled virtual machines (VMs)</a:t>
            </a:r>
          </a:p>
          <a:p>
            <a:pPr marL="0" indent="0">
              <a:buNone/>
            </a:pPr>
            <a:endParaRPr lang="en-GB" dirty="0"/>
          </a:p>
        </p:txBody>
      </p:sp>
      <p:grpSp>
        <p:nvGrpSpPr>
          <p:cNvPr id="2" name="Group 1"/>
          <p:cNvGrpSpPr/>
          <p:nvPr/>
        </p:nvGrpSpPr>
        <p:grpSpPr>
          <a:xfrm>
            <a:off x="125947" y="5965379"/>
            <a:ext cx="11931365" cy="837933"/>
            <a:chOff x="125947" y="5965379"/>
            <a:chExt cx="11931365" cy="837933"/>
          </a:xfrm>
        </p:grpSpPr>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9810" y="5965379"/>
              <a:ext cx="1297502" cy="82399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947" y="5978467"/>
              <a:ext cx="1088001" cy="753951"/>
            </a:xfrm>
            <a:prstGeom prst="rect">
              <a:avLst/>
            </a:prstGeom>
          </p:spPr>
        </p:pic>
        <p:sp>
          <p:nvSpPr>
            <p:cNvPr id="17" name="Rectangle 16"/>
            <p:cNvSpPr/>
            <p:nvPr/>
          </p:nvSpPr>
          <p:spPr>
            <a:xfrm>
              <a:off x="3243679" y="6507846"/>
              <a:ext cx="5486400" cy="295466"/>
            </a:xfrm>
            <a:prstGeom prst="rect">
              <a:avLst/>
            </a:prstGeom>
          </p:spPr>
          <p:txBody>
            <a:bodyPr>
              <a:spAutoFit/>
            </a:bodyPr>
            <a:lstStyle/>
            <a:p>
              <a:pPr algn="ctr"/>
              <a:r>
                <a:rPr lang="en-US" sz="1320" dirty="0">
                  <a:solidFill>
                    <a:schemeClr val="tx1">
                      <a:lumMod val="85000"/>
                      <a:lumOff val="15000"/>
                    </a:schemeClr>
                  </a:solidFill>
                </a:rPr>
                <a:t>Funded by European Commission and managed by ESA</a:t>
              </a:r>
            </a:p>
          </p:txBody>
        </p:sp>
      </p:grpSp>
      <p:graphicFrame>
        <p:nvGraphicFramePr>
          <p:cNvPr id="18" name="Table 17"/>
          <p:cNvGraphicFramePr>
            <a:graphicFrameLocks noGrp="1"/>
          </p:cNvGraphicFramePr>
          <p:nvPr>
            <p:extLst>
              <p:ext uri="{D42A27DB-BD31-4B8C-83A1-F6EECF244321}">
                <p14:modId xmlns:p14="http://schemas.microsoft.com/office/powerpoint/2010/main" val="738160900"/>
              </p:ext>
            </p:extLst>
          </p:nvPr>
        </p:nvGraphicFramePr>
        <p:xfrm>
          <a:off x="1000372" y="4060947"/>
          <a:ext cx="5498312" cy="1840992"/>
        </p:xfrm>
        <a:graphic>
          <a:graphicData uri="http://schemas.openxmlformats.org/drawingml/2006/table">
            <a:tbl>
              <a:tblPr firstRow="1" bandRow="1">
                <a:tableStyleId>{5C22544A-7EE6-4342-B048-85BDC9FD1C3A}</a:tableStyleId>
              </a:tblPr>
              <a:tblGrid>
                <a:gridCol w="1500135">
                  <a:extLst>
                    <a:ext uri="{9D8B030D-6E8A-4147-A177-3AD203B41FA5}">
                      <a16:colId xmlns:a16="http://schemas.microsoft.com/office/drawing/2014/main" val="20000"/>
                    </a:ext>
                  </a:extLst>
                </a:gridCol>
                <a:gridCol w="1222684">
                  <a:extLst>
                    <a:ext uri="{9D8B030D-6E8A-4147-A177-3AD203B41FA5}">
                      <a16:colId xmlns:a16="http://schemas.microsoft.com/office/drawing/2014/main" val="20001"/>
                    </a:ext>
                  </a:extLst>
                </a:gridCol>
                <a:gridCol w="1247138">
                  <a:extLst>
                    <a:ext uri="{9D8B030D-6E8A-4147-A177-3AD203B41FA5}">
                      <a16:colId xmlns:a16="http://schemas.microsoft.com/office/drawing/2014/main" val="20002"/>
                    </a:ext>
                  </a:extLst>
                </a:gridCol>
                <a:gridCol w="1528355">
                  <a:extLst>
                    <a:ext uri="{9D8B030D-6E8A-4147-A177-3AD203B41FA5}">
                      <a16:colId xmlns:a16="http://schemas.microsoft.com/office/drawing/2014/main" val="20003"/>
                    </a:ext>
                  </a:extLst>
                </a:gridCol>
              </a:tblGrid>
              <a:tr h="0">
                <a:tc>
                  <a:txBody>
                    <a:bodyPr/>
                    <a:lstStyle/>
                    <a:p>
                      <a:endParaRPr lang="en-US" sz="2200" dirty="0">
                        <a:solidFill>
                          <a:schemeClr val="tx1">
                            <a:lumMod val="85000"/>
                            <a:lumOff val="15000"/>
                          </a:schemeClr>
                        </a:solidFill>
                      </a:endParaRPr>
                    </a:p>
                  </a:txBody>
                  <a:tcPr marL="109728" marR="109728" marT="54864" marB="54864">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15968">
                        <a:alpha val="49020"/>
                      </a:srgbClr>
                    </a:solidFill>
                  </a:tcPr>
                </a:tc>
                <a:tc>
                  <a:txBody>
                    <a:bodyPr/>
                    <a:lstStyle/>
                    <a:p>
                      <a:r>
                        <a:rPr lang="en-US" sz="2600" dirty="0">
                          <a:solidFill>
                            <a:schemeClr val="tx1">
                              <a:lumMod val="85000"/>
                              <a:lumOff val="15000"/>
                            </a:schemeClr>
                          </a:solidFill>
                        </a:rPr>
                        <a:t>Level A</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15968">
                        <a:alpha val="49020"/>
                      </a:srgbClr>
                    </a:solidFill>
                  </a:tcPr>
                </a:tc>
                <a:tc>
                  <a:txBody>
                    <a:bodyPr/>
                    <a:lstStyle/>
                    <a:p>
                      <a:r>
                        <a:rPr lang="en-US" sz="2600" dirty="0">
                          <a:solidFill>
                            <a:schemeClr val="tx1">
                              <a:lumMod val="85000"/>
                              <a:lumOff val="15000"/>
                            </a:schemeClr>
                          </a:solidFill>
                        </a:rPr>
                        <a:t>Level B</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15968">
                        <a:alpha val="49020"/>
                      </a:srgbClr>
                    </a:solidFill>
                  </a:tcPr>
                </a:tc>
                <a:tc>
                  <a:txBody>
                    <a:bodyPr/>
                    <a:lstStyle/>
                    <a:p>
                      <a:r>
                        <a:rPr lang="en-US" sz="2600" dirty="0">
                          <a:solidFill>
                            <a:schemeClr val="tx1">
                              <a:lumMod val="85000"/>
                              <a:lumOff val="15000"/>
                            </a:schemeClr>
                          </a:solidFill>
                        </a:rPr>
                        <a:t>Level C</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15968">
                        <a:alpha val="49020"/>
                      </a:srgbClr>
                    </a:solidFill>
                  </a:tcPr>
                </a:tc>
                <a:extLst>
                  <a:ext uri="{0D108BD9-81ED-4DB2-BD59-A6C34878D82A}">
                    <a16:rowId xmlns:a16="http://schemas.microsoft.com/office/drawing/2014/main" val="10000"/>
                  </a:ext>
                </a:extLst>
              </a:tr>
              <a:tr h="0">
                <a:tc>
                  <a:txBody>
                    <a:bodyPr/>
                    <a:lstStyle/>
                    <a:p>
                      <a:pPr algn="l"/>
                      <a:r>
                        <a:rPr lang="en-US" sz="2200" b="1" dirty="0">
                          <a:solidFill>
                            <a:schemeClr val="tx1">
                              <a:lumMod val="85000"/>
                              <a:lumOff val="15000"/>
                            </a:schemeClr>
                          </a:solidFill>
                        </a:rPr>
                        <a:t>Processors</a:t>
                      </a:r>
                    </a:p>
                  </a:txBody>
                  <a:tcPr marL="109728" marR="109728" marT="54864" marB="54864"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7843"/>
                      </a:srgbClr>
                    </a:solidFill>
                  </a:tcPr>
                </a:tc>
                <a:tc>
                  <a:txBody>
                    <a:bodyPr/>
                    <a:lstStyle/>
                    <a:p>
                      <a:r>
                        <a:rPr lang="en-US" sz="1700" dirty="0">
                          <a:solidFill>
                            <a:schemeClr val="tx1">
                              <a:lumMod val="85000"/>
                              <a:lumOff val="15000"/>
                            </a:schemeClr>
                          </a:solidFill>
                        </a:rPr>
                        <a:t>1-4 cores</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7843"/>
                      </a:srgbClr>
                    </a:solidFill>
                  </a:tcPr>
                </a:tc>
                <a:tc>
                  <a:txBody>
                    <a:bodyPr/>
                    <a:lstStyle/>
                    <a:p>
                      <a:r>
                        <a:rPr lang="en-US" sz="1700" dirty="0">
                          <a:solidFill>
                            <a:schemeClr val="tx1">
                              <a:lumMod val="85000"/>
                              <a:lumOff val="15000"/>
                            </a:schemeClr>
                          </a:solidFill>
                        </a:rPr>
                        <a:t>1-10</a:t>
                      </a:r>
                      <a:r>
                        <a:rPr lang="en-US" sz="1700" baseline="0" dirty="0">
                          <a:solidFill>
                            <a:schemeClr val="tx1">
                              <a:lumMod val="85000"/>
                              <a:lumOff val="15000"/>
                            </a:schemeClr>
                          </a:solidFill>
                        </a:rPr>
                        <a:t> cores</a:t>
                      </a:r>
                      <a:endParaRPr lang="en-US" sz="1700" dirty="0">
                        <a:solidFill>
                          <a:schemeClr val="tx1">
                            <a:lumMod val="85000"/>
                            <a:lumOff val="15000"/>
                          </a:schemeClr>
                        </a:solidFill>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7843"/>
                      </a:srgbClr>
                    </a:solidFill>
                  </a:tcPr>
                </a:tc>
                <a:tc>
                  <a:txBody>
                    <a:bodyPr/>
                    <a:lstStyle/>
                    <a:p>
                      <a:r>
                        <a:rPr lang="en-US" sz="1700" dirty="0">
                          <a:solidFill>
                            <a:schemeClr val="tx1">
                              <a:lumMod val="85000"/>
                              <a:lumOff val="15000"/>
                            </a:schemeClr>
                          </a:solidFill>
                        </a:rPr>
                        <a:t>Up to 40 cores</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7843"/>
                      </a:srgbClr>
                    </a:solidFill>
                  </a:tcPr>
                </a:tc>
                <a:extLst>
                  <a:ext uri="{0D108BD9-81ED-4DB2-BD59-A6C34878D82A}">
                    <a16:rowId xmlns:a16="http://schemas.microsoft.com/office/drawing/2014/main" val="10001"/>
                  </a:ext>
                </a:extLst>
              </a:tr>
              <a:tr h="0">
                <a:tc>
                  <a:txBody>
                    <a:bodyPr/>
                    <a:lstStyle/>
                    <a:p>
                      <a:pPr algn="l"/>
                      <a:r>
                        <a:rPr lang="en-US" sz="2200" b="1" dirty="0">
                          <a:solidFill>
                            <a:schemeClr val="tx1">
                              <a:lumMod val="85000"/>
                              <a:lumOff val="15000"/>
                            </a:schemeClr>
                          </a:solidFill>
                        </a:rPr>
                        <a:t>Disk Space</a:t>
                      </a:r>
                    </a:p>
                  </a:txBody>
                  <a:tcPr marL="109728" marR="109728" marT="54864" marB="54864"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7843"/>
                      </a:srgbClr>
                    </a:solidFill>
                  </a:tcPr>
                </a:tc>
                <a:tc>
                  <a:txBody>
                    <a:bodyPr/>
                    <a:lstStyle/>
                    <a:p>
                      <a:r>
                        <a:rPr lang="en-US" sz="1700" dirty="0">
                          <a:solidFill>
                            <a:schemeClr val="tx1">
                              <a:lumMod val="85000"/>
                              <a:lumOff val="15000"/>
                            </a:schemeClr>
                          </a:solidFill>
                        </a:rPr>
                        <a:t>&lt;</a:t>
                      </a:r>
                      <a:r>
                        <a:rPr lang="en-US" sz="1700" baseline="0" dirty="0">
                          <a:solidFill>
                            <a:schemeClr val="tx1">
                              <a:lumMod val="85000"/>
                              <a:lumOff val="15000"/>
                            </a:schemeClr>
                          </a:solidFill>
                        </a:rPr>
                        <a:t> 1  TB</a:t>
                      </a:r>
                      <a:endParaRPr lang="en-US" sz="1700" dirty="0">
                        <a:solidFill>
                          <a:schemeClr val="tx1">
                            <a:lumMod val="85000"/>
                            <a:lumOff val="15000"/>
                          </a:schemeClr>
                        </a:solidFill>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7843"/>
                      </a:srgbClr>
                    </a:solidFill>
                  </a:tcPr>
                </a:tc>
                <a:tc>
                  <a:txBody>
                    <a:bodyPr/>
                    <a:lstStyle/>
                    <a:p>
                      <a:r>
                        <a:rPr lang="en-US" sz="1700" baseline="0" dirty="0">
                          <a:solidFill>
                            <a:schemeClr val="tx1">
                              <a:lumMod val="85000"/>
                              <a:lumOff val="15000"/>
                            </a:schemeClr>
                          </a:solidFill>
                        </a:rPr>
                        <a:t> &lt; </a:t>
                      </a:r>
                      <a:r>
                        <a:rPr lang="en-US" sz="1700" dirty="0">
                          <a:solidFill>
                            <a:schemeClr val="tx1">
                              <a:lumMod val="85000"/>
                              <a:lumOff val="15000"/>
                            </a:schemeClr>
                          </a:solidFill>
                        </a:rPr>
                        <a:t>10 TB</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7843"/>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solidFill>
                            <a:schemeClr val="tx1">
                              <a:lumMod val="85000"/>
                              <a:lumOff val="15000"/>
                            </a:schemeClr>
                          </a:solidFill>
                        </a:rPr>
                        <a:t>&lt; 50 TB</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7843"/>
                      </a:srgbClr>
                    </a:solidFill>
                  </a:tcPr>
                </a:tc>
                <a:extLst>
                  <a:ext uri="{0D108BD9-81ED-4DB2-BD59-A6C34878D82A}">
                    <a16:rowId xmlns:a16="http://schemas.microsoft.com/office/drawing/2014/main" val="10002"/>
                  </a:ext>
                </a:extLst>
              </a:tr>
              <a:tr h="0">
                <a:tc>
                  <a:txBody>
                    <a:bodyPr/>
                    <a:lstStyle/>
                    <a:p>
                      <a:pPr algn="l"/>
                      <a:r>
                        <a:rPr lang="en-US" sz="2200" b="1" dirty="0">
                          <a:solidFill>
                            <a:schemeClr val="tx1">
                              <a:lumMod val="85000"/>
                              <a:lumOff val="15000"/>
                            </a:schemeClr>
                          </a:solidFill>
                        </a:rPr>
                        <a:t>Duration</a:t>
                      </a:r>
                    </a:p>
                  </a:txBody>
                  <a:tcPr marL="109728" marR="109728" marT="54864" marB="54864"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47843"/>
                      </a:srgbClr>
                    </a:solidFill>
                  </a:tcPr>
                </a:tc>
                <a:tc>
                  <a:txBody>
                    <a:bodyPr/>
                    <a:lstStyle/>
                    <a:p>
                      <a:r>
                        <a:rPr lang="en-US" sz="1700" dirty="0">
                          <a:solidFill>
                            <a:schemeClr val="tx1">
                              <a:lumMod val="85000"/>
                              <a:lumOff val="15000"/>
                            </a:schemeClr>
                          </a:solidFill>
                        </a:rPr>
                        <a:t>3</a:t>
                      </a:r>
                      <a:r>
                        <a:rPr lang="en-US" sz="1700" baseline="0" dirty="0">
                          <a:solidFill>
                            <a:schemeClr val="tx1">
                              <a:lumMod val="85000"/>
                              <a:lumOff val="15000"/>
                            </a:schemeClr>
                          </a:solidFill>
                        </a:rPr>
                        <a:t> months</a:t>
                      </a:r>
                      <a:endParaRPr lang="en-US" sz="1700" dirty="0">
                        <a:solidFill>
                          <a:schemeClr val="tx1">
                            <a:lumMod val="85000"/>
                            <a:lumOff val="15000"/>
                          </a:schemeClr>
                        </a:solidFill>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47843"/>
                      </a:srgbClr>
                    </a:solidFill>
                  </a:tcPr>
                </a:tc>
                <a:tc>
                  <a:txBody>
                    <a:bodyPr/>
                    <a:lstStyle/>
                    <a:p>
                      <a:r>
                        <a:rPr lang="en-US" sz="1700" dirty="0">
                          <a:solidFill>
                            <a:schemeClr val="tx1">
                              <a:lumMod val="85000"/>
                              <a:lumOff val="15000"/>
                            </a:schemeClr>
                          </a:solidFill>
                        </a:rPr>
                        <a:t>6 months</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47843"/>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solidFill>
                            <a:schemeClr val="tx1">
                              <a:lumMod val="85000"/>
                              <a:lumOff val="15000"/>
                            </a:schemeClr>
                          </a:solidFill>
                        </a:rPr>
                        <a:t>6 months</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47843"/>
                      </a:srgbClr>
                    </a:solidFill>
                  </a:tcPr>
                </a:tc>
                <a:extLst>
                  <a:ext uri="{0D108BD9-81ED-4DB2-BD59-A6C34878D82A}">
                    <a16:rowId xmlns:a16="http://schemas.microsoft.com/office/drawing/2014/main" val="10003"/>
                  </a:ext>
                </a:extLst>
              </a:tr>
            </a:tbl>
          </a:graphicData>
        </a:graphic>
      </p:graphicFrame>
      <p:grpSp>
        <p:nvGrpSpPr>
          <p:cNvPr id="19" name="Group 18"/>
          <p:cNvGrpSpPr/>
          <p:nvPr/>
        </p:nvGrpSpPr>
        <p:grpSpPr>
          <a:xfrm>
            <a:off x="6586123" y="2341049"/>
            <a:ext cx="5013208" cy="3784615"/>
            <a:chOff x="2654223" y="-356486"/>
            <a:chExt cx="6569532" cy="5467828"/>
          </a:xfrm>
        </p:grpSpPr>
        <p:pic>
          <p:nvPicPr>
            <p:cNvPr id="20" name="Picture 19" descr="C:\Users\MGOMEZ5\Downloads\laptopicon.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6479" l="586" r="99219">
                          <a14:foregroundMark x1="23242" y1="57746" x2="23242" y2="57746"/>
                          <a14:foregroundMark x1="51367" y1="70188" x2="51367" y2="70188"/>
                          <a14:foregroundMark x1="80273" y1="71362" x2="80273" y2="71362"/>
                          <a14:foregroundMark x1="81836" y1="79577" x2="81836" y2="79577"/>
                          <a14:foregroundMark x1="77539" y1="79577" x2="77539" y2="79577"/>
                          <a14:foregroundMark x1="72852" y1="79577" x2="72852" y2="79577"/>
                          <a14:foregroundMark x1="67188" y1="79108" x2="67188" y2="79108"/>
                          <a14:foregroundMark x1="62109" y1="79108" x2="62109" y2="79108"/>
                          <a14:foregroundMark x1="54688" y1="79577" x2="54688" y2="79577"/>
                          <a14:foregroundMark x1="27930" y1="78873" x2="27930" y2="78873"/>
                          <a14:foregroundMark x1="23633" y1="79108" x2="23633" y2="79108"/>
                          <a14:foregroundMark x1="18945" y1="79577" x2="18945" y2="79577"/>
                          <a14:foregroundMark x1="13867" y1="78873" x2="13867" y2="78873"/>
                          <a14:foregroundMark x1="16211" y1="76291" x2="16211" y2="76291"/>
                          <a14:foregroundMark x1="16016" y1="72770" x2="16016" y2="72770"/>
                          <a14:foregroundMark x1="16406" y1="69953" x2="16406" y2="69953"/>
                          <a14:foregroundMark x1="17969" y1="65258" x2="17969" y2="65258"/>
                          <a14:foregroundMark x1="25586" y1="75352" x2="25586" y2="75352"/>
                          <a14:foregroundMark x1="30664" y1="75117" x2="30664" y2="75117"/>
                          <a14:foregroundMark x1="34766" y1="75352" x2="34766" y2="75352"/>
                          <a14:foregroundMark x1="40625" y1="76056" x2="40625" y2="76056"/>
                          <a14:foregroundMark x1="45313" y1="76056" x2="45313" y2="76056"/>
                          <a14:foregroundMark x1="50195" y1="75822" x2="50195" y2="75822"/>
                          <a14:foregroundMark x1="53906" y1="75587" x2="53906" y2="75587"/>
                          <a14:foregroundMark x1="59375" y1="75587" x2="59375" y2="75587"/>
                          <a14:foregroundMark x1="64648" y1="75587" x2="64648" y2="75587"/>
                          <a14:foregroundMark x1="68750" y1="75352" x2="68750" y2="75352"/>
                          <a14:foregroundMark x1="75195" y1="76056" x2="75195" y2="76056"/>
                          <a14:foregroundMark x1="75391" y1="72770" x2="75391" y2="72770"/>
                          <a14:foregroundMark x1="71094" y1="73005" x2="71094" y2="73005"/>
                          <a14:foregroundMark x1="65234" y1="73005" x2="65234" y2="73005"/>
                          <a14:foregroundMark x1="61133" y1="73005" x2="61133" y2="73005"/>
                          <a14:foregroundMark x1="57031" y1="72770" x2="57031" y2="72770"/>
                          <a14:foregroundMark x1="51563" y1="72770" x2="51563" y2="72770"/>
                          <a14:foregroundMark x1="47070" y1="72300" x2="47070" y2="72300"/>
                          <a14:foregroundMark x1="43164" y1="72535" x2="43164" y2="72535"/>
                          <a14:foregroundMark x1="37891" y1="73005" x2="37891" y2="73005"/>
                          <a14:foregroundMark x1="33398" y1="72535" x2="33398" y2="72535"/>
                          <a14:foregroundMark x1="28711" y1="72535" x2="28711" y2="72535"/>
                          <a14:foregroundMark x1="24414" y1="72300" x2="24414" y2="72300"/>
                          <a14:foregroundMark x1="21680" y1="75352" x2="21680" y2="75352"/>
                          <a14:foregroundMark x1="23438" y1="70423" x2="23438" y2="70423"/>
                          <a14:foregroundMark x1="27539" y1="69718" x2="27539" y2="69718"/>
                          <a14:foregroundMark x1="32617" y1="69718" x2="32617" y2="69718"/>
                          <a14:foregroundMark x1="36523" y1="70188" x2="36523" y2="70188"/>
                          <a14:foregroundMark x1="41797" y1="70188" x2="41797" y2="70188"/>
                          <a14:foregroundMark x1="46094" y1="69953" x2="46094" y2="69953"/>
                          <a14:foregroundMark x1="55664" y1="69718" x2="55664" y2="69718"/>
                          <a14:foregroundMark x1="60156" y1="69953" x2="60156" y2="69953"/>
                          <a14:foregroundMark x1="64453" y1="69953" x2="64453" y2="69953"/>
                          <a14:foregroundMark x1="68555" y1="70188" x2="68555" y2="70188"/>
                          <a14:foregroundMark x1="72461" y1="69953" x2="72461" y2="69953"/>
                          <a14:foregroundMark x1="70117" y1="67136" x2="70117" y2="67136"/>
                          <a14:foregroundMark x1="66406" y1="67136" x2="66406" y2="67136"/>
                          <a14:foregroundMark x1="61523" y1="67371" x2="61523" y2="67371"/>
                          <a14:foregroundMark x1="57031" y1="67371" x2="57031" y2="67371"/>
                          <a14:foregroundMark x1="52344" y1="67371" x2="52344" y2="67371"/>
                          <a14:foregroundMark x1="48242" y1="67371" x2="48242" y2="67371"/>
                          <a14:foregroundMark x1="43945" y1="67371" x2="43945" y2="67371"/>
                          <a14:foregroundMark x1="38867" y1="67371" x2="38867" y2="67371"/>
                          <a14:foregroundMark x1="35547" y1="67606" x2="35547" y2="67606"/>
                          <a14:foregroundMark x1="29492" y1="67371" x2="29492" y2="67371"/>
                          <a14:foregroundMark x1="26367" y1="67136" x2="26367" y2="67136"/>
                          <a14:foregroundMark x1="21289" y1="67606" x2="21289" y2="67606"/>
                          <a14:foregroundMark x1="18164" y1="67371" x2="18164" y2="67371"/>
                          <a14:foregroundMark x1="16992" y1="66901" x2="16992" y2="66901"/>
                          <a14:foregroundMark x1="87305" y1="78638" x2="87305" y2="78638"/>
                          <a14:foregroundMark x1="86523" y1="75822" x2="86523" y2="75822"/>
                          <a14:foregroundMark x1="85547" y1="72535" x2="85547" y2="72535"/>
                          <a14:foregroundMark x1="84180" y1="69953" x2="84180" y2="69953"/>
                          <a14:foregroundMark x1="83203" y1="67136" x2="83203" y2="67136"/>
                          <a14:foregroundMark x1="77930" y1="65258" x2="77930" y2="65258"/>
                          <a14:foregroundMark x1="74219" y1="65258" x2="74219" y2="65258"/>
                          <a14:foregroundMark x1="69922" y1="65493" x2="69922" y2="65493"/>
                          <a14:foregroundMark x1="66602" y1="65258" x2="66602" y2="65258"/>
                          <a14:foregroundMark x1="62305" y1="65258" x2="62305" y2="65258"/>
                          <a14:foregroundMark x1="58398" y1="65258" x2="58398" y2="65258"/>
                          <a14:foregroundMark x1="54492" y1="65258" x2="54492" y2="65258"/>
                          <a14:foregroundMark x1="50977" y1="65258" x2="50977" y2="65258"/>
                          <a14:foregroundMark x1="81836" y1="65258" x2="81836" y2="65258"/>
                          <a14:foregroundMark x1="22070" y1="65258" x2="22070" y2="65258"/>
                          <a14:foregroundMark x1="25781" y1="65258" x2="25781" y2="65258"/>
                          <a14:foregroundMark x1="29688" y1="65493" x2="29688" y2="65493"/>
                          <a14:foregroundMark x1="33984" y1="65493" x2="33984" y2="65493"/>
                          <a14:foregroundMark x1="38086" y1="65258" x2="38086" y2="65258"/>
                          <a14:foregroundMark x1="41406" y1="65258" x2="41406" y2="65258"/>
                          <a14:foregroundMark x1="46094" y1="65258" x2="46094" y2="65258"/>
                          <a14:foregroundMark x1="77344" y1="67371" x2="77344" y2="67371"/>
                          <a14:backgroundMark x1="74219" y1="68545" x2="74219" y2="68545"/>
                          <a14:backgroundMark x1="83789" y1="68545" x2="83789" y2="68545"/>
                          <a14:backgroundMark x1="80664" y1="68545" x2="80664" y2="68545"/>
                          <a14:backgroundMark x1="79688" y1="68545" x2="79688" y2="68545"/>
                          <a14:backgroundMark x1="75781" y1="68545" x2="75781" y2="68545"/>
                          <a14:backgroundMark x1="76172" y1="68779" x2="76172" y2="68779"/>
                          <a14:backgroundMark x1="76758" y1="68779" x2="76758" y2="68779"/>
                          <a14:backgroundMark x1="77539" y1="68779" x2="77539" y2="68779"/>
                          <a14:backgroundMark x1="78320" y1="68779" x2="78320" y2="68779"/>
                          <a14:backgroundMark x1="15820" y1="68545" x2="15820" y2="68545"/>
                          <a14:backgroundMark x1="17188" y1="68545" x2="17188" y2="68545"/>
                        </a14:backgroundRemoval>
                      </a14:imgEffect>
                      <a14:imgEffect>
                        <a14:colorTemperature colorTemp="7375"/>
                      </a14:imgEffect>
                      <a14:imgEffect>
                        <a14:saturation sat="215000"/>
                      </a14:imgEffect>
                    </a14:imgLayer>
                  </a14:imgProps>
                </a:ext>
                <a:ext uri="{28A0092B-C50C-407E-A947-70E740481C1C}">
                  <a14:useLocalDpi xmlns:a14="http://schemas.microsoft.com/office/drawing/2010/main"/>
                </a:ext>
              </a:extLst>
            </a:blip>
            <a:srcRect/>
            <a:stretch/>
          </p:blipFill>
          <p:spPr bwMode="auto">
            <a:xfrm>
              <a:off x="2654223" y="-356486"/>
              <a:ext cx="6569532" cy="54678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81242" y="-33036"/>
              <a:ext cx="4519239" cy="2735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3" name="Picture 2" descr="C:\Users\MGOMEZ5\Downloads\r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0955577">
            <a:off x="6877514" y="1473242"/>
            <a:ext cx="4666352" cy="10338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98822" y="2966463"/>
            <a:ext cx="526739" cy="505979"/>
          </a:xfrm>
          <a:prstGeom prst="rect">
            <a:avLst/>
          </a:prstGeom>
        </p:spPr>
      </p:pic>
      <p:pic>
        <p:nvPicPr>
          <p:cNvPr id="26" name="Picture 2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05708" y="3240817"/>
            <a:ext cx="464480" cy="456728"/>
          </a:xfrm>
          <a:prstGeom prst="rect">
            <a:avLst/>
          </a:prstGeom>
        </p:spPr>
      </p:pic>
      <p:pic>
        <p:nvPicPr>
          <p:cNvPr id="27" name="Picture 2" descr="C:\Users\tsmejkalova\OneDrive\WORK\SERCO\Tutorials\Poster\logos\Python-logo-notext.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28220" y="3977085"/>
            <a:ext cx="457839" cy="43333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95578" y="2762823"/>
            <a:ext cx="416195" cy="368913"/>
          </a:xfrm>
          <a:prstGeom prst="rect">
            <a:avLst/>
          </a:prstGeom>
        </p:spPr>
      </p:pic>
      <p:pic>
        <p:nvPicPr>
          <p:cNvPr id="29" name="Picture 2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22144" y="3880330"/>
            <a:ext cx="821544" cy="220592"/>
          </a:xfrm>
          <a:prstGeom prst="rect">
            <a:avLst/>
          </a:prstGeom>
        </p:spPr>
      </p:pic>
      <p:pic>
        <p:nvPicPr>
          <p:cNvPr id="30" name="Picture 2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04738" y="4075662"/>
            <a:ext cx="396597" cy="350641"/>
          </a:xfrm>
          <a:prstGeom prst="rect">
            <a:avLst/>
          </a:prstGeom>
        </p:spPr>
      </p:pic>
      <p:pic>
        <p:nvPicPr>
          <p:cNvPr id="31" name="Picture 3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26278" y="3779833"/>
            <a:ext cx="372384" cy="404689"/>
          </a:xfrm>
          <a:prstGeom prst="rect">
            <a:avLst/>
          </a:prstGeom>
        </p:spPr>
      </p:pic>
      <p:pic>
        <p:nvPicPr>
          <p:cNvPr id="32" name="Picture 3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686059" y="2791563"/>
            <a:ext cx="441996" cy="463836"/>
          </a:xfrm>
          <a:prstGeom prst="rect">
            <a:avLst/>
          </a:prstGeom>
        </p:spPr>
      </p:pic>
      <p:pic>
        <p:nvPicPr>
          <p:cNvPr id="33" name="Picture 3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498822" y="3571072"/>
            <a:ext cx="689303" cy="287924"/>
          </a:xfrm>
          <a:prstGeom prst="rect">
            <a:avLst/>
          </a:prstGeom>
        </p:spPr>
      </p:pic>
      <p:pic>
        <p:nvPicPr>
          <p:cNvPr id="34" name="Picture 3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474271" y="4119088"/>
            <a:ext cx="526633" cy="214086"/>
          </a:xfrm>
          <a:prstGeom prst="rect">
            <a:avLst/>
          </a:prstGeom>
        </p:spPr>
      </p:pic>
      <p:pic>
        <p:nvPicPr>
          <p:cNvPr id="35" name="Picture 34"/>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280484" y="3281846"/>
            <a:ext cx="744503" cy="325831"/>
          </a:xfrm>
          <a:prstGeom prst="rect">
            <a:avLst/>
          </a:prstGeom>
        </p:spPr>
      </p:pic>
      <p:pic>
        <p:nvPicPr>
          <p:cNvPr id="36" name="Picture 35"/>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186824" y="2721898"/>
            <a:ext cx="390181" cy="386437"/>
          </a:xfrm>
          <a:prstGeom prst="rect">
            <a:avLst/>
          </a:prstGeom>
        </p:spPr>
      </p:pic>
      <p:pic>
        <p:nvPicPr>
          <p:cNvPr id="37" name="Picture 4" descr="Imagen relacionada"/>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8053487" y="2898731"/>
            <a:ext cx="422159" cy="2912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284460" y="3405663"/>
            <a:ext cx="681703" cy="291882"/>
          </a:xfrm>
          <a:prstGeom prst="rect">
            <a:avLst/>
          </a:prstGeom>
        </p:spPr>
      </p:pic>
    </p:spTree>
    <p:extLst>
      <p:ext uri="{BB962C8B-B14F-4D97-AF65-F5344CB8AC3E}">
        <p14:creationId xmlns:p14="http://schemas.microsoft.com/office/powerpoint/2010/main" val="3599748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13948" y="577905"/>
            <a:ext cx="900000" cy="900000"/>
          </a:xfrm>
          <a:prstGeom prst="ellipse">
            <a:avLst/>
          </a:prstGeom>
          <a:solidFill>
            <a:srgbClr val="215968">
              <a:alpha val="56863"/>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cxnSp>
        <p:nvCxnSpPr>
          <p:cNvPr id="5" name="Straight Connector 4"/>
          <p:cNvCxnSpPr/>
          <p:nvPr/>
        </p:nvCxnSpPr>
        <p:spPr>
          <a:xfrm>
            <a:off x="763162" y="2045411"/>
            <a:ext cx="785" cy="3780000"/>
          </a:xfrm>
          <a:prstGeom prst="line">
            <a:avLst/>
          </a:prstGeom>
          <a:ln w="28575">
            <a:solidFill>
              <a:srgbClr val="215968">
                <a:alpha val="64706"/>
              </a:srgb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86" y="1500048"/>
            <a:ext cx="1527897" cy="523220"/>
          </a:xfrm>
          <a:prstGeom prst="rect">
            <a:avLst/>
          </a:prstGeom>
          <a:noFill/>
        </p:spPr>
        <p:txBody>
          <a:bodyPr wrap="square">
            <a:spAutoFit/>
          </a:bodyPr>
          <a:lstStyle/>
          <a:p>
            <a:pPr lvl="0" algn="ctr"/>
            <a:r>
              <a:rPr lang="en-US" sz="1400" b="1" dirty="0">
                <a:solidFill>
                  <a:srgbClr val="215968"/>
                </a:solidFill>
                <a:latin typeface="Tahoma" panose="020B0604030504040204" pitchFamily="34" charset="0"/>
                <a:ea typeface="Tahoma" panose="020B0604030504040204" pitchFamily="34" charset="0"/>
                <a:cs typeface="Tahoma" panose="020B0604030504040204" pitchFamily="34" charset="0"/>
              </a:rPr>
              <a:t>RUS Copernicus</a:t>
            </a:r>
          </a:p>
        </p:txBody>
      </p:sp>
      <p:sp>
        <p:nvSpPr>
          <p:cNvPr id="7" name="Title 1"/>
          <p:cNvSpPr txBox="1">
            <a:spLocks/>
          </p:cNvSpPr>
          <p:nvPr/>
        </p:nvSpPr>
        <p:spPr>
          <a:xfrm>
            <a:off x="1740687" y="365124"/>
            <a:ext cx="100656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RUS Copernicus - </a:t>
            </a:r>
          </a:p>
          <a:p>
            <a:pPr>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Training</a:t>
            </a:r>
          </a:p>
        </p:txBody>
      </p:sp>
      <p:sp>
        <p:nvSpPr>
          <p:cNvPr id="8" name="Content Placeholder 1"/>
          <p:cNvSpPr txBox="1">
            <a:spLocks/>
          </p:cNvSpPr>
          <p:nvPr/>
        </p:nvSpPr>
        <p:spPr>
          <a:xfrm>
            <a:off x="1527111" y="2045410"/>
            <a:ext cx="4522885" cy="42106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Sentinel data processing and application (Land, Ocean etc.)</a:t>
            </a:r>
          </a:p>
          <a:p>
            <a:pPr marL="358775" indent="-358775"/>
            <a:r>
              <a:rPr lang="en-GB" sz="2400" b="1" dirty="0"/>
              <a:t>Webinars</a:t>
            </a:r>
          </a:p>
          <a:p>
            <a:pPr lvl="1">
              <a:buFont typeface="Calibri" panose="020F0502020204030204" pitchFamily="34" charset="0"/>
              <a:buChar char="-"/>
            </a:pPr>
            <a:r>
              <a:rPr lang="en-GB" sz="2000" dirty="0"/>
              <a:t>One webinar every month</a:t>
            </a:r>
          </a:p>
          <a:p>
            <a:pPr lvl="1">
              <a:buFont typeface="Calibri" panose="020F0502020204030204" pitchFamily="34" charset="0"/>
              <a:buChar char="-"/>
            </a:pPr>
            <a:r>
              <a:rPr lang="en-GB" sz="2000" dirty="0"/>
              <a:t>Up to 500 participants</a:t>
            </a:r>
          </a:p>
          <a:p>
            <a:pPr lvl="1">
              <a:buFont typeface="Calibri" panose="020F0502020204030204" pitchFamily="34" charset="0"/>
              <a:buChar char="-"/>
            </a:pPr>
            <a:r>
              <a:rPr lang="en-GB" sz="2000" dirty="0"/>
              <a:t>1 hour + live Q&amp;A session</a:t>
            </a:r>
          </a:p>
          <a:p>
            <a:pPr marL="358775" indent="-358775"/>
            <a:r>
              <a:rPr lang="en-GB" sz="2400" b="1" dirty="0"/>
              <a:t>Face-To-Face</a:t>
            </a:r>
          </a:p>
          <a:p>
            <a:pPr marL="719138" lvl="1" indent="-273050">
              <a:lnSpc>
                <a:spcPct val="100000"/>
              </a:lnSpc>
              <a:spcBef>
                <a:spcPts val="0"/>
              </a:spcBef>
              <a:buFont typeface="Calibri" panose="020F0502020204030204" pitchFamily="34" charset="0"/>
              <a:buChar char="-"/>
            </a:pPr>
            <a:r>
              <a:rPr lang="en-GB" sz="2000" dirty="0">
                <a:solidFill>
                  <a:prstClr val="black"/>
                </a:solidFill>
              </a:rPr>
              <a:t>Theoretical and hands-on part</a:t>
            </a:r>
          </a:p>
          <a:p>
            <a:pPr marL="719138" lvl="1" indent="-273050">
              <a:lnSpc>
                <a:spcPct val="100000"/>
              </a:lnSpc>
              <a:spcBef>
                <a:spcPts val="0"/>
              </a:spcBef>
              <a:buFont typeface="Calibri" panose="020F0502020204030204" pitchFamily="34" charset="0"/>
              <a:buChar char="-"/>
            </a:pPr>
            <a:r>
              <a:rPr lang="en-GB" sz="2000" dirty="0">
                <a:solidFill>
                  <a:prstClr val="black"/>
                </a:solidFill>
              </a:rPr>
              <a:t>20 – 45 participants</a:t>
            </a:r>
          </a:p>
          <a:p>
            <a:pPr marL="719138" lvl="1" indent="-273050">
              <a:lnSpc>
                <a:spcPct val="100000"/>
              </a:lnSpc>
              <a:spcBef>
                <a:spcPts val="0"/>
              </a:spcBef>
              <a:buFont typeface="Calibri" panose="020F0502020204030204" pitchFamily="34" charset="0"/>
              <a:buChar char="-"/>
            </a:pPr>
            <a:r>
              <a:rPr lang="en-GB" sz="2000" dirty="0">
                <a:solidFill>
                  <a:prstClr val="black"/>
                </a:solidFill>
              </a:rPr>
              <a:t>Using RUS VMs</a:t>
            </a:r>
            <a:endParaRPr lang="en-GB" sz="2400" dirty="0"/>
          </a:p>
          <a:p>
            <a:pPr marL="358775" indent="-358775"/>
            <a:r>
              <a:rPr lang="en-GB" sz="2400" b="1" dirty="0"/>
              <a:t>E-learning</a:t>
            </a:r>
          </a:p>
          <a:p>
            <a:pPr marL="358775" indent="-358775"/>
            <a:endParaRPr lang="en-GB" sz="2400" dirty="0"/>
          </a:p>
          <a:p>
            <a:pPr marL="358775" indent="-358775"/>
            <a:endParaRPr lang="en-GB" sz="2400" b="1" dirty="0"/>
          </a:p>
          <a:p>
            <a:pPr marL="358775" indent="-358775"/>
            <a:endParaRPr lang="en-GB" sz="2400" b="1" dirty="0"/>
          </a:p>
          <a:p>
            <a:pPr marL="0" indent="0">
              <a:buFont typeface="Arial" panose="020B0604020202020204" pitchFamily="34" charset="0"/>
              <a:buNone/>
            </a:pPr>
            <a:endParaRPr lang="en-GB" dirty="0"/>
          </a:p>
        </p:txBody>
      </p:sp>
      <p:grpSp>
        <p:nvGrpSpPr>
          <p:cNvPr id="12" name="Group 11"/>
          <p:cNvGrpSpPr/>
          <p:nvPr/>
        </p:nvGrpSpPr>
        <p:grpSpPr>
          <a:xfrm>
            <a:off x="125947" y="5965379"/>
            <a:ext cx="11931365" cy="837933"/>
            <a:chOff x="125947" y="5965379"/>
            <a:chExt cx="11931365" cy="837933"/>
          </a:xfrm>
        </p:grpSpPr>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9810" y="5965379"/>
              <a:ext cx="1297502" cy="82399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947" y="5978467"/>
              <a:ext cx="1088001" cy="753951"/>
            </a:xfrm>
            <a:prstGeom prst="rect">
              <a:avLst/>
            </a:prstGeom>
          </p:spPr>
        </p:pic>
        <p:sp>
          <p:nvSpPr>
            <p:cNvPr id="15" name="Rectangle 14"/>
            <p:cNvSpPr/>
            <p:nvPr/>
          </p:nvSpPr>
          <p:spPr>
            <a:xfrm>
              <a:off x="3243679" y="6507846"/>
              <a:ext cx="5486400" cy="295466"/>
            </a:xfrm>
            <a:prstGeom prst="rect">
              <a:avLst/>
            </a:prstGeom>
          </p:spPr>
          <p:txBody>
            <a:bodyPr>
              <a:spAutoFit/>
            </a:bodyPr>
            <a:lstStyle/>
            <a:p>
              <a:pPr algn="ctr"/>
              <a:r>
                <a:rPr lang="en-US" sz="1320" dirty="0">
                  <a:solidFill>
                    <a:schemeClr val="tx1">
                      <a:lumMod val="85000"/>
                      <a:lumOff val="15000"/>
                    </a:schemeClr>
                  </a:solidFill>
                </a:rPr>
                <a:t>Funded by European Commission and managed by ESA</a:t>
              </a:r>
            </a:p>
          </p:txBody>
        </p:sp>
      </p:grpSp>
      <p:sp>
        <p:nvSpPr>
          <p:cNvPr id="16" name="Rectangle 15"/>
          <p:cNvSpPr/>
          <p:nvPr/>
        </p:nvSpPr>
        <p:spPr>
          <a:xfrm>
            <a:off x="6231061" y="2046527"/>
            <a:ext cx="5588161" cy="2751522"/>
          </a:xfrm>
          <a:prstGeom prst="rect">
            <a:avLst/>
          </a:prstGeom>
        </p:spPr>
        <p:txBody>
          <a:bodyPr wrap="square">
            <a:spAutoFit/>
          </a:bodyPr>
          <a:lstStyle/>
          <a:p>
            <a:pPr algn="ctr"/>
            <a:r>
              <a:rPr lang="en-US" sz="8640" b="1" dirty="0">
                <a:solidFill>
                  <a:prstClr val="white"/>
                </a:solidFill>
                <a:latin typeface="Orbitron" pitchFamily="50" charset="0"/>
              </a:rPr>
              <a:t>RUS Training</a:t>
            </a:r>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390521">
            <a:off x="8935231" y="884110"/>
            <a:ext cx="1726468" cy="2456170"/>
          </a:xfrm>
          <a:prstGeom prst="rect">
            <a:avLst/>
          </a:prstGeom>
          <a:ln>
            <a:solidFill>
              <a:schemeClr val="bg1"/>
            </a:solidFill>
          </a:ln>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697676">
            <a:off x="9514840" y="1439243"/>
            <a:ext cx="1792426" cy="2529000"/>
          </a:xfrm>
          <a:prstGeom prst="rect">
            <a:avLst/>
          </a:prstGeom>
          <a:ln>
            <a:solidFill>
              <a:schemeClr val="bg1"/>
            </a:solidFill>
          </a:ln>
        </p:spPr>
      </p:pic>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9695379" y="2197322"/>
            <a:ext cx="1793418" cy="2529000"/>
          </a:xfrm>
          <a:prstGeom prst="rect">
            <a:avLst/>
          </a:prstGeom>
          <a:ln>
            <a:solidFill>
              <a:schemeClr val="bg1"/>
            </a:solidFill>
          </a:ln>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6691735">
            <a:off x="9676976" y="2736964"/>
            <a:ext cx="1792426" cy="2529000"/>
          </a:xfrm>
          <a:prstGeom prst="rect">
            <a:avLst/>
          </a:prstGeom>
          <a:ln>
            <a:solidFill>
              <a:schemeClr val="bg1"/>
            </a:solidFill>
          </a:ln>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7999932">
            <a:off x="9298807" y="3400330"/>
            <a:ext cx="1792426" cy="2529000"/>
          </a:xfrm>
          <a:prstGeom prst="rect">
            <a:avLst/>
          </a:prstGeom>
          <a:ln>
            <a:solidFill>
              <a:schemeClr val="bg1"/>
            </a:solidFill>
          </a:ln>
        </p:spPr>
      </p:pic>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9659814">
            <a:off x="8577565" y="3833495"/>
            <a:ext cx="1786490" cy="2529000"/>
          </a:xfrm>
          <a:prstGeom prst="rect">
            <a:avLst/>
          </a:prstGeom>
          <a:blipFill>
            <a:blip r:embed="rId11" cstate="screen">
              <a:extLst>
                <a:ext uri="{28A0092B-C50C-407E-A947-70E740481C1C}">
                  <a14:useLocalDpi xmlns:a14="http://schemas.microsoft.com/office/drawing/2010/main"/>
                </a:ext>
              </a:extLst>
            </a:blip>
            <a:stretch>
              <a:fillRect/>
            </a:stretch>
          </a:blipFill>
          <a:ln>
            <a:solidFill>
              <a:schemeClr val="bg1"/>
            </a:solidFill>
          </a:ln>
        </p:spPr>
      </p:pic>
      <p:pic>
        <p:nvPicPr>
          <p:cNvPr id="23" name="Picture 2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517983">
            <a:off x="7764723" y="3897244"/>
            <a:ext cx="1791025" cy="2529000"/>
          </a:xfrm>
          <a:prstGeom prst="rect">
            <a:avLst/>
          </a:prstGeom>
          <a:ln>
            <a:solidFill>
              <a:schemeClr val="bg1"/>
            </a:solidFill>
          </a:ln>
        </p:spPr>
      </p:pic>
      <p:pic>
        <p:nvPicPr>
          <p:cNvPr id="24" name="Picture 2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3287725">
            <a:off x="6979049" y="3452231"/>
            <a:ext cx="1787477" cy="2529000"/>
          </a:xfrm>
          <a:prstGeom prst="rect">
            <a:avLst/>
          </a:prstGeom>
          <a:ln>
            <a:solidFill>
              <a:schemeClr val="bg1"/>
            </a:solidFill>
          </a:ln>
        </p:spPr>
      </p:pic>
      <p:pic>
        <p:nvPicPr>
          <p:cNvPr id="25" name="Picture 2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5416470">
            <a:off x="6542664" y="2687864"/>
            <a:ext cx="1791434" cy="2529000"/>
          </a:xfrm>
          <a:prstGeom prst="rect">
            <a:avLst/>
          </a:prstGeom>
          <a:ln>
            <a:solidFill>
              <a:schemeClr val="bg1"/>
            </a:solidFill>
          </a:ln>
        </p:spPr>
      </p:pic>
      <p:pic>
        <p:nvPicPr>
          <p:cNvPr id="26" name="Picture 2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399546">
            <a:off x="6553053" y="2087211"/>
            <a:ext cx="1792426" cy="2529000"/>
          </a:xfrm>
          <a:prstGeom prst="rect">
            <a:avLst/>
          </a:prstGeom>
          <a:ln>
            <a:solidFill>
              <a:schemeClr val="bg1"/>
            </a:solidFill>
          </a:ln>
        </p:spPr>
      </p:pic>
      <p:pic>
        <p:nvPicPr>
          <p:cNvPr id="27" name="Picture 2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8403879">
            <a:off x="6788115" y="1354169"/>
            <a:ext cx="1792426" cy="2529000"/>
          </a:xfrm>
          <a:prstGeom prst="rect">
            <a:avLst/>
          </a:prstGeom>
          <a:ln>
            <a:solidFill>
              <a:schemeClr val="bg1"/>
            </a:solidFill>
          </a:ln>
        </p:spPr>
      </p:pic>
      <p:pic>
        <p:nvPicPr>
          <p:cNvPr id="28" name="Picture 2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19697266">
            <a:off x="7280401" y="892610"/>
            <a:ext cx="1792426" cy="2529000"/>
          </a:xfrm>
          <a:prstGeom prst="rect">
            <a:avLst/>
          </a:prstGeom>
          <a:ln>
            <a:solidFill>
              <a:schemeClr val="bg1"/>
            </a:solidFill>
          </a:ln>
        </p:spPr>
      </p:pic>
      <p:pic>
        <p:nvPicPr>
          <p:cNvPr id="29" name="Picture 28"/>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091700" y="616203"/>
            <a:ext cx="1791434" cy="2529000"/>
          </a:xfrm>
          <a:prstGeom prst="rect">
            <a:avLst/>
          </a:prstGeom>
          <a:ln>
            <a:solidFill>
              <a:schemeClr val="bg1"/>
            </a:solidFill>
          </a:ln>
        </p:spPr>
      </p:pic>
    </p:spTree>
    <p:extLst>
      <p:ext uri="{BB962C8B-B14F-4D97-AF65-F5344CB8AC3E}">
        <p14:creationId xmlns:p14="http://schemas.microsoft.com/office/powerpoint/2010/main" val="37450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25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75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125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150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175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200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225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250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275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300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13948" y="577905"/>
            <a:ext cx="900000" cy="900000"/>
          </a:xfrm>
          <a:prstGeom prst="ellipse">
            <a:avLst/>
          </a:prstGeom>
          <a:solidFill>
            <a:srgbClr val="215968">
              <a:alpha val="56863"/>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cxnSp>
        <p:nvCxnSpPr>
          <p:cNvPr id="3" name="Straight Connector 2"/>
          <p:cNvCxnSpPr/>
          <p:nvPr/>
        </p:nvCxnSpPr>
        <p:spPr>
          <a:xfrm>
            <a:off x="763162" y="2045411"/>
            <a:ext cx="785" cy="3780000"/>
          </a:xfrm>
          <a:prstGeom prst="line">
            <a:avLst/>
          </a:prstGeom>
          <a:ln w="28575">
            <a:solidFill>
              <a:srgbClr val="215968">
                <a:alpha val="64706"/>
              </a:srgb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6" y="1500048"/>
            <a:ext cx="1527897" cy="523220"/>
          </a:xfrm>
          <a:prstGeom prst="rect">
            <a:avLst/>
          </a:prstGeom>
          <a:noFill/>
        </p:spPr>
        <p:txBody>
          <a:bodyPr wrap="square">
            <a:spAutoFit/>
          </a:bodyPr>
          <a:lstStyle/>
          <a:p>
            <a:pPr lvl="0" algn="ctr"/>
            <a:r>
              <a:rPr lang="en-US" sz="1400" b="1" dirty="0">
                <a:solidFill>
                  <a:srgbClr val="215968"/>
                </a:solidFill>
                <a:latin typeface="Tahoma" panose="020B0604030504040204" pitchFamily="34" charset="0"/>
                <a:ea typeface="Tahoma" panose="020B0604030504040204" pitchFamily="34" charset="0"/>
                <a:cs typeface="Tahoma" panose="020B0604030504040204" pitchFamily="34" charset="0"/>
              </a:rPr>
              <a:t>RUS Copernicus</a:t>
            </a:r>
          </a:p>
        </p:txBody>
      </p:sp>
      <p:sp>
        <p:nvSpPr>
          <p:cNvPr id="5" name="Title 1"/>
          <p:cNvSpPr txBox="1">
            <a:spLocks/>
          </p:cNvSpPr>
          <p:nvPr/>
        </p:nvSpPr>
        <p:spPr>
          <a:xfrm>
            <a:off x="1740687" y="365124"/>
            <a:ext cx="1006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RUS Copernicus - Access</a:t>
            </a:r>
          </a:p>
        </p:txBody>
      </p:sp>
      <p:grpSp>
        <p:nvGrpSpPr>
          <p:cNvPr id="7" name="Group 6"/>
          <p:cNvGrpSpPr/>
          <p:nvPr/>
        </p:nvGrpSpPr>
        <p:grpSpPr>
          <a:xfrm>
            <a:off x="125947" y="5965379"/>
            <a:ext cx="11931365" cy="837933"/>
            <a:chOff x="125947" y="5965379"/>
            <a:chExt cx="11931365" cy="837933"/>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9810" y="5965379"/>
              <a:ext cx="1297502" cy="82399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947" y="5978467"/>
              <a:ext cx="1088001" cy="753951"/>
            </a:xfrm>
            <a:prstGeom prst="rect">
              <a:avLst/>
            </a:prstGeom>
          </p:spPr>
        </p:pic>
        <p:sp>
          <p:nvSpPr>
            <p:cNvPr id="10" name="Rectangle 9"/>
            <p:cNvSpPr/>
            <p:nvPr/>
          </p:nvSpPr>
          <p:spPr>
            <a:xfrm>
              <a:off x="3243679" y="6507846"/>
              <a:ext cx="5486400" cy="295466"/>
            </a:xfrm>
            <a:prstGeom prst="rect">
              <a:avLst/>
            </a:prstGeom>
          </p:spPr>
          <p:txBody>
            <a:bodyPr>
              <a:spAutoFit/>
            </a:bodyPr>
            <a:lstStyle/>
            <a:p>
              <a:pPr algn="ctr"/>
              <a:r>
                <a:rPr lang="en-US" sz="1320" dirty="0">
                  <a:solidFill>
                    <a:schemeClr val="tx1">
                      <a:lumMod val="85000"/>
                      <a:lumOff val="15000"/>
                    </a:schemeClr>
                  </a:solidFill>
                </a:rPr>
                <a:t>Funded by European Commission and managed by ESA</a:t>
              </a:r>
            </a:p>
          </p:txBody>
        </p:sp>
      </p:grpSp>
      <p:grpSp>
        <p:nvGrpSpPr>
          <p:cNvPr id="11" name="Group 10"/>
          <p:cNvGrpSpPr/>
          <p:nvPr/>
        </p:nvGrpSpPr>
        <p:grpSpPr>
          <a:xfrm>
            <a:off x="6943661" y="2180455"/>
            <a:ext cx="4464900" cy="3456384"/>
            <a:chOff x="5607630" y="1129308"/>
            <a:chExt cx="3720750" cy="2880320"/>
          </a:xfrm>
        </p:grpSpPr>
        <p:pic>
          <p:nvPicPr>
            <p:cNvPr id="12" name="Picture 11" descr="C:\Users\MGOMEZ5\AppData\Local\Microsoft\Windows\INetCache\Content.Word\1259px-Twitter_bird_logo_2012.svg.png">
              <a:hlinkClick r:id="rId5"/>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91184" y="1129308"/>
              <a:ext cx="652483" cy="540000"/>
            </a:xfrm>
            <a:prstGeom prst="rect">
              <a:avLst/>
            </a:prstGeom>
            <a:noFill/>
            <a:ln>
              <a:noFill/>
            </a:ln>
          </p:spPr>
        </p:pic>
        <p:pic>
          <p:nvPicPr>
            <p:cNvPr id="13" name="Picture 12" descr="official-linkedin-logo-tile">
              <a:hlinkClick r:id="rId7"/>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47432" y="1852502"/>
              <a:ext cx="539985" cy="540000"/>
            </a:xfrm>
            <a:prstGeom prst="rect">
              <a:avLst/>
            </a:prstGeom>
            <a:noFill/>
          </p:spPr>
        </p:pic>
        <p:sp>
          <p:nvSpPr>
            <p:cNvPr id="14" name="Text Box 2"/>
            <p:cNvSpPr txBox="1">
              <a:spLocks noChangeArrowheads="1"/>
            </p:cNvSpPr>
            <p:nvPr/>
          </p:nvSpPr>
          <p:spPr bwMode="auto">
            <a:xfrm>
              <a:off x="6516216" y="1215405"/>
              <a:ext cx="2232899" cy="489967"/>
            </a:xfrm>
            <a:prstGeom prst="rect">
              <a:avLst/>
            </a:prstGeom>
            <a:noFill/>
            <a:ln w="9525">
              <a:noFill/>
              <a:miter lim="800000"/>
              <a:headEnd/>
              <a:tailEnd/>
            </a:ln>
          </p:spPr>
          <p:txBody>
            <a:bodyPr rot="0" vert="horz" wrap="square" lIns="109728" tIns="54864" rIns="109728" bIns="54864" anchor="t" anchorCtr="0">
              <a:noAutofit/>
            </a:bodyPr>
            <a:lstStyle/>
            <a:p>
              <a:pPr algn="just">
                <a:lnSpc>
                  <a:spcPct val="115000"/>
                </a:lnSpc>
                <a:spcAft>
                  <a:spcPts val="720"/>
                </a:spcAft>
              </a:pPr>
              <a:r>
                <a:rPr lang="en-GB" sz="2160" u="sng" dirty="0">
                  <a:solidFill>
                    <a:schemeClr val="tx1">
                      <a:lumMod val="75000"/>
                      <a:lumOff val="25000"/>
                    </a:schemeClr>
                  </a:solidFill>
                  <a:ea typeface="Calibri"/>
                  <a:cs typeface="Times New Roman"/>
                </a:rPr>
                <a:t>@RUS-Copernicus</a:t>
              </a:r>
              <a:endParaRPr lang="en-US" sz="2160" dirty="0">
                <a:solidFill>
                  <a:schemeClr val="tx1">
                    <a:lumMod val="75000"/>
                    <a:lumOff val="25000"/>
                  </a:schemeClr>
                </a:solidFill>
                <a:ea typeface="Calibri"/>
                <a:cs typeface="Times New Roman"/>
              </a:endParaRPr>
            </a:p>
            <a:p>
              <a:pPr algn="just">
                <a:lnSpc>
                  <a:spcPct val="115000"/>
                </a:lnSpc>
                <a:spcAft>
                  <a:spcPts val="720"/>
                </a:spcAft>
              </a:pPr>
              <a:r>
                <a:rPr lang="en-GB" sz="2160" dirty="0">
                  <a:solidFill>
                    <a:schemeClr val="tx1">
                      <a:lumMod val="75000"/>
                      <a:lumOff val="25000"/>
                    </a:schemeClr>
                  </a:solidFill>
                  <a:ea typeface="Calibri"/>
                  <a:cs typeface="Times New Roman"/>
                </a:rPr>
                <a:t> </a:t>
              </a:r>
              <a:endParaRPr lang="en-US" sz="2160" dirty="0">
                <a:solidFill>
                  <a:schemeClr val="tx1">
                    <a:lumMod val="75000"/>
                    <a:lumOff val="25000"/>
                  </a:schemeClr>
                </a:solidFill>
                <a:ea typeface="Calibri"/>
                <a:cs typeface="Times New Roman"/>
              </a:endParaRPr>
            </a:p>
          </p:txBody>
        </p:sp>
        <p:sp>
          <p:nvSpPr>
            <p:cNvPr id="15" name="Text Box 2"/>
            <p:cNvSpPr txBox="1">
              <a:spLocks noChangeArrowheads="1"/>
            </p:cNvSpPr>
            <p:nvPr/>
          </p:nvSpPr>
          <p:spPr bwMode="auto">
            <a:xfrm>
              <a:off x="6588223" y="1883421"/>
              <a:ext cx="2090440" cy="398015"/>
            </a:xfrm>
            <a:prstGeom prst="rect">
              <a:avLst/>
            </a:prstGeom>
            <a:noFill/>
            <a:ln w="9525">
              <a:noFill/>
              <a:miter lim="800000"/>
              <a:headEnd/>
              <a:tailEnd/>
            </a:ln>
          </p:spPr>
          <p:txBody>
            <a:bodyPr rot="0" vert="horz" wrap="square" lIns="109728" tIns="54864" rIns="109728" bIns="54864" anchor="t" anchorCtr="0">
              <a:noAutofit/>
            </a:bodyPr>
            <a:lstStyle>
              <a:defPPr>
                <a:defRPr lang="it-IT"/>
              </a:defPPr>
              <a:lvl1pPr algn="just">
                <a:lnSpc>
                  <a:spcPct val="115000"/>
                </a:lnSpc>
                <a:spcAft>
                  <a:spcPts val="600"/>
                </a:spcAft>
                <a:defRPr u="sng">
                  <a:solidFill>
                    <a:schemeClr val="bg1"/>
                  </a:solidFill>
                  <a:effectLst/>
                  <a:latin typeface="Calibri"/>
                  <a:ea typeface="Calibri"/>
                  <a:cs typeface="Times New Roman"/>
                </a:defRPr>
              </a:lvl1pPr>
            </a:lstStyle>
            <a:p>
              <a:r>
                <a:rPr lang="en-GB" sz="2160" dirty="0">
                  <a:solidFill>
                    <a:schemeClr val="tx1">
                      <a:lumMod val="75000"/>
                      <a:lumOff val="25000"/>
                    </a:schemeClr>
                  </a:solidFill>
                </a:rPr>
                <a:t>RUS-Copernicus</a:t>
              </a:r>
              <a:endParaRPr lang="en-US" sz="2160" dirty="0">
                <a:solidFill>
                  <a:schemeClr val="tx1">
                    <a:lumMod val="75000"/>
                    <a:lumOff val="25000"/>
                  </a:schemeClr>
                </a:solidFill>
              </a:endParaRPr>
            </a:p>
          </p:txBody>
        </p:sp>
        <p:sp>
          <p:nvSpPr>
            <p:cNvPr id="16" name="Text Box 2"/>
            <p:cNvSpPr txBox="1">
              <a:spLocks noChangeArrowheads="1"/>
            </p:cNvSpPr>
            <p:nvPr/>
          </p:nvSpPr>
          <p:spPr bwMode="auto">
            <a:xfrm>
              <a:off x="6592074" y="3251557"/>
              <a:ext cx="2736306" cy="542047"/>
            </a:xfrm>
            <a:prstGeom prst="rect">
              <a:avLst/>
            </a:prstGeom>
            <a:noFill/>
            <a:ln w="9525">
              <a:noFill/>
              <a:miter lim="800000"/>
              <a:headEnd/>
              <a:tailEnd/>
            </a:ln>
          </p:spPr>
          <p:txBody>
            <a:bodyPr rot="0" vert="horz" wrap="square" lIns="109728" tIns="54864" rIns="109728" bIns="54864" anchor="t" anchorCtr="0">
              <a:noAutofit/>
            </a:bodyPr>
            <a:lstStyle>
              <a:defPPr>
                <a:defRPr lang="it-IT"/>
              </a:defPPr>
              <a:lvl1pPr algn="just">
                <a:lnSpc>
                  <a:spcPct val="115000"/>
                </a:lnSpc>
                <a:spcAft>
                  <a:spcPts val="600"/>
                </a:spcAft>
                <a:defRPr u="sng">
                  <a:solidFill>
                    <a:schemeClr val="bg1"/>
                  </a:solidFill>
                  <a:latin typeface="Calibri"/>
                  <a:ea typeface="Calibri"/>
                  <a:cs typeface="Times New Roman"/>
                </a:defRPr>
              </a:lvl1pPr>
            </a:lstStyle>
            <a:p>
              <a:r>
                <a:rPr lang="en-GB" sz="2160" dirty="0">
                  <a:solidFill>
                    <a:schemeClr val="tx1">
                      <a:lumMod val="75000"/>
                      <a:lumOff val="25000"/>
                    </a:schemeClr>
                  </a:solidFill>
                </a:rPr>
                <a:t>RUS Copernicus Training</a:t>
              </a:r>
              <a:endParaRPr lang="en-US" sz="2160" dirty="0">
                <a:solidFill>
                  <a:schemeClr val="tx1">
                    <a:lumMod val="75000"/>
                    <a:lumOff val="25000"/>
                  </a:schemeClr>
                </a:solidFill>
              </a:endParaRPr>
            </a:p>
          </p:txBody>
        </p:sp>
        <p:pic>
          <p:nvPicPr>
            <p:cNvPr id="17" name="Picture 16" descr="Image result for facebook logo"/>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bwMode="auto">
            <a:xfrm>
              <a:off x="5735679" y="2488353"/>
              <a:ext cx="763490" cy="579209"/>
            </a:xfrm>
            <a:prstGeom prst="rect">
              <a:avLst/>
            </a:prstGeom>
            <a:noFill/>
            <a:ln>
              <a:noFill/>
            </a:ln>
          </p:spPr>
        </p:pic>
        <p:sp>
          <p:nvSpPr>
            <p:cNvPr id="18" name="Text Box 2"/>
            <p:cNvSpPr txBox="1">
              <a:spLocks noChangeArrowheads="1"/>
            </p:cNvSpPr>
            <p:nvPr/>
          </p:nvSpPr>
          <p:spPr bwMode="auto">
            <a:xfrm>
              <a:off x="6592074" y="2569468"/>
              <a:ext cx="2090440" cy="405026"/>
            </a:xfrm>
            <a:prstGeom prst="rect">
              <a:avLst/>
            </a:prstGeom>
            <a:noFill/>
            <a:ln w="9525">
              <a:noFill/>
              <a:miter lim="800000"/>
              <a:headEnd/>
              <a:tailEnd/>
            </a:ln>
          </p:spPr>
          <p:txBody>
            <a:bodyPr rot="0" vert="horz" wrap="square" lIns="109728" tIns="54864" rIns="109728" bIns="54864" anchor="t" anchorCtr="0">
              <a:noAutofit/>
            </a:bodyPr>
            <a:lstStyle/>
            <a:p>
              <a:pPr algn="just">
                <a:lnSpc>
                  <a:spcPct val="115000"/>
                </a:lnSpc>
                <a:spcAft>
                  <a:spcPts val="720"/>
                </a:spcAft>
              </a:pPr>
              <a:r>
                <a:rPr lang="en-GB" sz="2160" u="sng" dirty="0">
                  <a:solidFill>
                    <a:schemeClr val="tx1">
                      <a:lumMod val="75000"/>
                      <a:lumOff val="25000"/>
                    </a:schemeClr>
                  </a:solidFill>
                  <a:ea typeface="Calibri"/>
                  <a:cs typeface="Times New Roman"/>
                </a:rPr>
                <a:t>RUS-Copernicus</a:t>
              </a:r>
              <a:endParaRPr lang="en-US" sz="2160" u="sng" dirty="0">
                <a:solidFill>
                  <a:schemeClr val="tx1">
                    <a:lumMod val="75000"/>
                    <a:lumOff val="25000"/>
                  </a:schemeClr>
                </a:solidFill>
                <a:ea typeface="Calibri"/>
                <a:cs typeface="Times New Roman"/>
              </a:endParaRPr>
            </a:p>
            <a:p>
              <a:pPr algn="just">
                <a:lnSpc>
                  <a:spcPct val="115000"/>
                </a:lnSpc>
                <a:spcAft>
                  <a:spcPts val="720"/>
                </a:spcAft>
              </a:pPr>
              <a:r>
                <a:rPr lang="en-GB" sz="1920" dirty="0">
                  <a:solidFill>
                    <a:schemeClr val="tx1">
                      <a:lumMod val="75000"/>
                      <a:lumOff val="25000"/>
                    </a:schemeClr>
                  </a:solidFill>
                  <a:ea typeface="Calibri"/>
                  <a:cs typeface="Times New Roman"/>
                </a:rPr>
                <a:t> </a:t>
              </a:r>
              <a:endParaRPr lang="en-US" sz="1920" dirty="0">
                <a:solidFill>
                  <a:schemeClr val="tx1">
                    <a:lumMod val="75000"/>
                    <a:lumOff val="25000"/>
                  </a:schemeClr>
                </a:solidFill>
                <a:ea typeface="Calibri"/>
                <a:cs typeface="Times New Roman"/>
              </a:endParaRPr>
            </a:p>
          </p:txBody>
        </p:sp>
        <p:pic>
          <p:nvPicPr>
            <p:cNvPr id="19" name="Picture 13" descr="Image result for youtube logo"/>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10000" b="90000" l="10000" r="90000">
                          <a14:foregroundMark x1="48000" y1="49636" x2="48000" y2="49636"/>
                          <a14:foregroundMark x1="53273" y1="49091" x2="53273" y2="49091"/>
                          <a14:foregroundMark x1="57455" y1="49636" x2="46909" y2="54364"/>
                          <a14:foregroundMark x1="44182" y1="45273" x2="44000" y2="56545"/>
                        </a14:backgroundRemoval>
                      </a14:imgEffect>
                    </a14:imgLayer>
                  </a14:imgProps>
                </a:ext>
                <a:ext uri="{28A0092B-C50C-407E-A947-70E740481C1C}">
                  <a14:useLocalDpi xmlns:a14="http://schemas.microsoft.com/office/drawing/2010/main"/>
                </a:ext>
              </a:extLst>
            </a:blip>
            <a:srcRect/>
            <a:stretch>
              <a:fillRect/>
            </a:stretch>
          </p:blipFill>
          <p:spPr bwMode="auto">
            <a:xfrm>
              <a:off x="5607630" y="2990038"/>
              <a:ext cx="1019590" cy="10195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213948" y="1761658"/>
            <a:ext cx="5771886" cy="3474747"/>
            <a:chOff x="576168" y="1461629"/>
            <a:chExt cx="4809905" cy="2895623"/>
          </a:xfrm>
        </p:grpSpPr>
        <p:pic>
          <p:nvPicPr>
            <p:cNvPr id="22" name="Picture 3" descr="C:\Users\tsmejkalova\AppData\Local\Microsoft\Windows\INetCache\IE\E2NMEFQC\icon___internet_by_liuyanghejerry-d4955n5[1].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508196" y="1461629"/>
              <a:ext cx="948905" cy="94890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76168" y="2286568"/>
              <a:ext cx="4809905" cy="569387"/>
            </a:xfrm>
            <a:prstGeom prst="rect">
              <a:avLst/>
            </a:prstGeom>
            <a:noFill/>
          </p:spPr>
          <p:txBody>
            <a:bodyPr wrap="square" rtlCol="0">
              <a:spAutoFit/>
            </a:bodyPr>
            <a:lstStyle/>
            <a:p>
              <a:r>
                <a:rPr lang="en-US" sz="3840" b="1" dirty="0">
                  <a:solidFill>
                    <a:srgbClr val="00B0F0"/>
                  </a:solidFill>
                </a:rPr>
                <a:t>https://rus-copernicus.eu/</a:t>
              </a:r>
            </a:p>
          </p:txBody>
        </p:sp>
        <p:pic>
          <p:nvPicPr>
            <p:cNvPr id="24" name="Picture 3" descr="C:\Users\tsmejkalova\AppData\Local\Microsoft\Windows\INetCache\IE\E2NMEFQC\icon___internet_by_liuyanghejerry-d4955n5[1].png"/>
            <p:cNvPicPr>
              <a:picLocks noChangeAspect="1" noChangeArrowheads="1"/>
            </p:cNvPicPr>
            <p:nvPr/>
          </p:nvPicPr>
          <p:blipFill>
            <a:blip r:embed="rId13" cstate="screen">
              <a:duotone>
                <a:prstClr val="black"/>
                <a:schemeClr val="accent2">
                  <a:tint val="45000"/>
                  <a:satMod val="400000"/>
                </a:schemeClr>
              </a:duotone>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508196" y="2929509"/>
              <a:ext cx="948905" cy="94890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91832" y="3787865"/>
              <a:ext cx="4284791" cy="569387"/>
            </a:xfrm>
            <a:prstGeom prst="rect">
              <a:avLst/>
            </a:prstGeom>
            <a:noFill/>
          </p:spPr>
          <p:txBody>
            <a:bodyPr wrap="square" rtlCol="0">
              <a:spAutoFit/>
            </a:bodyPr>
            <a:lstStyle/>
            <a:p>
              <a:r>
                <a:rPr lang="en-US" sz="3840" b="1" dirty="0">
                  <a:solidFill>
                    <a:srgbClr val="F79646">
                      <a:lumMod val="75000"/>
                    </a:srgbClr>
                  </a:solidFill>
                </a:rPr>
                <a:t>https://rus-training.eu/</a:t>
              </a:r>
            </a:p>
          </p:txBody>
        </p:sp>
      </p:grpSp>
    </p:spTree>
    <p:extLst>
      <p:ext uri="{BB962C8B-B14F-4D97-AF65-F5344CB8AC3E}">
        <p14:creationId xmlns:p14="http://schemas.microsoft.com/office/powerpoint/2010/main" val="634621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687" y="365124"/>
            <a:ext cx="10065600" cy="1325563"/>
          </a:xfrm>
        </p:spPr>
        <p:txBody>
          <a:bodyPr>
            <a:normAutofit/>
          </a:bodyPr>
          <a:lstStyle/>
          <a:p>
            <a:pPr lvl="0">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Copernicus Components</a:t>
            </a:r>
          </a:p>
        </p:txBody>
      </p:sp>
      <p:sp>
        <p:nvSpPr>
          <p:cNvPr id="9" name="Oval 8"/>
          <p:cNvSpPr/>
          <p:nvPr/>
        </p:nvSpPr>
        <p:spPr>
          <a:xfrm>
            <a:off x="313948" y="577905"/>
            <a:ext cx="900000" cy="900000"/>
          </a:xfrm>
          <a:prstGeom prst="ellipse">
            <a:avLst/>
          </a:prstGeom>
          <a:solidFill>
            <a:srgbClr val="C0504D">
              <a:lumMod val="75000"/>
              <a:alpha val="6902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prstClr val="white"/>
              </a:solidFill>
              <a:effectLst/>
              <a:uLnTx/>
              <a:uFillTx/>
              <a:latin typeface="Orbitron" pitchFamily="50" charset="0"/>
              <a:ea typeface="+mn-ea"/>
              <a:cs typeface="+mn-cs"/>
            </a:endParaRPr>
          </a:p>
        </p:txBody>
      </p:sp>
      <p:cxnSp>
        <p:nvCxnSpPr>
          <p:cNvPr id="12" name="Straight Connector 11"/>
          <p:cNvCxnSpPr/>
          <p:nvPr/>
        </p:nvCxnSpPr>
        <p:spPr>
          <a:xfrm>
            <a:off x="763162" y="2045411"/>
            <a:ext cx="785" cy="4091233"/>
          </a:xfrm>
          <a:prstGeom prst="line">
            <a:avLst/>
          </a:prstGeom>
          <a:ln w="28575">
            <a:solidFill>
              <a:srgbClr val="953735">
                <a:alpha val="64706"/>
              </a:srgbClr>
            </a:solidFill>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1844130" y="1747240"/>
            <a:ext cx="8561753" cy="4661960"/>
            <a:chOff x="2061849" y="1747240"/>
            <a:chExt cx="8561753" cy="4661960"/>
          </a:xfrm>
        </p:grpSpPr>
        <p:sp>
          <p:nvSpPr>
            <p:cNvPr id="8" name="Oval 7"/>
            <p:cNvSpPr/>
            <p:nvPr/>
          </p:nvSpPr>
          <p:spPr>
            <a:xfrm>
              <a:off x="2123962" y="1747240"/>
              <a:ext cx="1620000" cy="1620000"/>
            </a:xfrm>
            <a:prstGeom prst="ellipse">
              <a:avLst/>
            </a:prstGeom>
            <a:blipFill dpi="0" rotWithShape="1">
              <a:blip r:embed="rId3" cstate="print">
                <a:alphaModFix amt="9900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2124775" y="4016167"/>
              <a:ext cx="1620000" cy="1620000"/>
            </a:xfrm>
            <a:prstGeom prst="ellipse">
              <a:avLst/>
            </a:prstGeom>
            <a:blipFill>
              <a:blip r:embed="rId4" cstate="print">
                <a:alphaModFix amt="99000"/>
                <a:extLst>
                  <a:ext uri="{28A0092B-C50C-407E-A947-70E740481C1C}">
                    <a14:useLocalDpi xmlns:a14="http://schemas.microsoft.com/office/drawing/2010/main"/>
                  </a:ext>
                </a:extLst>
              </a:blip>
              <a:stretch>
                <a:fillRect t="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190109" y="2077164"/>
              <a:ext cx="1487705" cy="954107"/>
            </a:xfrm>
            <a:prstGeom prst="rect">
              <a:avLst/>
            </a:prstGeom>
            <a:noFill/>
          </p:spPr>
          <p:txBody>
            <a:bodyPr wrap="square" rtlCol="0">
              <a:spAutoFit/>
            </a:bodyPr>
            <a:lstStyle/>
            <a:p>
              <a:pPr algn="ctr"/>
              <a:r>
                <a:rPr lang="en-GB" sz="2800" b="1" dirty="0">
                  <a:solidFill>
                    <a:schemeClr val="bg1"/>
                  </a:solidFill>
                </a:rPr>
                <a:t>Satellite Data</a:t>
              </a:r>
            </a:p>
          </p:txBody>
        </p:sp>
        <p:sp>
          <p:nvSpPr>
            <p:cNvPr id="15" name="TextBox 14"/>
            <p:cNvSpPr txBox="1"/>
            <p:nvPr/>
          </p:nvSpPr>
          <p:spPr>
            <a:xfrm>
              <a:off x="2190922" y="4349113"/>
              <a:ext cx="1487705" cy="954107"/>
            </a:xfrm>
            <a:prstGeom prst="rect">
              <a:avLst/>
            </a:prstGeom>
            <a:noFill/>
          </p:spPr>
          <p:txBody>
            <a:bodyPr wrap="square" rtlCol="0">
              <a:spAutoFit/>
            </a:bodyPr>
            <a:lstStyle/>
            <a:p>
              <a:pPr algn="ctr"/>
              <a:r>
                <a:rPr lang="en-GB" sz="2800" b="1" dirty="0">
                  <a:solidFill>
                    <a:schemeClr val="bg1"/>
                  </a:solidFill>
                </a:rPr>
                <a:t>In situ </a:t>
              </a:r>
            </a:p>
            <a:p>
              <a:pPr algn="ctr"/>
              <a:r>
                <a:rPr lang="en-GB" sz="2800" b="1" dirty="0">
                  <a:solidFill>
                    <a:schemeClr val="bg1"/>
                  </a:solidFill>
                </a:rPr>
                <a:t>Data</a:t>
              </a:r>
            </a:p>
          </p:txBody>
        </p:sp>
        <p:grpSp>
          <p:nvGrpSpPr>
            <p:cNvPr id="23" name="Group 22"/>
            <p:cNvGrpSpPr/>
            <p:nvPr/>
          </p:nvGrpSpPr>
          <p:grpSpPr>
            <a:xfrm>
              <a:off x="4777453" y="2236827"/>
              <a:ext cx="2473168" cy="2705534"/>
              <a:chOff x="4208859" y="2564087"/>
              <a:chExt cx="2192890" cy="2405741"/>
            </a:xfrm>
          </p:grpSpPr>
          <p:pic>
            <p:nvPicPr>
              <p:cNvPr id="21" name="Picture 2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08859" y="3054891"/>
                <a:ext cx="690465" cy="662474"/>
              </a:xfrm>
              <a:prstGeom prst="ellipse">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25882" y="2564087"/>
                <a:ext cx="691979" cy="677150"/>
              </a:xfrm>
              <a:prstGeom prst="ellipse">
                <a:avLst/>
              </a:prstGeom>
            </p:spPr>
          </p:pic>
          <p:pic>
            <p:nvPicPr>
              <p:cNvPr id="25" name="Picture 2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714831" y="3006054"/>
                <a:ext cx="686918" cy="677150"/>
              </a:xfrm>
              <a:prstGeom prst="ellipse">
                <a:avLst/>
              </a:prstGeom>
            </p:spPr>
          </p:pic>
          <p:pic>
            <p:nvPicPr>
              <p:cNvPr id="26" name="Picture 25"/>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241284" y="3876119"/>
                <a:ext cx="691979" cy="677150"/>
              </a:xfrm>
              <a:prstGeom prst="ellipse">
                <a:avLst/>
              </a:prstGeom>
            </p:spPr>
          </p:pic>
          <p:pic>
            <p:nvPicPr>
              <p:cNvPr id="27" name="Picture 2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987663" y="4292678"/>
                <a:ext cx="682127" cy="677150"/>
              </a:xfrm>
              <a:prstGeom prst="ellipse">
                <a:avLst/>
              </a:prstGeom>
            </p:spPr>
          </p:pic>
          <p:pic>
            <p:nvPicPr>
              <p:cNvPr id="28" name="Picture 27"/>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677492" y="3828432"/>
                <a:ext cx="686355" cy="677150"/>
              </a:xfrm>
              <a:prstGeom prst="ellipse">
                <a:avLst/>
              </a:prstGeom>
            </p:spPr>
          </p:pic>
        </p:grpSp>
        <p:pic>
          <p:nvPicPr>
            <p:cNvPr id="29" name="Picture 2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07987" y="3252186"/>
              <a:ext cx="917720" cy="687525"/>
            </a:xfrm>
            <a:prstGeom prst="rect">
              <a:avLst/>
            </a:prstGeom>
          </p:spPr>
        </p:pic>
        <p:cxnSp>
          <p:nvCxnSpPr>
            <p:cNvPr id="31" name="Straight Arrow Connector 30"/>
            <p:cNvCxnSpPr/>
            <p:nvPr/>
          </p:nvCxnSpPr>
          <p:spPr>
            <a:xfrm>
              <a:off x="3930180" y="2765769"/>
              <a:ext cx="777116" cy="246914"/>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34" name="Straight Arrow Connector 33"/>
            <p:cNvCxnSpPr/>
            <p:nvPr/>
          </p:nvCxnSpPr>
          <p:spPr>
            <a:xfrm flipV="1">
              <a:off x="3902335" y="4314680"/>
              <a:ext cx="777116" cy="246914"/>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33" name="Oval 32"/>
            <p:cNvSpPr/>
            <p:nvPr/>
          </p:nvSpPr>
          <p:spPr>
            <a:xfrm>
              <a:off x="8277566" y="2437020"/>
              <a:ext cx="2346036" cy="2317855"/>
            </a:xfrm>
            <a:prstGeom prst="ellipse">
              <a:avLst/>
            </a:prstGeom>
            <a:blipFill dpi="0" rotWithShape="1">
              <a:blip r:embed="rId12">
                <a:alphaModFix amt="99000"/>
                <a:extLst>
                  <a:ext uri="{28A0092B-C50C-407E-A947-70E740481C1C}">
                    <a14:useLocalDpi xmlns:a14="http://schemas.microsoft.com/office/drawing/2010/main"/>
                  </a:ext>
                </a:extLst>
              </a:blip>
              <a:srcRect/>
              <a:tile tx="-660400" ty="-311150" sx="100000" sy="100000" flip="none" algn="t"/>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GB" sz="2400" b="1" dirty="0"/>
                <a:t>Value Added Services and Applications</a:t>
              </a:r>
            </a:p>
          </p:txBody>
        </p:sp>
        <p:cxnSp>
          <p:nvCxnSpPr>
            <p:cNvPr id="37" name="Straight Arrow Connector 36"/>
            <p:cNvCxnSpPr/>
            <p:nvPr/>
          </p:nvCxnSpPr>
          <p:spPr>
            <a:xfrm flipV="1">
              <a:off x="7250622" y="3595948"/>
              <a:ext cx="936000"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39" name="Rounded Rectangle 38"/>
            <p:cNvSpPr/>
            <p:nvPr/>
          </p:nvSpPr>
          <p:spPr>
            <a:xfrm>
              <a:off x="2061849" y="5867417"/>
              <a:ext cx="1744224" cy="538453"/>
            </a:xfrm>
            <a:prstGeom prst="roundRect">
              <a:avLst/>
            </a:prstGeom>
            <a:solidFill>
              <a:srgbClr val="A1626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Data Sources</a:t>
              </a:r>
            </a:p>
          </p:txBody>
        </p:sp>
        <p:sp>
          <p:nvSpPr>
            <p:cNvPr id="42" name="Rounded Rectangle 41"/>
            <p:cNvSpPr/>
            <p:nvPr/>
          </p:nvSpPr>
          <p:spPr>
            <a:xfrm>
              <a:off x="5119707" y="5870747"/>
              <a:ext cx="1653780" cy="538453"/>
            </a:xfrm>
            <a:prstGeom prst="roundRect">
              <a:avLst/>
            </a:prstGeom>
            <a:solidFill>
              <a:srgbClr val="A1626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Service Information</a:t>
              </a:r>
            </a:p>
          </p:txBody>
        </p:sp>
        <p:cxnSp>
          <p:nvCxnSpPr>
            <p:cNvPr id="51" name="Straight Connector 50"/>
            <p:cNvCxnSpPr/>
            <p:nvPr/>
          </p:nvCxnSpPr>
          <p:spPr>
            <a:xfrm>
              <a:off x="3930180" y="1920775"/>
              <a:ext cx="548858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381718" y="1924891"/>
              <a:ext cx="294" cy="490143"/>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grpSp>
      <p:pic>
        <p:nvPicPr>
          <p:cNvPr id="62" name="Picture 6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417763" y="3222183"/>
            <a:ext cx="937818" cy="649878"/>
          </a:xfrm>
          <a:prstGeom prst="rect">
            <a:avLst/>
          </a:prstGeom>
        </p:spPr>
      </p:pic>
      <p:grpSp>
        <p:nvGrpSpPr>
          <p:cNvPr id="5" name="Group 4"/>
          <p:cNvGrpSpPr/>
          <p:nvPr/>
        </p:nvGrpSpPr>
        <p:grpSpPr>
          <a:xfrm>
            <a:off x="10646329" y="2737383"/>
            <a:ext cx="1296000" cy="1332000"/>
            <a:chOff x="10646738" y="2735879"/>
            <a:chExt cx="1325281" cy="1443264"/>
          </a:xfrm>
        </p:grpSpPr>
        <p:sp>
          <p:nvSpPr>
            <p:cNvPr id="3" name="Teardrop 2"/>
            <p:cNvSpPr/>
            <p:nvPr/>
          </p:nvSpPr>
          <p:spPr>
            <a:xfrm rot="8100000">
              <a:off x="10646738" y="2735879"/>
              <a:ext cx="1325281" cy="1443264"/>
            </a:xfrm>
            <a:prstGeom prst="teardrop">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4" name="TextBox 3"/>
            <p:cNvSpPr txBox="1"/>
            <p:nvPr/>
          </p:nvSpPr>
          <p:spPr>
            <a:xfrm>
              <a:off x="10798386" y="3189139"/>
              <a:ext cx="1055915" cy="523220"/>
            </a:xfrm>
            <a:prstGeom prst="rect">
              <a:avLst/>
            </a:prstGeom>
            <a:noFill/>
          </p:spPr>
          <p:txBody>
            <a:bodyPr wrap="square" rtlCol="0">
              <a:spAutoFit/>
            </a:bodyPr>
            <a:lstStyle/>
            <a:p>
              <a:r>
                <a:rPr lang="en-GB" sz="2800" b="1" dirty="0">
                  <a:solidFill>
                    <a:schemeClr val="bg1"/>
                  </a:solidFill>
                </a:rPr>
                <a:t>Users</a:t>
              </a:r>
            </a:p>
          </p:txBody>
        </p:sp>
      </p:grpSp>
      <p:pic>
        <p:nvPicPr>
          <p:cNvPr id="11" name="Picture 10"/>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10813" y="3333801"/>
            <a:ext cx="1720620" cy="757116"/>
          </a:xfrm>
          <a:prstGeom prst="rect">
            <a:avLst/>
          </a:prstGeom>
        </p:spPr>
      </p:pic>
      <p:sp>
        <p:nvSpPr>
          <p:cNvPr id="32" name="Rectangle 31">
            <a:extLst>
              <a:ext uri="{FF2B5EF4-FFF2-40B4-BE49-F238E27FC236}">
                <a16:creationId xmlns:a16="http://schemas.microsoft.com/office/drawing/2014/main" id="{B2DBD6FB-3823-4AB1-9320-045D0DDE2802}"/>
              </a:ext>
            </a:extLst>
          </p:cNvPr>
          <p:cNvSpPr/>
          <p:nvPr/>
        </p:nvSpPr>
        <p:spPr>
          <a:xfrm>
            <a:off x="-786" y="1500048"/>
            <a:ext cx="1527897" cy="523220"/>
          </a:xfrm>
          <a:prstGeom prst="rect">
            <a:avLst/>
          </a:prstGeom>
        </p:spPr>
        <p:txBody>
          <a:bodyPr wrap="square">
            <a:spAutoFit/>
          </a:bodyPr>
          <a:lstStyle/>
          <a:p>
            <a:pPr lvl="0" algn="ctr"/>
            <a:r>
              <a:rPr lang="en-US" sz="1400" b="1" dirty="0">
                <a:solidFill>
                  <a:srgbClr val="A16264"/>
                </a:solidFill>
                <a:latin typeface="Tahoma" panose="020B0604030504040204" pitchFamily="34" charset="0"/>
                <a:ea typeface="Tahoma" panose="020B0604030504040204" pitchFamily="34" charset="0"/>
                <a:cs typeface="Tahoma" panose="020B0604030504040204" pitchFamily="34" charset="0"/>
              </a:rPr>
              <a:t>What is</a:t>
            </a:r>
          </a:p>
          <a:p>
            <a:pPr lvl="0" algn="ctr"/>
            <a:r>
              <a:rPr lang="en-US" sz="1400" b="1" dirty="0">
                <a:solidFill>
                  <a:srgbClr val="A16264"/>
                </a:solidFill>
                <a:latin typeface="Tahoma" panose="020B0604030504040204" pitchFamily="34" charset="0"/>
                <a:ea typeface="Tahoma" panose="020B0604030504040204" pitchFamily="34" charset="0"/>
                <a:cs typeface="Tahoma" panose="020B0604030504040204" pitchFamily="34" charset="0"/>
              </a:rPr>
              <a:t>Copernicus?</a:t>
            </a:r>
          </a:p>
        </p:txBody>
      </p:sp>
    </p:spTree>
    <p:extLst>
      <p:ext uri="{BB962C8B-B14F-4D97-AF65-F5344CB8AC3E}">
        <p14:creationId xmlns:p14="http://schemas.microsoft.com/office/powerpoint/2010/main" val="2907001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87" y="903515"/>
            <a:ext cx="9209314" cy="3631763"/>
          </a:xfrm>
          <a:prstGeom prst="rect">
            <a:avLst/>
          </a:prstGeom>
          <a:noFill/>
        </p:spPr>
        <p:txBody>
          <a:bodyPr wrap="square" rtlCol="0">
            <a:spAutoFit/>
          </a:bodyPr>
          <a:lstStyle/>
          <a:p>
            <a:pPr algn="ctr"/>
            <a:r>
              <a:rPr lang="en-GB" sz="6000" b="1" dirty="0"/>
              <a:t>THANK YOU FOR YOUR ATTENTION!</a:t>
            </a:r>
          </a:p>
          <a:p>
            <a:pPr algn="ctr"/>
            <a:endParaRPr lang="en-GB" sz="4400" dirty="0"/>
          </a:p>
          <a:p>
            <a:pPr algn="ctr"/>
            <a:r>
              <a:rPr lang="en-GB" sz="6600" b="1" dirty="0">
                <a:solidFill>
                  <a:srgbClr val="FF0000"/>
                </a:solidFill>
              </a:rPr>
              <a:t>QUESTIONS?</a:t>
            </a:r>
          </a:p>
        </p:txBody>
      </p:sp>
      <p:pic>
        <p:nvPicPr>
          <p:cNvPr id="1026" name="Picture 2" descr="Image result for clipart question"/>
          <p:cNvPicPr>
            <a:picLocks noChangeAspect="1" noChangeArrowheads="1"/>
          </p:cNvPicPr>
          <p:nvPr/>
        </p:nvPicPr>
        <p:blipFill rotWithShape="1">
          <a:blip r:embed="rId3" cstate="print">
            <a:duotone>
              <a:prstClr val="black"/>
              <a:srgbClr val="FF0000">
                <a:tint val="45000"/>
                <a:satMod val="400000"/>
              </a:srgbClr>
            </a:duotone>
            <a:extLst>
              <a:ext uri="{28A0092B-C50C-407E-A947-70E740481C1C}">
                <a14:useLocalDpi xmlns:a14="http://schemas.microsoft.com/office/drawing/2010/main"/>
              </a:ext>
            </a:extLst>
          </a:blip>
          <a:srcRect t="304" b="1"/>
          <a:stretch/>
        </p:blipFill>
        <p:spPr bwMode="auto">
          <a:xfrm>
            <a:off x="8619773" y="1965960"/>
            <a:ext cx="1480502" cy="35890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60024" y="5752230"/>
            <a:ext cx="2620690" cy="972191"/>
          </a:xfrm>
          <a:prstGeom prst="rect">
            <a:avLst/>
          </a:prstGeom>
        </p:spPr>
      </p:pic>
      <p:sp>
        <p:nvSpPr>
          <p:cNvPr id="9" name="Oval 8"/>
          <p:cNvSpPr/>
          <p:nvPr/>
        </p:nvSpPr>
        <p:spPr>
          <a:xfrm>
            <a:off x="313948" y="577905"/>
            <a:ext cx="900000" cy="900000"/>
          </a:xfrm>
          <a:prstGeom prst="ellipse">
            <a:avLst/>
          </a:prstGeom>
          <a:solidFill>
            <a:srgbClr val="B36D91">
              <a:alpha val="6902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prstClr val="white"/>
              </a:solidFill>
              <a:effectLst/>
              <a:uLnTx/>
              <a:uFillTx/>
              <a:latin typeface="Orbitron" pitchFamily="50" charset="0"/>
              <a:ea typeface="+mn-ea"/>
              <a:cs typeface="+mn-cs"/>
            </a:endParaRPr>
          </a:p>
        </p:txBody>
      </p:sp>
      <p:cxnSp>
        <p:nvCxnSpPr>
          <p:cNvPr id="10" name="Straight Connector 9"/>
          <p:cNvCxnSpPr/>
          <p:nvPr/>
        </p:nvCxnSpPr>
        <p:spPr>
          <a:xfrm flipH="1">
            <a:off x="762000" y="2045411"/>
            <a:ext cx="1162" cy="3419218"/>
          </a:xfrm>
          <a:prstGeom prst="line">
            <a:avLst/>
          </a:prstGeom>
          <a:ln w="28575">
            <a:solidFill>
              <a:srgbClr val="B36D91">
                <a:alpha val="64706"/>
              </a:srgb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86" y="1576250"/>
            <a:ext cx="1527897" cy="307777"/>
          </a:xfrm>
          <a:prstGeom prst="rect">
            <a:avLst/>
          </a:prstGeom>
        </p:spPr>
        <p:txBody>
          <a:bodyPr wrap="square">
            <a:spAutoFit/>
          </a:bodyPr>
          <a:lstStyle/>
          <a:p>
            <a:pPr lvl="0" algn="ctr"/>
            <a:r>
              <a:rPr lang="en-US" sz="1400" b="1" dirty="0">
                <a:solidFill>
                  <a:srgbClr val="B36D91"/>
                </a:solidFill>
                <a:latin typeface="Tahoma" panose="020B0604030504040204" pitchFamily="34" charset="0"/>
                <a:ea typeface="Tahoma" panose="020B0604030504040204" pitchFamily="34" charset="0"/>
                <a:cs typeface="Tahoma" panose="020B0604030504040204" pitchFamily="34" charset="0"/>
              </a:rPr>
              <a:t>Q&amp;A</a:t>
            </a:r>
          </a:p>
        </p:txBody>
      </p:sp>
      <p:pic>
        <p:nvPicPr>
          <p:cNvPr id="8" name="Picture 7">
            <a:extLst>
              <a:ext uri="{FF2B5EF4-FFF2-40B4-BE49-F238E27FC236}">
                <a16:creationId xmlns:a16="http://schemas.microsoft.com/office/drawing/2014/main" id="{0E528BBB-7EA0-4D77-AF7B-B7E67367CA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286" y="6005142"/>
            <a:ext cx="2425898" cy="719279"/>
          </a:xfrm>
          <a:prstGeom prst="rect">
            <a:avLst/>
          </a:prstGeom>
        </p:spPr>
      </p:pic>
    </p:spTree>
    <p:extLst>
      <p:ext uri="{BB962C8B-B14F-4D97-AF65-F5344CB8AC3E}">
        <p14:creationId xmlns:p14="http://schemas.microsoft.com/office/powerpoint/2010/main" val="3235543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B39334D-C2E3-471C-8A45-71E3DB8FCB62}"/>
              </a:ext>
            </a:extLst>
          </p:cNvPr>
          <p:cNvSpPr/>
          <p:nvPr/>
        </p:nvSpPr>
        <p:spPr>
          <a:xfrm>
            <a:off x="1705643" y="1855911"/>
            <a:ext cx="3763393" cy="123737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400" b="1" dirty="0"/>
              <a:t>   &gt; 183.500</a:t>
            </a:r>
          </a:p>
          <a:p>
            <a:pPr algn="ctr"/>
            <a:r>
              <a:rPr lang="en-GB" sz="2400" dirty="0"/>
              <a:t>Of registered users</a:t>
            </a:r>
          </a:p>
        </p:txBody>
      </p:sp>
      <p:sp>
        <p:nvSpPr>
          <p:cNvPr id="5" name="Rectangle: Rounded Corners 4">
            <a:extLst>
              <a:ext uri="{FF2B5EF4-FFF2-40B4-BE49-F238E27FC236}">
                <a16:creationId xmlns:a16="http://schemas.microsoft.com/office/drawing/2014/main" id="{EB1BEC5F-3D7F-4579-8E29-D72C5AC9A3EB}"/>
              </a:ext>
            </a:extLst>
          </p:cNvPr>
          <p:cNvSpPr/>
          <p:nvPr/>
        </p:nvSpPr>
        <p:spPr>
          <a:xfrm>
            <a:off x="1709790" y="3203754"/>
            <a:ext cx="3759246" cy="150679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400" b="1" dirty="0"/>
              <a:t>   &gt; 150 TB </a:t>
            </a:r>
          </a:p>
          <a:p>
            <a:pPr algn="ctr"/>
            <a:r>
              <a:rPr lang="en-GB" sz="2400" dirty="0"/>
              <a:t>Of satellite data downloaded every day</a:t>
            </a:r>
          </a:p>
        </p:txBody>
      </p:sp>
      <p:sp>
        <p:nvSpPr>
          <p:cNvPr id="6" name="Oval 5">
            <a:extLst>
              <a:ext uri="{FF2B5EF4-FFF2-40B4-BE49-F238E27FC236}">
                <a16:creationId xmlns:a16="http://schemas.microsoft.com/office/drawing/2014/main" id="{7C25848A-2B4E-44EB-8742-4256FE34507C}"/>
              </a:ext>
            </a:extLst>
          </p:cNvPr>
          <p:cNvSpPr/>
          <p:nvPr/>
        </p:nvSpPr>
        <p:spPr>
          <a:xfrm>
            <a:off x="313948" y="577905"/>
            <a:ext cx="900000" cy="900000"/>
          </a:xfrm>
          <a:prstGeom prst="ellipse">
            <a:avLst/>
          </a:prstGeom>
          <a:solidFill>
            <a:srgbClr val="C0504D">
              <a:lumMod val="75000"/>
              <a:alpha val="6902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prstClr val="white"/>
              </a:solidFill>
              <a:effectLst/>
              <a:uLnTx/>
              <a:uFillTx/>
              <a:latin typeface="Orbitron" pitchFamily="50" charset="0"/>
              <a:ea typeface="+mn-ea"/>
              <a:cs typeface="+mn-cs"/>
            </a:endParaRPr>
          </a:p>
        </p:txBody>
      </p:sp>
      <p:cxnSp>
        <p:nvCxnSpPr>
          <p:cNvPr id="7" name="Straight Connector 6">
            <a:extLst>
              <a:ext uri="{FF2B5EF4-FFF2-40B4-BE49-F238E27FC236}">
                <a16:creationId xmlns:a16="http://schemas.microsoft.com/office/drawing/2014/main" id="{8518AADB-E068-4F4A-B0A9-9B2CBCD82A05}"/>
              </a:ext>
            </a:extLst>
          </p:cNvPr>
          <p:cNvCxnSpPr/>
          <p:nvPr/>
        </p:nvCxnSpPr>
        <p:spPr>
          <a:xfrm>
            <a:off x="763162" y="2045411"/>
            <a:ext cx="785" cy="4091233"/>
          </a:xfrm>
          <a:prstGeom prst="line">
            <a:avLst/>
          </a:prstGeom>
          <a:ln w="28575">
            <a:solidFill>
              <a:srgbClr val="953735">
                <a:alpha val="64706"/>
              </a:srgb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C126B70-4F71-4952-AB69-BF35EF6492F6}"/>
              </a:ext>
            </a:extLst>
          </p:cNvPr>
          <p:cNvSpPr/>
          <p:nvPr/>
        </p:nvSpPr>
        <p:spPr>
          <a:xfrm>
            <a:off x="-786" y="1500048"/>
            <a:ext cx="1527897" cy="523220"/>
          </a:xfrm>
          <a:prstGeom prst="rect">
            <a:avLst/>
          </a:prstGeom>
        </p:spPr>
        <p:txBody>
          <a:bodyPr wrap="square">
            <a:spAutoFit/>
          </a:bodyPr>
          <a:lstStyle/>
          <a:p>
            <a:pPr lvl="0" algn="ctr"/>
            <a:r>
              <a:rPr lang="en-US" sz="1400" b="1" dirty="0">
                <a:solidFill>
                  <a:srgbClr val="A16264"/>
                </a:solidFill>
                <a:latin typeface="Tahoma" panose="020B0604030504040204" pitchFamily="34" charset="0"/>
                <a:ea typeface="Tahoma" panose="020B0604030504040204" pitchFamily="34" charset="0"/>
                <a:cs typeface="Tahoma" panose="020B0604030504040204" pitchFamily="34" charset="0"/>
              </a:rPr>
              <a:t>What is</a:t>
            </a:r>
          </a:p>
          <a:p>
            <a:pPr lvl="0" algn="ctr"/>
            <a:r>
              <a:rPr lang="en-US" sz="1400" b="1" dirty="0">
                <a:solidFill>
                  <a:srgbClr val="A16264"/>
                </a:solidFill>
                <a:latin typeface="Tahoma" panose="020B0604030504040204" pitchFamily="34" charset="0"/>
                <a:ea typeface="Tahoma" panose="020B0604030504040204" pitchFamily="34" charset="0"/>
                <a:cs typeface="Tahoma" panose="020B0604030504040204" pitchFamily="34" charset="0"/>
              </a:rPr>
              <a:t>Copernicus?</a:t>
            </a:r>
          </a:p>
        </p:txBody>
      </p:sp>
      <p:sp>
        <p:nvSpPr>
          <p:cNvPr id="9" name="Title 1">
            <a:extLst>
              <a:ext uri="{FF2B5EF4-FFF2-40B4-BE49-F238E27FC236}">
                <a16:creationId xmlns:a16="http://schemas.microsoft.com/office/drawing/2014/main" id="{C24904DE-04EF-4EB8-9B43-F73E5A449F54}"/>
              </a:ext>
            </a:extLst>
          </p:cNvPr>
          <p:cNvSpPr>
            <a:spLocks noGrp="1"/>
          </p:cNvSpPr>
          <p:nvPr>
            <p:ph type="title"/>
          </p:nvPr>
        </p:nvSpPr>
        <p:spPr>
          <a:xfrm>
            <a:off x="1740687" y="365124"/>
            <a:ext cx="10065600" cy="1325563"/>
          </a:xfrm>
        </p:spPr>
        <p:txBody>
          <a:bodyPr>
            <a:normAutofit/>
          </a:bodyPr>
          <a:lstStyle/>
          <a:p>
            <a:pPr lvl="0">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Copernicus in numbers</a:t>
            </a:r>
          </a:p>
        </p:txBody>
      </p:sp>
      <p:pic>
        <p:nvPicPr>
          <p:cNvPr id="11" name="Graphic 10" descr="Gauge">
            <a:extLst>
              <a:ext uri="{FF2B5EF4-FFF2-40B4-BE49-F238E27FC236}">
                <a16:creationId xmlns:a16="http://schemas.microsoft.com/office/drawing/2014/main" id="{876CDADA-7B9E-4936-8DA9-D6C534C8A15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15112" y="3099970"/>
            <a:ext cx="914400" cy="914400"/>
          </a:xfrm>
          <a:prstGeom prst="rect">
            <a:avLst/>
          </a:prstGeom>
        </p:spPr>
      </p:pic>
      <p:pic>
        <p:nvPicPr>
          <p:cNvPr id="13" name="Graphic 12" descr="Users">
            <a:extLst>
              <a:ext uri="{FF2B5EF4-FFF2-40B4-BE49-F238E27FC236}">
                <a16:creationId xmlns:a16="http://schemas.microsoft.com/office/drawing/2014/main" id="{23054F31-3488-4DC9-9F26-9CF984D17E7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52131" y="1887106"/>
            <a:ext cx="876577" cy="876577"/>
          </a:xfrm>
          <a:prstGeom prst="rect">
            <a:avLst/>
          </a:prstGeom>
        </p:spPr>
      </p:pic>
      <p:grpSp>
        <p:nvGrpSpPr>
          <p:cNvPr id="44" name="Group 43">
            <a:extLst>
              <a:ext uri="{FF2B5EF4-FFF2-40B4-BE49-F238E27FC236}">
                <a16:creationId xmlns:a16="http://schemas.microsoft.com/office/drawing/2014/main" id="{06BFAE03-319F-447C-84FE-7DB04167144B}"/>
              </a:ext>
            </a:extLst>
          </p:cNvPr>
          <p:cNvGrpSpPr/>
          <p:nvPr/>
        </p:nvGrpSpPr>
        <p:grpSpPr>
          <a:xfrm>
            <a:off x="5726710" y="1855912"/>
            <a:ext cx="5355197" cy="1506796"/>
            <a:chOff x="5514057" y="1909077"/>
            <a:chExt cx="5178456" cy="1506796"/>
          </a:xfrm>
        </p:grpSpPr>
        <p:sp>
          <p:nvSpPr>
            <p:cNvPr id="14" name="Rectangle: Rounded Corners 13">
              <a:extLst>
                <a:ext uri="{FF2B5EF4-FFF2-40B4-BE49-F238E27FC236}">
                  <a16:creationId xmlns:a16="http://schemas.microsoft.com/office/drawing/2014/main" id="{6072201B-A3D7-4BAB-A07E-E36CD1D2B1B5}"/>
                </a:ext>
              </a:extLst>
            </p:cNvPr>
            <p:cNvSpPr/>
            <p:nvPr/>
          </p:nvSpPr>
          <p:spPr>
            <a:xfrm>
              <a:off x="5514057" y="1909077"/>
              <a:ext cx="5178456" cy="150679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r>
                <a:rPr lang="en-GB" sz="4000" b="1" dirty="0"/>
                <a:t>6 </a:t>
              </a:r>
              <a:r>
                <a:rPr lang="en-GB" sz="3600" b="1" dirty="0"/>
                <a:t>Operational services</a:t>
              </a:r>
              <a:endParaRPr lang="en-GB" sz="4000" b="1" dirty="0"/>
            </a:p>
          </p:txBody>
        </p:sp>
        <p:pic>
          <p:nvPicPr>
            <p:cNvPr id="15" name="Picture 14">
              <a:extLst>
                <a:ext uri="{FF2B5EF4-FFF2-40B4-BE49-F238E27FC236}">
                  <a16:creationId xmlns:a16="http://schemas.microsoft.com/office/drawing/2014/main" id="{C88DBDD7-297C-41BD-9764-58946B5D9C8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358904" y="2664607"/>
              <a:ext cx="603548" cy="577439"/>
            </a:xfrm>
            <a:prstGeom prst="ellipse">
              <a:avLst/>
            </a:prstGeom>
          </p:spPr>
        </p:pic>
        <p:pic>
          <p:nvPicPr>
            <p:cNvPr id="16" name="Picture 15">
              <a:extLst>
                <a:ext uri="{FF2B5EF4-FFF2-40B4-BE49-F238E27FC236}">
                  <a16:creationId xmlns:a16="http://schemas.microsoft.com/office/drawing/2014/main" id="{198E38B7-A17C-4286-9367-8D4A81D6F89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09540" y="2679817"/>
              <a:ext cx="604871" cy="590231"/>
            </a:xfrm>
            <a:prstGeom prst="ellipse">
              <a:avLst/>
            </a:prstGeom>
          </p:spPr>
        </p:pic>
        <p:pic>
          <p:nvPicPr>
            <p:cNvPr id="17" name="Picture 16">
              <a:extLst>
                <a:ext uri="{FF2B5EF4-FFF2-40B4-BE49-F238E27FC236}">
                  <a16:creationId xmlns:a16="http://schemas.microsoft.com/office/drawing/2014/main" id="{4000635E-6014-4B24-A7C0-3661058258D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864600" y="2679817"/>
              <a:ext cx="600447" cy="590231"/>
            </a:xfrm>
            <a:prstGeom prst="ellipse">
              <a:avLst/>
            </a:prstGeom>
          </p:spPr>
        </p:pic>
        <p:pic>
          <p:nvPicPr>
            <p:cNvPr id="18" name="Picture 17">
              <a:extLst>
                <a:ext uri="{FF2B5EF4-FFF2-40B4-BE49-F238E27FC236}">
                  <a16:creationId xmlns:a16="http://schemas.microsoft.com/office/drawing/2014/main" id="{6F1C5A03-DB00-4F9F-8B97-30C2D8E26BC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112345" y="2651815"/>
              <a:ext cx="604871" cy="590231"/>
            </a:xfrm>
            <a:prstGeom prst="ellipse">
              <a:avLst/>
            </a:prstGeom>
          </p:spPr>
        </p:pic>
        <p:pic>
          <p:nvPicPr>
            <p:cNvPr id="19" name="Picture 18">
              <a:extLst>
                <a:ext uri="{FF2B5EF4-FFF2-40B4-BE49-F238E27FC236}">
                  <a16:creationId xmlns:a16="http://schemas.microsoft.com/office/drawing/2014/main" id="{DB330AEB-2E79-4E13-9F1E-F9BC1829531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609286" y="2651814"/>
              <a:ext cx="596259" cy="590231"/>
            </a:xfrm>
            <a:prstGeom prst="ellipse">
              <a:avLst/>
            </a:prstGeom>
          </p:spPr>
        </p:pic>
        <p:pic>
          <p:nvPicPr>
            <p:cNvPr id="20" name="Picture 19">
              <a:extLst>
                <a:ext uri="{FF2B5EF4-FFF2-40B4-BE49-F238E27FC236}">
                  <a16:creationId xmlns:a16="http://schemas.microsoft.com/office/drawing/2014/main" id="{73672142-2E1B-4B50-832F-7DC0194B7B0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861548" y="2651814"/>
              <a:ext cx="599956" cy="590231"/>
            </a:xfrm>
            <a:prstGeom prst="ellipse">
              <a:avLst/>
            </a:prstGeom>
          </p:spPr>
        </p:pic>
      </p:grpSp>
      <p:sp>
        <p:nvSpPr>
          <p:cNvPr id="33" name="Rectangle: Rounded Corners 32">
            <a:extLst>
              <a:ext uri="{FF2B5EF4-FFF2-40B4-BE49-F238E27FC236}">
                <a16:creationId xmlns:a16="http://schemas.microsoft.com/office/drawing/2014/main" id="{61F4719D-E117-4E08-B5DF-91A52CC8C32C}"/>
              </a:ext>
            </a:extLst>
          </p:cNvPr>
          <p:cNvSpPr/>
          <p:nvPr/>
        </p:nvSpPr>
        <p:spPr>
          <a:xfrm>
            <a:off x="1706286" y="4821019"/>
            <a:ext cx="3759247" cy="150679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400" b="1" dirty="0"/>
              <a:t>   &gt; 9.0 PB </a:t>
            </a:r>
          </a:p>
          <a:p>
            <a:pPr algn="ctr"/>
            <a:r>
              <a:rPr lang="en-GB" sz="2400" dirty="0"/>
              <a:t>Of satellite data published since the start of operation</a:t>
            </a:r>
          </a:p>
        </p:txBody>
      </p:sp>
      <p:pic>
        <p:nvPicPr>
          <p:cNvPr id="35" name="Graphic 34" descr="Upward trend">
            <a:extLst>
              <a:ext uri="{FF2B5EF4-FFF2-40B4-BE49-F238E27FC236}">
                <a16:creationId xmlns:a16="http://schemas.microsoft.com/office/drawing/2014/main" id="{BE3AC9F4-07EB-4C6E-AF5A-A75685B3A101}"/>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900176" y="4814333"/>
            <a:ext cx="845211" cy="845211"/>
          </a:xfrm>
          <a:prstGeom prst="rect">
            <a:avLst/>
          </a:prstGeom>
        </p:spPr>
      </p:pic>
      <p:grpSp>
        <p:nvGrpSpPr>
          <p:cNvPr id="43" name="Group 42">
            <a:extLst>
              <a:ext uri="{FF2B5EF4-FFF2-40B4-BE49-F238E27FC236}">
                <a16:creationId xmlns:a16="http://schemas.microsoft.com/office/drawing/2014/main" id="{A4E416CE-18E0-4D09-B5CA-0BAC8B395FE1}"/>
              </a:ext>
            </a:extLst>
          </p:cNvPr>
          <p:cNvGrpSpPr/>
          <p:nvPr/>
        </p:nvGrpSpPr>
        <p:grpSpPr>
          <a:xfrm>
            <a:off x="5726711" y="3467209"/>
            <a:ext cx="5359127" cy="1912864"/>
            <a:chOff x="5515625" y="3818084"/>
            <a:chExt cx="5359127" cy="1997925"/>
          </a:xfrm>
        </p:grpSpPr>
        <p:sp>
          <p:nvSpPr>
            <p:cNvPr id="25" name="Rectangle: Rounded Corners 24">
              <a:extLst>
                <a:ext uri="{FF2B5EF4-FFF2-40B4-BE49-F238E27FC236}">
                  <a16:creationId xmlns:a16="http://schemas.microsoft.com/office/drawing/2014/main" id="{6859482E-F9E5-4696-BFB3-75EBD7CCA31D}"/>
                </a:ext>
              </a:extLst>
            </p:cNvPr>
            <p:cNvSpPr/>
            <p:nvPr/>
          </p:nvSpPr>
          <p:spPr>
            <a:xfrm>
              <a:off x="5515625" y="3818084"/>
              <a:ext cx="5359127" cy="199792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r>
                <a:rPr lang="en-GB" sz="4000" b="1" dirty="0"/>
                <a:t>7 </a:t>
              </a:r>
              <a:r>
                <a:rPr lang="en-GB" sz="3600" b="1" dirty="0"/>
                <a:t>Satellites in operation</a:t>
              </a:r>
              <a:endParaRPr lang="en-GB" sz="4000" b="1" dirty="0"/>
            </a:p>
          </p:txBody>
        </p:sp>
        <p:pic>
          <p:nvPicPr>
            <p:cNvPr id="26" name="Picture 4">
              <a:extLst>
                <a:ext uri="{FF2B5EF4-FFF2-40B4-BE49-F238E27FC236}">
                  <a16:creationId xmlns:a16="http://schemas.microsoft.com/office/drawing/2014/main" id="{07B77A7B-E6FE-4DF3-A98A-3ABCC8285DC9}"/>
                </a:ext>
              </a:extLst>
            </p:cNvPr>
            <p:cNvPicPr>
              <a:picLocks noChangeAspect="1" noChangeArrowheads="1"/>
            </p:cNvPicPr>
            <p:nvPr/>
          </p:nvPicPr>
          <p:blipFill>
            <a:blip r:embed="rId15" cstate="print">
              <a:lum bright="70000" contrast="-70000"/>
              <a:extLst>
                <a:ext uri="{BEBA8EAE-BF5A-486C-A8C5-ECC9F3942E4B}">
                  <a14:imgProps xmlns:a14="http://schemas.microsoft.com/office/drawing/2010/main">
                    <a14:imgLayer r:embed="rId16">
                      <a14:imgEffect>
                        <a14:backgroundRemoval t="3670" b="100000" l="1167" r="93385">
                          <a14:foregroundMark x1="17899" y1="45413" x2="17899" y2="45413"/>
                          <a14:foregroundMark x1="17899" y1="39450" x2="17899" y2="39450"/>
                          <a14:foregroundMark x1="10506" y1="54128" x2="10506" y2="54128"/>
                          <a14:foregroundMark x1="42023" y1="81193" x2="42023" y2="81193"/>
                          <a14:foregroundMark x1="52140" y1="69725" x2="52140" y2="69725"/>
                          <a14:foregroundMark x1="55642" y1="81651" x2="55642" y2="81651"/>
                          <a14:foregroundMark x1="34630" y1="54128" x2="34630" y2="54128"/>
                          <a14:foregroundMark x1="38132" y1="49541" x2="38132" y2="49541"/>
                          <a14:foregroundMark x1="48249" y1="57339" x2="48249" y2="57339"/>
                          <a14:foregroundMark x1="53696" y1="51376" x2="53696" y2="51376"/>
                        </a14:backgroundRemoval>
                      </a14:imgEffect>
                      <a14:imgEffect>
                        <a14:sharpenSoften amount="50000"/>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7340310" y="4680906"/>
              <a:ext cx="790850" cy="585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a:extLst>
                <a:ext uri="{FF2B5EF4-FFF2-40B4-BE49-F238E27FC236}">
                  <a16:creationId xmlns:a16="http://schemas.microsoft.com/office/drawing/2014/main" id="{7785FAC9-9143-45DB-93CF-D6DBA0653F6F}"/>
                </a:ext>
              </a:extLst>
            </p:cNvPr>
            <p:cNvPicPr>
              <a:picLocks noChangeAspect="1" noChangeArrowheads="1"/>
            </p:cNvPicPr>
            <p:nvPr/>
          </p:nvPicPr>
          <p:blipFill>
            <a:blip r:embed="rId17" cstate="print">
              <a:lum bright="70000" contrast="-70000"/>
              <a:extLst>
                <a:ext uri="{BEBA8EAE-BF5A-486C-A8C5-ECC9F3942E4B}">
                  <a14:imgProps xmlns:a14="http://schemas.microsoft.com/office/drawing/2010/main">
                    <a14:imgLayer r:embed="rId18">
                      <a14:imgEffect>
                        <a14:backgroundRemoval t="4641" b="99156" l="2308" r="92308">
                          <a14:foregroundMark x1="4038" y1="27848" x2="4038" y2="27848"/>
                          <a14:foregroundMark x1="54615" y1="45992" x2="54615" y2="45992"/>
                        </a14:backgroundRemoval>
                      </a14:imgEffect>
                      <a14:imgEffect>
                        <a14:sharpenSoften amount="50000"/>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5760013" y="4603857"/>
              <a:ext cx="1295317" cy="636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6">
              <a:extLst>
                <a:ext uri="{FF2B5EF4-FFF2-40B4-BE49-F238E27FC236}">
                  <a16:creationId xmlns:a16="http://schemas.microsoft.com/office/drawing/2014/main" id="{37CC5320-EFE7-4E82-B0AF-620CDE9AFE9C}"/>
                </a:ext>
              </a:extLst>
            </p:cNvPr>
            <p:cNvPicPr>
              <a:picLocks noChangeAspect="1" noChangeArrowheads="1"/>
            </p:cNvPicPr>
            <p:nvPr/>
          </p:nvPicPr>
          <p:blipFill>
            <a:blip r:embed="rId19" cstate="print">
              <a:lum bright="70000" contrast="-70000"/>
              <a:extLst>
                <a:ext uri="{BEBA8EAE-BF5A-486C-A8C5-ECC9F3942E4B}">
                  <a14:imgProps xmlns:a14="http://schemas.microsoft.com/office/drawing/2010/main">
                    <a14:imgLayer r:embed="rId20">
                      <a14:imgEffect>
                        <a14:backgroundRemoval t="10000" b="97222" l="3394" r="89556">
                          <a14:foregroundMark x1="75196" y1="42222" x2="75196" y2="42222"/>
                          <a14:foregroundMark x1="78851" y1="31111" x2="78851" y2="31111"/>
                          <a14:foregroundMark x1="80157" y1="21667" x2="80157" y2="21667"/>
                          <a14:foregroundMark x1="75718" y1="21111" x2="75718" y2="21111"/>
                          <a14:foregroundMark x1="75718" y1="62222" x2="75718" y2="62222"/>
                          <a14:foregroundMark x1="76762" y1="53333" x2="76762" y2="53333"/>
                          <a14:foregroundMark x1="73629" y1="72222" x2="73629" y2="72222"/>
                          <a14:foregroundMark x1="71540" y1="84444" x2="71540" y2="84444"/>
                          <a14:foregroundMark x1="68146" y1="83333" x2="68146" y2="83333"/>
                          <a14:foregroundMark x1="65535" y1="91667" x2="65535" y2="91667"/>
                          <a14:foregroundMark x1="59008" y1="75000" x2="59008" y2="75000"/>
                        </a14:backgroundRemoval>
                      </a14:imgEffect>
                      <a14:imgEffect>
                        <a14:sharpenSoften amount="25000"/>
                      </a14:imgEffect>
                      <a14:imgEffect>
                        <a14:colorTemperature colorTemp="47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8294771" y="4561032"/>
              <a:ext cx="1094039" cy="65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7">
              <a:extLst>
                <a:ext uri="{FF2B5EF4-FFF2-40B4-BE49-F238E27FC236}">
                  <a16:creationId xmlns:a16="http://schemas.microsoft.com/office/drawing/2014/main" id="{B13EE249-BE26-4E01-BE72-A75E8C44FB09}"/>
                </a:ext>
              </a:extLst>
            </p:cNvPr>
            <p:cNvPicPr>
              <a:picLocks noChangeAspect="1" noChangeArrowheads="1"/>
            </p:cNvPicPr>
            <p:nvPr/>
          </p:nvPicPr>
          <p:blipFill>
            <a:blip r:embed="rId21" cstate="screen">
              <a:lum bright="70000" contrast="-70000"/>
              <a:extLst>
                <a:ext uri="{BEBA8EAE-BF5A-486C-A8C5-ECC9F3942E4B}">
                  <a14:imgProps xmlns:a14="http://schemas.microsoft.com/office/drawing/2010/main">
                    <a14:imgLayer r:embed="rId22">
                      <a14:imgEffect>
                        <a14:backgroundRemoval t="9697" b="100000" l="0" r="90000">
                          <a14:foregroundMark x1="30455" y1="36364" x2="30455" y2="36364"/>
                        </a14:backgroundRemoval>
                      </a14:imgEffect>
                    </a14:imgLayer>
                  </a14:imgProps>
                </a:ext>
                <a:ext uri="{28A0092B-C50C-407E-A947-70E740481C1C}">
                  <a14:useLocalDpi xmlns:a14="http://schemas.microsoft.com/office/drawing/2010/main"/>
                </a:ext>
              </a:extLst>
            </a:blip>
            <a:srcRect/>
            <a:stretch>
              <a:fillRect/>
            </a:stretch>
          </p:blipFill>
          <p:spPr bwMode="auto">
            <a:xfrm>
              <a:off x="9643377" y="4603857"/>
              <a:ext cx="851485" cy="636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Oval 35">
              <a:extLst>
                <a:ext uri="{FF2B5EF4-FFF2-40B4-BE49-F238E27FC236}">
                  <a16:creationId xmlns:a16="http://schemas.microsoft.com/office/drawing/2014/main" id="{B1E3891E-5FBB-4D78-9599-EFB0D81A121B}"/>
                </a:ext>
              </a:extLst>
            </p:cNvPr>
            <p:cNvSpPr/>
            <p:nvPr/>
          </p:nvSpPr>
          <p:spPr>
            <a:xfrm>
              <a:off x="6091916" y="5304237"/>
              <a:ext cx="360000" cy="3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32322B4F-8906-4FD2-9B99-7264F440885F}"/>
                </a:ext>
              </a:extLst>
            </p:cNvPr>
            <p:cNvSpPr/>
            <p:nvPr/>
          </p:nvSpPr>
          <p:spPr>
            <a:xfrm>
              <a:off x="6548087" y="5304237"/>
              <a:ext cx="360000" cy="3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E11451E-BA73-4FE1-8852-B73FD0178C5D}"/>
                </a:ext>
              </a:extLst>
            </p:cNvPr>
            <p:cNvSpPr/>
            <p:nvPr/>
          </p:nvSpPr>
          <p:spPr>
            <a:xfrm>
              <a:off x="7299064" y="5304237"/>
              <a:ext cx="360000" cy="3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B338D8E5-A731-4FD3-9623-49AF0A86A977}"/>
                </a:ext>
              </a:extLst>
            </p:cNvPr>
            <p:cNvSpPr/>
            <p:nvPr/>
          </p:nvSpPr>
          <p:spPr>
            <a:xfrm>
              <a:off x="7755235" y="5304237"/>
              <a:ext cx="360000" cy="3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645CD073-63B7-4031-BB38-5C895363663B}"/>
                </a:ext>
              </a:extLst>
            </p:cNvPr>
            <p:cNvSpPr/>
            <p:nvPr/>
          </p:nvSpPr>
          <p:spPr>
            <a:xfrm>
              <a:off x="8585941" y="5304237"/>
              <a:ext cx="360000" cy="3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721214DF-D881-4BE1-943B-8F184199FD54}"/>
                </a:ext>
              </a:extLst>
            </p:cNvPr>
            <p:cNvSpPr/>
            <p:nvPr/>
          </p:nvSpPr>
          <p:spPr>
            <a:xfrm>
              <a:off x="9042112" y="5304237"/>
              <a:ext cx="360000" cy="3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BAF197B4-40CB-4169-BCCB-3F22D1F91F25}"/>
                </a:ext>
              </a:extLst>
            </p:cNvPr>
            <p:cNvSpPr/>
            <p:nvPr/>
          </p:nvSpPr>
          <p:spPr>
            <a:xfrm>
              <a:off x="9814455" y="5304238"/>
              <a:ext cx="360000" cy="3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Rectangle: Rounded Corners 44">
            <a:extLst>
              <a:ext uri="{FF2B5EF4-FFF2-40B4-BE49-F238E27FC236}">
                <a16:creationId xmlns:a16="http://schemas.microsoft.com/office/drawing/2014/main" id="{E6DF4D86-2EA1-495E-AACB-62D892C5B57C}"/>
              </a:ext>
            </a:extLst>
          </p:cNvPr>
          <p:cNvSpPr/>
          <p:nvPr/>
        </p:nvSpPr>
        <p:spPr>
          <a:xfrm>
            <a:off x="5736079" y="5523399"/>
            <a:ext cx="5355197" cy="80441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400" b="1" dirty="0"/>
              <a:t>0.0 </a:t>
            </a:r>
            <a:r>
              <a:rPr lang="en-GB" sz="2400" dirty="0"/>
              <a:t>Direct cost of the data for users</a:t>
            </a:r>
          </a:p>
        </p:txBody>
      </p:sp>
    </p:spTree>
    <p:extLst>
      <p:ext uri="{BB962C8B-B14F-4D97-AF65-F5344CB8AC3E}">
        <p14:creationId xmlns:p14="http://schemas.microsoft.com/office/powerpoint/2010/main" val="2891075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687" y="365124"/>
            <a:ext cx="10065600" cy="1325563"/>
          </a:xfrm>
        </p:spPr>
        <p:txBody>
          <a:bodyPr>
            <a:normAutofit/>
          </a:bodyPr>
          <a:lstStyle/>
          <a:p>
            <a:pPr lvl="0">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Space Segment</a:t>
            </a:r>
          </a:p>
        </p:txBody>
      </p:sp>
      <p:sp>
        <p:nvSpPr>
          <p:cNvPr id="3" name="Content Placeholder 2"/>
          <p:cNvSpPr>
            <a:spLocks noGrp="1"/>
          </p:cNvSpPr>
          <p:nvPr>
            <p:ph idx="1"/>
          </p:nvPr>
        </p:nvSpPr>
        <p:spPr>
          <a:xfrm>
            <a:off x="1527111" y="4169233"/>
            <a:ext cx="8182946" cy="2038098"/>
          </a:xfrm>
        </p:spPr>
        <p:txBody>
          <a:bodyPr>
            <a:normAutofit fontScale="92500" lnSpcReduction="20000"/>
          </a:bodyPr>
          <a:lstStyle/>
          <a:p>
            <a:pPr>
              <a:lnSpc>
                <a:spcPct val="100000"/>
              </a:lnSpc>
              <a:spcBef>
                <a:spcPts val="1200"/>
              </a:spcBef>
              <a:spcAft>
                <a:spcPts val="600"/>
              </a:spcAft>
            </a:pPr>
            <a:r>
              <a:rPr lang="en-GB" sz="2400" dirty="0">
                <a:solidFill>
                  <a:srgbClr val="10253F"/>
                </a:solidFill>
              </a:rPr>
              <a:t>The Sentinel Satellites are developed for the specific needs of the Copernicus programme. </a:t>
            </a:r>
          </a:p>
          <a:p>
            <a:pPr>
              <a:lnSpc>
                <a:spcPct val="100000"/>
              </a:lnSpc>
              <a:spcBef>
                <a:spcPts val="1200"/>
              </a:spcBef>
              <a:spcAft>
                <a:spcPts val="600"/>
              </a:spcAft>
            </a:pPr>
            <a:r>
              <a:rPr lang="en-GB" sz="2400" dirty="0">
                <a:solidFill>
                  <a:srgbClr val="10253F"/>
                </a:solidFill>
              </a:rPr>
              <a:t>They provide a unique set of observations</a:t>
            </a:r>
          </a:p>
          <a:p>
            <a:pPr>
              <a:lnSpc>
                <a:spcPct val="100000"/>
              </a:lnSpc>
              <a:spcBef>
                <a:spcPts val="1200"/>
              </a:spcBef>
              <a:spcAft>
                <a:spcPts val="600"/>
              </a:spcAft>
            </a:pPr>
            <a:r>
              <a:rPr lang="en-GB" sz="2400" dirty="0">
                <a:solidFill>
                  <a:srgbClr val="10253F"/>
                </a:solidFill>
              </a:rPr>
              <a:t>Currently 7 satellites in operation – 3 constellations of twin satellites and one single satellite</a:t>
            </a:r>
          </a:p>
        </p:txBody>
      </p:sp>
      <p:sp>
        <p:nvSpPr>
          <p:cNvPr id="9" name="Oval 8"/>
          <p:cNvSpPr/>
          <p:nvPr/>
        </p:nvSpPr>
        <p:spPr>
          <a:xfrm>
            <a:off x="313948" y="577905"/>
            <a:ext cx="900000" cy="900000"/>
          </a:xfrm>
          <a:prstGeom prst="ellipse">
            <a:avLst/>
          </a:prstGeom>
          <a:solidFill>
            <a:schemeClr val="accent6">
              <a:lumMod val="75000"/>
              <a:alpha val="69020"/>
            </a:scheme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cxnSp>
        <p:nvCxnSpPr>
          <p:cNvPr id="12" name="Straight Connector 11"/>
          <p:cNvCxnSpPr/>
          <p:nvPr/>
        </p:nvCxnSpPr>
        <p:spPr>
          <a:xfrm>
            <a:off x="763162" y="2045411"/>
            <a:ext cx="785" cy="4091233"/>
          </a:xfrm>
          <a:prstGeom prst="line">
            <a:avLst/>
          </a:prstGeom>
          <a:ln w="28575">
            <a:solidFill>
              <a:schemeClr val="accent6">
                <a:lumMod val="75000"/>
                <a:alpha val="64706"/>
              </a:schemeClr>
            </a:solidFill>
          </a:ln>
        </p:spPr>
        <p:style>
          <a:lnRef idx="1">
            <a:schemeClr val="accent1"/>
          </a:lnRef>
          <a:fillRef idx="0">
            <a:schemeClr val="accent1"/>
          </a:fillRef>
          <a:effectRef idx="0">
            <a:schemeClr val="accent1"/>
          </a:effectRef>
          <a:fontRef idx="minor">
            <a:schemeClr val="tx1"/>
          </a:fontRef>
        </p:style>
      </p:cxnSp>
      <p:grpSp>
        <p:nvGrpSpPr>
          <p:cNvPr id="15" name="Group 14"/>
          <p:cNvGrpSpPr>
            <a:grpSpLocks noChangeAspect="1"/>
          </p:cNvGrpSpPr>
          <p:nvPr/>
        </p:nvGrpSpPr>
        <p:grpSpPr>
          <a:xfrm>
            <a:off x="9851574" y="-3845"/>
            <a:ext cx="2332613" cy="6872732"/>
            <a:chOff x="5096378" y="500560"/>
            <a:chExt cx="2540111" cy="748410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96379" y="500560"/>
              <a:ext cx="2540110" cy="189837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96379" y="2372710"/>
              <a:ext cx="2540110" cy="1908313"/>
            </a:xfrm>
            <a:prstGeom prst="rect">
              <a:avLst/>
            </a:prstGeom>
            <a:ln>
              <a:no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96378" y="4297306"/>
              <a:ext cx="2540111" cy="1898373"/>
            </a:xfrm>
            <a:prstGeom prst="rect">
              <a:avLst/>
            </a:prstGeom>
          </p:spPr>
        </p:pic>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l="14894" r="9841" b="5762"/>
            <a:stretch/>
          </p:blipFill>
          <p:spPr>
            <a:xfrm>
              <a:off x="5096378" y="6195680"/>
              <a:ext cx="2540111" cy="1788980"/>
            </a:xfrm>
            <a:prstGeom prst="rect">
              <a:avLst/>
            </a:prstGeom>
          </p:spPr>
        </p:pic>
      </p:grpSp>
      <p:sp>
        <p:nvSpPr>
          <p:cNvPr id="16" name="TextBox 15"/>
          <p:cNvSpPr txBox="1"/>
          <p:nvPr/>
        </p:nvSpPr>
        <p:spPr>
          <a:xfrm>
            <a:off x="11258491" y="6619101"/>
            <a:ext cx="914400" cy="276999"/>
          </a:xfrm>
          <a:prstGeom prst="rect">
            <a:avLst/>
          </a:prstGeom>
          <a:noFill/>
        </p:spPr>
        <p:txBody>
          <a:bodyPr wrap="square" rtlCol="0">
            <a:spAutoFit/>
          </a:bodyPr>
          <a:lstStyle/>
          <a:p>
            <a:r>
              <a:rPr lang="en-US" sz="1200" dirty="0"/>
              <a:t>Source: ESA</a:t>
            </a:r>
          </a:p>
        </p:txBody>
      </p:sp>
      <p:sp>
        <p:nvSpPr>
          <p:cNvPr id="8" name="AutoShape 6" descr="data:image/png;base64,iVBORw0KGgoAAAANSUhEUgAAAQwAAADkCAIAAADijo2fAAAAAXNSR0IArs4c6QAAAARnQU1BAACxjwv8YQUAAAAJcEhZcwAADsMAAA7DAcdvqGQAABwaSURBVHhe7Z07jF7F+cYpUrggkgsKJFJQUIBEQZGCgoKCghIpFBQuQErhAkXQIUAiElJQEiH+ikEriMUlluNAACNZ2BbEcYxt1maDLyz2xja+xXbW2MZre/EFX+D/eN/Zd99955yZ83373Xbn+Wm0OjNnLu/MeZ8zM98537e3/EQISUKREJKBIiEkA0VCSAaKhJAMFAkhGSgSQjJQJIRkoEh6yvWrkxdOjny7b9Whz5//+uNHd77/IMIXK+4dfvNODdvfuVvSkeHglmdOjq1AkWtXJkIVpOdQJF3n8vnDJ74a2rP2sc+X/2Lj/93SdkBxVIKqLp4dC1WTnkCRdIUfb1w7c2jN2CePY2Zwvt6RsPWN2/euX3L6m9U3rl8OTZKuQZF0mPPjw/s3Prnl9ducW0vYtGwRFleyjhrf89bEsY0Ik6d2YrbR8P2ZUUnHQgvZkHlk5X0o6KqSgIb+849fnzuxOTRPugBF0hkwdcDpsZ1wToyAu35HlkkoLss2VOiaQMCUdWzHK5xYugFFMlfgl/DOeFm17e27Dg+/0KX9A6o9sv3FWJPQD6XScSiS9sHsgVu7u69j/bNvw9KerX8unBw5sOkpt7qDScd3LYN5IROZGxRJm2Dv8e9Vv3Su2a+7uMxmTq7Y/HCv0hEokpa5euk09srWHQdkkSP7IizzrG171y/54eJ4yEHagiJpje+OrLNrm03LFmFvMFALGxgDxW4eWqxG4vj0N6vDadI6FElT4HwHtzyjnocwuuaRy+cPh9MDxpXJY3vWPmatxdaFu5T2oEgaAZ/b8d4D6nBYX2FKCecGmLNHP7Ufu2ETNbCqHmQokjyTp3baPfGuDx+aR6v8a1cmMOOp8Vh6cTffKhRJBrjUZ6/dKh72rz/97PDwC/Nx0YJdCoyXXqA7Zw6tCSdIAyiSFKf2/13fB4FvYfUSTsxDzo8P63wIwXy7b1U4QXJQJLXAjfTuC/f6/sxoODFvuXh2zG5RML2EEyQJRVIN5hBVyPZ37r40cSCcmOdgN2VfZuF80gSKpALsQ3SV9cWKexfYw7jrVyf1kzrcCLg/yUKReCZP7dSdOm66C/JxNXSi8wk6y8+70lAks7gyeUx3tzhYMKusGIhfX2DZPLR4Afd07lAkM/x445quQ3B/XQA79TTYx+sdYWTlfXzBvg6KZAZ96wQr9Xn9aW9zLpwc0c8n9m1YGlLJbCiSwHdH1omvIBwefiGkFsCxHa9ox/lhVyUUyU2uXjqt7/bu+vCh0l4E1PdWsMjEriykkmkokpvo90OwRl+QH2eluXZlQh8y7ln7WEgl01AkN9/XEP9AmBfv9naDcyc26yAUsh9rTukiwcpKv4WLVUdILZK965fIOGx/525+88RSukhOfDUknrFp2aLCv2uBjZl+n/HoyEshlRQukhvXL+uDgiPbXwypBaO3DKiFvz6sFC0S/fQTUuECA2AQ9DF8UZ+DpylXJHAI/UiHL40r43vekjHBjYPP4IVyRUJvqMROJrx3COWKRF+DpSs47O2Dq1BQqEj02ciW12/r3jRy7syRLR///t1Xf7X8xft/+/gtGl599p6//OEhnEKGkLUtDuxe+9HyJ1D575b+XCt/+ek7UPmGD547fnB7yNciEIb+KxU+MwGFimT/xifFCbr0Vt/otr9CG+q4dQHOvW7lb0KZVkD9TniVATa0p0N913Pv+iUhqWBKFAnulPqmVse/bwSnbCIPGzCxtOTK0JWrIREwsWDCCSUb8/2ZURmfz1679frVyZBaKiWK5MyhNeIB2KGGpM7R5AYfB+gklM/RqgIRMF+1sfQaWXmfjNLJsRUhqVRKFMnYJ4/L5e/GowDnoLL3UB/FjDHyz6FKITVZd6EqVwoTha0fB4jG9TcXoaIPkb7++NGQVColikQfj3TjP+yoX+KWn7h/Y2OtOSXgfh/O1QCB2Q06QmLLEU84EE8414zL5w/LKG0eWhySSqU4kei13/rG7SGpo+DWjht5k+UNJhnnx9iOh3NVOL9HK+FEDa5+GBZONEbvJhdOjoSkIilOJPp6Ut+/OAEhWSdGSKy44mkkq8O4fqz0wrlm6Lq08PcdixOJ/kMCqCUk9Q/c3a0TJ0TidiOYVcKJJG7yaVhK0aeKu1c/HJKKpDiR6GOyLv3Lz5ZwO+yESNzaqeGcgGy2VHbb49Cl6Wev3RqSiqQskVy/OilXfdOyRSGprzQXic3Wkq/bgghNNksWfaBU8nffyxIJNqByyb9YcW9I6iuvPnuP9eANHzwXTswGG3qbLbtlt7gm0p8NxHz5t/tlxIr9YjMoSyTf7lsll3wQPvuPN9Z1j8bdhqTJExXFrdNaKgv0JzKO71oWksqjLJEc+vx5ueQHtzwTkvoH/NW6b+IjWpezJUefS1lwdOQlGbH9G58MSeVRlkgwgcglH9/zVkjqE5g0rO8iJB72udmgpSWTE0lLSzVw+pvVMmIlf8BVlkh2vv+gXPKJYxtDUj+Al7uHHmnfdfv7lkQyl/0MwEDJiGHoQlJ5UCQVyBtWuAcj4AZf9+pHG6Da+IWR7FvAfRTJxbNjMmLDb94ZksqjLJHotxEnT+0MSRHwY3ebRzReC+l6qW63DTHAI23QCm34aPkToUA9zp5eikQflVAkpaAvI9X9xFa8VdDgdKLOV+myzjXjAL+Hiho+tXBleymSHy6Oy4htef22kFQeFMksdC2EhRaWQAj2dV2rE91MVzp6ViQSGkrFleqlSICMGEKIlwdFMgtZFLlvX0Ab6mTwaehH1051Pgd1uad46YA6Q8kqXGaKpMdQJLOQ+QF/Q3waqxMNmAdaessDmeGy2IS49xolwH3rtu8uZy9FwuUWKEskunFv41+9wdt0iQUvx5SS/kgqDVTntuMIqDOcno1OXBJ6KRJu3EFZIhmQ5yTCgd1rY51UCqCPIrk0cYAioUj6ifPgOid2Imn4nrzgvifc5BNniz5M3PHeAyGpPMoSif7fs8H5BRD3yglCvIrTz9wkpHf5DmRuuyzQ11J2fej3aeVQlkj0N9cG4QVHIf5IIF5NOUdvaTZwAmtpFgL//fKPMmJ8wbEUMIHIJR+cn8mJV1yxSJyQWtpXuE+i694PqGPfhqUyYiX/YnJZItEvXY2svC8k9ZsmInHvAWC7H07kwMqtvYIKtiIyYvzSVSlcuzIhl3xAvr4LsP6xfowQiwS4PA0nBDcFxc9/smyd/k9gdU+WSqAskYCB+iEIgA2G9WOEcGI2bn/fcFviSkEz4UQz9EkifwiiLAbqJ4WwHHKPSur2G25OQKnso8x4kdbq00/9tjN/UqgsuvrjdNgl4+bd/F0V99ETQt3NPpZT3eN5Afndlr3VD3+B7tr543Rlod8i6sbPnKpHwoPTUoETxwpJ/xKp+yAYoe7XVVC5W2i1MY0AfYvn/PhwSCqS4kQCdDPa8W2J9UsE3Mvh2diIq4PiAFHsKNy0ICG9HUfZ+M1ILM8w+Wj9qAHKibO1+ngE2A1J4f8UrkSR6Lak4/+7vfL13oahya4aGqhUVzq0ul8Xju9aJqNU+IYElCgSfdUCy4mQ1CEwS7ThxJBW5ce+lbSqk/YUAvRn6fr+yzJ9p0SR3Lh+WX+9s+P/VAArHyyxGk4pcHdk1sVSQ5A/3s/EASux9Potgb78u2nZIv47uBJFAvSHCQ9seiokdRrZHmAD7d7hhX6Qgm1JG/sEy/GD21E/qrKChOqQAuG1LQ9Bf8Wv7/+gYhAoVCTnTmwWJ8CU0r1/UT1PwTZdv8KJpWlILZhCRQL00XvJr+5Vov+WBHeQwj/XEsoVif7jzK1v3E5XsGx7+y4ZmW7849X5SLkiwSpLH5jwAxxFP/rbPLT42pWJkFo25YoE6GSCeycnE0H/fTunEaVokdjJhDsT8L/RP8tocBqxFC0SoF9PhVv8cHE8pBYJVKGPjziNWEoXCVZZ+hpf4c8E9J3f4Tfv5MfiltJFAs4e/VScAwHHIbUwLpwc+deffiaDwGcjDorkJvrKI26iBa7Fr1+d/GLFvTICfJ0xhiK5yZXJY5+9dqt4yeiaR0JqMYx98rj0HYNwaeJASCXTUCQBfT6AUNQnXfp8HYHPiyqhSGY4sOkp8RWszjv+dvBg8v2ZUZ1CMZ+EVDIbimSGH29c+/eqX4rHbH3j9gH5OZXu8cPFcX1MhD0JX4mvgyKZxeXzhzcPLRa/wSZ+AT85Qdf0s29MJm38L4pyoEg8505s1hUI3GhB3l/RKf1pRqwti/3guyEUSQVnDq3RhwZwpgWmE6eQU/v/Hk6QGiiSavR32RAwnyyYdRc6ogpB4BtrTaBIatF3hBG2vX3XAtjH230IAhXSEIokxcmxFbru2vrG7fP6c2FszfWzLHSKCmkORZLh9DerdR8/f31rfM9bthfch7QERZLHft6FMLrmkXn0fhe26frWCQI6ws+yWoUiacSliQP6lT2E4TfvhHLCuQEG60N9cxEBx3we0gYUSVNuXL+s37iQsHf9kquXTofTAwbmOlirGyoEzCcL8plPD6BIWuPbfavs0mvz0OITXw0N2vfj/zf6Z/2OIQIM5puLc4EiaZnL5w/rv7qWsO3tu+CFgyCV09+ststChN2rH+bb73OEImmT746s09+nktBHqaBRNO3swcaJ3zHsCBRJ+2CXcmT7i/pCpITPl//i4JZnerY/xixx6PPnoQdrA0w6PPwCv6feKSiSuYItMjxSn9NpwLLn2I5XuvQ+C6o9vmuZ/ncEDSKPAr+B3FUoks6A2zYkEUsFYfs7d+/bsBQ7/jkKBsVRCaqyr5ZowE6d8ugSFEknwd7g7NFP965fYj8BswGuvOO9B/7zj1//98s/YsMwcWzjxbNjl88fVv1cvXQaUSyicAoZkA2qQJFK+SFsWrZoz9rHkHPQPmFbSFAkXeH61cmTYyu+/vhRt2PpVIAId69+GJt1PvroARRJ17lwcuToyEvw6brppWEQYaCq8+PDnDd6CUXSU65MHvvuyDrsufdvfBIev/P9B4ffvBNBV1NYj0kKlli7PnwI2bDVQRGswUIVpOdQJIRkoEgIyUCREJKBIiEkA0VCSAaKhJAMFAkhGSgSQjJQJIRkoEgIyUCREJKBIiEkA0VCSAaKhJAMFAkhGSgSQjJQJIRkoEgIyUCREJKBIiEkA0VCSAaKhJAMFAkhGSgSQjJQJIRkoEgIyUCREJKBIiEkA0VCSAaKhJAMFMlNPlr+xG8fv+XVZ++R6F/+8JCNdhbX1iDQEZMGsF+dom8iOX5wO4b15afvwMjK4K5b+ZtzZ46E071l+Yv3ixmV0c7S1crboyMmDWC/OkV/ujS67a+/W/pzGVMboJOQY84c2L1W6kRbIakedxfsyPWuM4AzybyjDyLBHKIK2fDBc5IIl8Iip4MigWtKE01E4uiISOZiABko+iCSd1/9lXiPKiQGQkI2uxjb8vHvw7npPQOKj/xzCKdwDNXhThZOT2ewASmajoJQI4ogQJyarndBFQn829ZvV4NSRKoVUK3kxLGctUFzurYkmugLgLU6FBrqRq+yQrn7xCmCMwmgpxh/ZEM6mtbMdekgrmSOFxEkmuslfRCJ9Bl/QzwCjit5XNARFCeO/UYzyAWwASmVBeU276YOjboglQiSB39DfMqVJRuO6wwAlW0l+qLVulAnkroKxRFtUJd1JoE4swxUXTpwlcz9IoJEc71kZlx6A+4u0luMUUiK0OGWEUERHSwc2wzwPNxskChjbYWHspLHDqsWRIVS0KW7qGRDcAZoHvyVKLAiAZUGgLq26voiriauo/sc3H3lbIyrUIvEKWq8M0kziA5hEjKgF3XpU4Vq+yUZkLnVi5hurpeELvUMdFJ6jg6HpNlgvCQD5tmQNLVOkEQZL3c9AHzIpWhDdli1oFwnxVWoURgjKbjpSoq7++KvRMEcRSJR4Poix1qJ5E8sPOIKNUW7IynwWhvVIhgcicJ97UDVpQu2ko5cxHRzvWTGxN4Q38Yc6lvOD2xiPL7OQUGlj8YFBZceZ4utkjz4K1HgbKg0AGTbcvXIsbSro2cX9464wmxKnAHOLSkI0JJOXHXpwFYSD5dgE+NGXcdBorleMmNQz5A+26WRpVPjW+mjcUHBpcfZYqskD/5KFDgbKg0A2bZcPdZRJGDodE6IiSvMpsQZAHSoCyQEddC6dFtJPFyCTYwbdR0X6prrJbMM6g2YPaXDlbdDnWTtBg5DY4s0Gd9KH630BuDSNZpdbmEZLVGg3izRjogEBsieRBwFx9m1R1xhNiXOoMB4MQB5QtIUcbqtpFMXUakzozdUGNRt1HvQbfU5LCTgZHKP0Q2cuBdGXF1EvLbJ+GorUifqx9+4oODSNYp20SIMEJMQVDYqCbm3qQEIkqHSAFDXlkSB7YtWou1miSvMprgoGkXHZfDRrvQd4qxLnyrkK5n7RUw310tmTOwl2LrJcLgg/oRxcekS3F0cQaLAja+A6yGJCCiClLig4NIlKhfVBntfjI3U5kKOKgNAZVsaBbYv8C1bCQKicBSVXExcYTbFRSvHH/eCunQp1aQShOYXMd1cL5kxscdgCHCx1QPgkRgjvV/CCexZHCO/nAKIIhG3lhCf/SBPQSXq6CK/uKDg0iWKOnFJ5AaGv1KDxZ1Fczi2NsQGgMq2NApsXzAgsVYRcBb6kfyOuMJsSpwB1mq78GZ1zbp0EFcy94uYaK6X9E0kpAnwEvEbOJxNQYBLSQrpNhTJQCNrEtxuZd7AxKIi6ddttUAokoFGJeECFiEhB+k+FMmgg52u7nFFHlxo9RiKhJAMFAkhGSgSQjJQJIRkoEgIyUCREJKBIiEkA0VCSAaKhJAMFAkhGbolEn2N4l3zUwALDPnelX5BogfIq1z2hXPSA7oiEnnXKET6in5xB+4VkqZ5+ek7YGeINACVOMEPuEi07y6E06QxXRkyXImW/K97WEdx31Kau0h6Txsiie8OpFWKEInc8p2LUySkIR0WibijDXL/lquLY/ilpEt+oCkuHWgpW62c0hT7/c8YcRR929y6VywSZJM6JWjmuFOyxKp02UR3QGWP3BRXZwaobLEOZENmFAnx2cRVxfnV2vaumhxIqLTZVoIBCalTJAYBaBOJYewg/ip2BFjs/E96Bb/EQUiaQroXItM/saEjoqMspTAKOEYeWw9SXFsWufAYcTmwOZ1IMNzuLPLbcUfUXUgxz14/RBFCJOoOcD0CkkeOQdqMuMUE0mVtyBFXFeeXPLDBVYJEhBCJuqmldLjQI5tBkDxyLFdWO569FtIEghomeeS443SlXtthQQcuxKfAWCDRdt4NlpTSgQBSJE6xlVjshZecMgkAGOOMtMidzDaEKGoIkSnEPL322e4AKWKrlYbUKoczw7WYxvY9Jq4qzi952rtqttfxOMSVxPYo8bWQzDYlPYxzpKcicUOA0XcXAKAgcspxXKpJigXpOKujiWNtMS0Sua5aECCaFkm2OyC2Nm7I4s7GxRNI311QN4qrkvzWksrmst2sK6UZAKJu8KX1Si+PhyhuIj2Mc6SfIomzAXuPiUs1SbEgHWd17CSzROPrZIkHHdG0SHCc7g5wRUD66rqzcfEEru+OuKo4f2VzSGn1qgEUQWKITFVSGSiSil61OtxNUixIx1k7dnpLi0UiVdlgCyKaEEmT7oDY2vjqJsyIiyeI+26Jq4rzx3nau2oARZAYIjVKs0glNjQxzObpIH2eSeCpITKNHc24VJMUC9Jx1o6dLF6R4kQi7Wo98aAjmhAJwHG6OyC21jWUNiMungDZbFlHXFWcv7I5pLR61QCK2FIu6shei7iJBSsSd5cF0lX1xbhUkxQL0nHWjZ1cAwRrJKJWA/Ggu/zANZ3tDoitdQ25/O5sXDxBZd8VuVnY5Y0Mi81f2Vy2m1LKjlU8DnElFpfZDQKIDYvzdJB+ikQ65m4wSAmRqlJNUixIx1k3dpKIYI10TUsGW1B8KESmcE1nuwNia93VTZtR2aIbaqWy7xacVWvFa11+15zQ8KohqKNLBhSUKJBKbCmxVo7TgwBiw9wwdpYZUzoIzG0iEkFGREK2VJMUC9JxNh478QnXHFI0xIOu1xVBbsCVTSe6A+IicUNaHMGddcXlbFokcUApyWB7hAGJLYmtVZpcNRUeQjg3G1uJy2PTmxgW5+kgXREJ6Q3xkmkQSEhrnkKRzGNwJ9YlzeBAkZBBQXwxRAYJioSQDBQJIcVBkRCSgSIhJANFQkgGioSQDBQJIRkoEkIyUCSEZKBICMlAkRCSgSJpirz43ctXbufj+x1dHaXeXwKhWyLBpUV/cJlDvAHIPzjvtMbGUCRN6OAoDcIlECiSagbBmIX3pmBLDI4/UCTVUCR9Z9BFsnz6pxIkhNQp5Modr/p9WIsTiZZCt6WUROWsTZRgp1RrjBu1OmPSzQloQk8hqC/WGSN1OpdtMlAJG0CdGaCyRUd7V8o1KkEbypqU6FRs84BfgvTVEWZVKkiBEJn+IrJaJg0jEQeSUgnyI5vmkVI2RaqVYwFRWBwi0yAROeUYfUAUgyJRUGdMtjk0ZOuRs3aMEHXGSJ32CiFq65RK3EAh1NkA0mbELTqk/hCpMQCJaoAgriluBySPHIMmJiHUdcrZjNr0LCpp3hBAtNuXIGGeZaaAIMWsrThGivZHGq6rToGhyKbGSSmNAnepAKJuUGJjpJ7YDySqNGnOImdtfkTTV6jhQDW3ATgzXIuOtq8UMthEyWbrsVSapFHgOiUZ1GY05IaxDtcQQLTbl6CheV4kKFY5rKhajp2hdSCDtS8uJf2xHUDUWQxLtMOCVFt3SZQmzVmaGOPqbGOg0jYAlyGuwdL2lXKjKn5T10rWpHQGtIUo8kg0QTw4iHb7EjQ0z4sEZZxfAivZuOFKkMFakzUXIOoGBSmVYRBEguNWByptA3AZ4hosONXelUIpW1CySZGYrEnpDDhAVEJdE4KrByDa7UvQ0LxZIpEq2ht6hzSv1mTNBYi6QUFKbIylzpgmzUkeG9LG2DrbG6jYBpAwI65Bac8AwS054npaMsl1qrJRaRGheUMA0d5cgjrzlIqZpNUprBJkQDa1pom5iLpBqZxPLXXGZJuTHmmGJsa4OnE8x7kepM2Ia7DgVHtXSkYVpyS4brZqUnOb3akBuQRKnFnxIrFCFKReNTdRlwUZrDVNzEUUPQyRKWJjHHXGZJvDsb0ATYxxdbYxUJWtJMyIa7C0YQCIbXDYGkDWpOY2xzNYoiGAaA8ugeLMs3iRSC1WoHLXCZHkKFiQwVrTxFx7DxAkj02UakOk3phsc65TOLZnQWyMq7ONgYq7nDYjrsHShgGCZLPB+mKrJrlO2QxyStKBG9J0Q6DblyBtnqU61Y6jHUEQN1wJMiCb9jltriApEqygrTEIIXWKOmOaNCe1SWhiTGVbLQ1U3ArQ4gguQ2WLjjauFG60KBUiUyCbTdEKEbImpTPI7VmDJCr2VDw4kiKhS5cgbZ5Se4IsSOAx8AbnZ+JMcKAQJ7OhSMqi8mYcL+6JhSIpC5lJ7LJElhx2D00cFElx2LW+BFnxkzooEkIyUCSEZKBICMlAkRCSgSIhJANFQkgGioSQDBQJIRkoEkIyUCSEJPnpp/8HKHC+mmsQee0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21" name="Group 20"/>
          <p:cNvGrpSpPr/>
          <p:nvPr/>
        </p:nvGrpSpPr>
        <p:grpSpPr>
          <a:xfrm>
            <a:off x="1889379" y="1604673"/>
            <a:ext cx="7299670" cy="2357399"/>
            <a:chOff x="1889379" y="1539357"/>
            <a:chExt cx="7299670" cy="2357399"/>
          </a:xfrm>
        </p:grpSpPr>
        <p:grpSp>
          <p:nvGrpSpPr>
            <p:cNvPr id="17" name="Group 16"/>
            <p:cNvGrpSpPr/>
            <p:nvPr/>
          </p:nvGrpSpPr>
          <p:grpSpPr>
            <a:xfrm>
              <a:off x="1889379" y="1539357"/>
              <a:ext cx="2943878" cy="2357399"/>
              <a:chOff x="1889379" y="1539357"/>
              <a:chExt cx="2943878" cy="2357399"/>
            </a:xfrm>
          </p:grpSpPr>
          <p:pic>
            <p:nvPicPr>
              <p:cNvPr id="1026" name="Picture 2" descr="http://www.copernicus.eu/sites/default/files/documents/Diagram_Sentinels_Families_vf.pn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175861" y="1539357"/>
                <a:ext cx="2372863" cy="15144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889379" y="3065759"/>
                <a:ext cx="2943878" cy="830997"/>
              </a:xfrm>
              <a:prstGeom prst="rect">
                <a:avLst/>
              </a:prstGeom>
              <a:noFill/>
            </p:spPr>
            <p:txBody>
              <a:bodyPr wrap="square" rtlCol="0">
                <a:spAutoFit/>
              </a:bodyPr>
              <a:lstStyle/>
              <a:p>
                <a:pPr algn="ctr"/>
                <a:r>
                  <a:rPr lang="en-GB" sz="1600" dirty="0">
                    <a:solidFill>
                      <a:schemeClr val="accent1">
                        <a:lumMod val="75000"/>
                      </a:schemeClr>
                    </a:solidFill>
                  </a:rPr>
                  <a:t>Families of satellites </a:t>
                </a:r>
              </a:p>
              <a:p>
                <a:pPr algn="ctr"/>
                <a:r>
                  <a:rPr lang="en-GB" sz="1600" dirty="0">
                    <a:solidFill>
                      <a:schemeClr val="accent1">
                        <a:lumMod val="75000"/>
                      </a:schemeClr>
                    </a:solidFill>
                  </a:rPr>
                  <a:t>dedicated to Copernicus  </a:t>
                </a:r>
                <a:r>
                  <a:rPr lang="en-GB" sz="1600" b="1" dirty="0">
                    <a:solidFill>
                      <a:schemeClr val="accent1">
                        <a:lumMod val="75000"/>
                      </a:schemeClr>
                    </a:solidFill>
                  </a:rPr>
                  <a:t>“The Sentinels”</a:t>
                </a:r>
              </a:p>
            </p:txBody>
          </p:sp>
        </p:grpSp>
        <p:sp>
          <p:nvSpPr>
            <p:cNvPr id="18" name="Cross 17"/>
            <p:cNvSpPr/>
            <p:nvPr/>
          </p:nvSpPr>
          <p:spPr>
            <a:xfrm>
              <a:off x="5456733" y="2221439"/>
              <a:ext cx="576000" cy="576000"/>
            </a:xfrm>
            <a:prstGeom prst="plus">
              <a:avLst>
                <a:gd name="adj" fmla="val 3750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375110" y="2221439"/>
              <a:ext cx="684000" cy="684000"/>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solidFill>
                  <a:schemeClr val="accent2">
                    <a:lumMod val="75000"/>
                  </a:schemeClr>
                </a:solidFill>
              </a:endParaRPr>
            </a:p>
          </p:txBody>
        </p:sp>
        <p:sp>
          <p:nvSpPr>
            <p:cNvPr id="20" name="Rectangle 19"/>
            <p:cNvSpPr/>
            <p:nvPr/>
          </p:nvSpPr>
          <p:spPr>
            <a:xfrm>
              <a:off x="7344400" y="2304983"/>
              <a:ext cx="679994" cy="523220"/>
            </a:xfrm>
            <a:prstGeom prst="rect">
              <a:avLst/>
            </a:prstGeom>
          </p:spPr>
          <p:txBody>
            <a:bodyPr wrap="none">
              <a:spAutoFit/>
            </a:bodyPr>
            <a:lstStyle/>
            <a:p>
              <a:pPr algn="ctr"/>
              <a:r>
                <a:rPr lang="en-GB" sz="1400" dirty="0">
                  <a:solidFill>
                    <a:schemeClr val="accent2">
                      <a:lumMod val="75000"/>
                    </a:schemeClr>
                  </a:solidFill>
                </a:rPr>
                <a:t>~ </a:t>
              </a:r>
              <a:r>
                <a:rPr lang="en-GB" sz="2800" dirty="0">
                  <a:solidFill>
                    <a:schemeClr val="accent2">
                      <a:lumMod val="75000"/>
                    </a:schemeClr>
                  </a:solidFill>
                </a:rPr>
                <a:t>30</a:t>
              </a:r>
              <a:endParaRPr lang="en-GB" sz="1400" dirty="0">
                <a:solidFill>
                  <a:schemeClr val="accent2">
                    <a:lumMod val="75000"/>
                  </a:schemeClr>
                </a:solidFill>
              </a:endParaRPr>
            </a:p>
          </p:txBody>
        </p:sp>
        <p:sp>
          <p:nvSpPr>
            <p:cNvPr id="22" name="TextBox 21"/>
            <p:cNvSpPr txBox="1"/>
            <p:nvPr/>
          </p:nvSpPr>
          <p:spPr>
            <a:xfrm>
              <a:off x="6245171" y="3065759"/>
              <a:ext cx="2943878" cy="830997"/>
            </a:xfrm>
            <a:prstGeom prst="rect">
              <a:avLst/>
            </a:prstGeom>
            <a:noFill/>
          </p:spPr>
          <p:txBody>
            <a:bodyPr wrap="square" rtlCol="0">
              <a:spAutoFit/>
            </a:bodyPr>
            <a:lstStyle/>
            <a:p>
              <a:pPr algn="ctr"/>
              <a:r>
                <a:rPr lang="en-GB" sz="1600" b="1" dirty="0">
                  <a:solidFill>
                    <a:schemeClr val="accent2">
                      <a:lumMod val="75000"/>
                    </a:schemeClr>
                  </a:solidFill>
                </a:rPr>
                <a:t>Contributing missions </a:t>
              </a:r>
            </a:p>
            <a:p>
              <a:pPr algn="ctr"/>
              <a:r>
                <a:rPr lang="en-GB" sz="1600" dirty="0">
                  <a:solidFill>
                    <a:schemeClr val="accent2">
                      <a:lumMod val="75000"/>
                    </a:schemeClr>
                  </a:solidFill>
                </a:rPr>
                <a:t>from National, European or International organisations</a:t>
              </a:r>
              <a:endParaRPr lang="en-GB" sz="1600" b="1" dirty="0">
                <a:solidFill>
                  <a:schemeClr val="accent2">
                    <a:lumMod val="75000"/>
                  </a:schemeClr>
                </a:solidFill>
              </a:endParaRPr>
            </a:p>
          </p:txBody>
        </p:sp>
      </p:grpSp>
      <p:sp>
        <p:nvSpPr>
          <p:cNvPr id="23" name="Rectangle 22">
            <a:extLst>
              <a:ext uri="{FF2B5EF4-FFF2-40B4-BE49-F238E27FC236}">
                <a16:creationId xmlns:a16="http://schemas.microsoft.com/office/drawing/2014/main" id="{E30A7A81-0DEB-422F-B042-29194A1A6A31}"/>
              </a:ext>
            </a:extLst>
          </p:cNvPr>
          <p:cNvSpPr/>
          <p:nvPr/>
        </p:nvSpPr>
        <p:spPr>
          <a:xfrm>
            <a:off x="-786" y="1500048"/>
            <a:ext cx="1527897" cy="523220"/>
          </a:xfrm>
          <a:prstGeom prst="rect">
            <a:avLst/>
          </a:prstGeom>
          <a:noFill/>
        </p:spPr>
        <p:txBody>
          <a:bodyPr wrap="square">
            <a:spAutoFit/>
          </a:bodyPr>
          <a:lstStyle/>
          <a:p>
            <a:pPr lvl="0" algn="ctr"/>
            <a:r>
              <a:rPr lang="en-US" sz="1400" b="1" dirty="0">
                <a:solidFill>
                  <a:srgbClr val="9BAE73"/>
                </a:solidFill>
                <a:latin typeface="Tahoma" panose="020B0604030504040204" pitchFamily="34" charset="0"/>
                <a:ea typeface="Tahoma" panose="020B0604030504040204" pitchFamily="34" charset="0"/>
                <a:cs typeface="Tahoma" panose="020B0604030504040204" pitchFamily="34" charset="0"/>
              </a:rPr>
              <a:t>Space Segment</a:t>
            </a:r>
          </a:p>
        </p:txBody>
      </p:sp>
    </p:spTree>
    <p:extLst>
      <p:ext uri="{BB962C8B-B14F-4D97-AF65-F5344CB8AC3E}">
        <p14:creationId xmlns:p14="http://schemas.microsoft.com/office/powerpoint/2010/main" val="2791463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687" y="365124"/>
            <a:ext cx="10065600" cy="1325563"/>
          </a:xfrm>
        </p:spPr>
        <p:txBody>
          <a:bodyPr>
            <a:normAutofit/>
          </a:bodyPr>
          <a:lstStyle/>
          <a:p>
            <a:pPr lvl="0">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Space Segment</a:t>
            </a:r>
          </a:p>
        </p:txBody>
      </p:sp>
      <p:sp>
        <p:nvSpPr>
          <p:cNvPr id="9" name="Oval 8"/>
          <p:cNvSpPr/>
          <p:nvPr/>
        </p:nvSpPr>
        <p:spPr>
          <a:xfrm>
            <a:off x="313948" y="577905"/>
            <a:ext cx="900000" cy="900000"/>
          </a:xfrm>
          <a:prstGeom prst="ellipse">
            <a:avLst/>
          </a:prstGeom>
          <a:solidFill>
            <a:schemeClr val="accent6">
              <a:lumMod val="75000"/>
              <a:alpha val="69020"/>
            </a:scheme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cxnSp>
        <p:nvCxnSpPr>
          <p:cNvPr id="12" name="Straight Connector 11"/>
          <p:cNvCxnSpPr/>
          <p:nvPr/>
        </p:nvCxnSpPr>
        <p:spPr>
          <a:xfrm>
            <a:off x="763162" y="2045411"/>
            <a:ext cx="785" cy="4091233"/>
          </a:xfrm>
          <a:prstGeom prst="line">
            <a:avLst/>
          </a:prstGeom>
          <a:ln w="28575">
            <a:solidFill>
              <a:schemeClr val="accent6">
                <a:lumMod val="75000"/>
                <a:alpha val="64706"/>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423613" y="1481592"/>
            <a:ext cx="10394460" cy="4969503"/>
            <a:chOff x="1423613" y="1481592"/>
            <a:chExt cx="10394460" cy="4969503"/>
          </a:xfrm>
        </p:grpSpPr>
        <p:grpSp>
          <p:nvGrpSpPr>
            <p:cNvPr id="36" name="Group 35"/>
            <p:cNvGrpSpPr/>
            <p:nvPr/>
          </p:nvGrpSpPr>
          <p:grpSpPr>
            <a:xfrm>
              <a:off x="1423613" y="1481592"/>
              <a:ext cx="9978395" cy="684000"/>
              <a:chOff x="1454093" y="1886602"/>
              <a:chExt cx="9978395" cy="684000"/>
            </a:xfrm>
          </p:grpSpPr>
          <p:grpSp>
            <p:nvGrpSpPr>
              <p:cNvPr id="8" name="Group 7"/>
              <p:cNvGrpSpPr/>
              <p:nvPr/>
            </p:nvGrpSpPr>
            <p:grpSpPr>
              <a:xfrm>
                <a:off x="2266750" y="2063106"/>
                <a:ext cx="9165738" cy="433633"/>
                <a:chOff x="2743095" y="1951348"/>
                <a:chExt cx="8607528" cy="433633"/>
              </a:xfrm>
            </p:grpSpPr>
            <p:sp>
              <p:nvSpPr>
                <p:cNvPr id="5" name="Rectangle 4"/>
                <p:cNvSpPr/>
                <p:nvPr/>
              </p:nvSpPr>
              <p:spPr>
                <a:xfrm>
                  <a:off x="2743095" y="1951348"/>
                  <a:ext cx="8607528"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Sentinel-1A/B:</a:t>
                  </a:r>
                  <a:r>
                    <a:rPr lang="en-GB" dirty="0"/>
                    <a:t> Radar Mission</a:t>
                  </a:r>
                </a:p>
              </p:txBody>
            </p:sp>
            <p:sp>
              <p:nvSpPr>
                <p:cNvPr id="6" name="TextBox 5"/>
                <p:cNvSpPr txBox="1"/>
                <p:nvPr/>
              </p:nvSpPr>
              <p:spPr>
                <a:xfrm>
                  <a:off x="7172960" y="1951348"/>
                  <a:ext cx="4177663" cy="421758"/>
                </a:xfrm>
                <a:prstGeom prst="rect">
                  <a:avLst/>
                </a:prstGeom>
                <a:noFill/>
              </p:spPr>
              <p:txBody>
                <a:bodyPr wrap="square" rtlCol="0" anchor="ctr">
                  <a:noAutofit/>
                </a:bodyPr>
                <a:lstStyle/>
                <a:p>
                  <a:pPr algn="r"/>
                  <a:r>
                    <a:rPr lang="en-GB" sz="1700" dirty="0">
                      <a:solidFill>
                        <a:srgbClr val="C00000"/>
                      </a:solidFill>
                    </a:rPr>
                    <a:t>3 April 2014/ 25 April 2016 </a:t>
                  </a:r>
                </a:p>
              </p:txBody>
            </p:sp>
          </p:grpSp>
          <p:sp>
            <p:nvSpPr>
              <p:cNvPr id="33" name="Oval 32"/>
              <p:cNvSpPr/>
              <p:nvPr/>
            </p:nvSpPr>
            <p:spPr>
              <a:xfrm>
                <a:off x="1454093" y="1886602"/>
                <a:ext cx="1044000" cy="684000"/>
              </a:xfrm>
              <a:prstGeom prst="ellipse">
                <a:avLst/>
              </a:prstGeom>
              <a:blipFill dpi="0" rotWithShape="1">
                <a:blip r:embed="rId3" cstate="print">
                  <a:alphaModFix amt="99000"/>
                  <a:extLst>
                    <a:ext uri="{28A0092B-C50C-407E-A947-70E740481C1C}">
                      <a14:useLocalDpi xmlns:a14="http://schemas.microsoft.com/office/drawing/2010/main"/>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p:cNvGrpSpPr/>
            <p:nvPr/>
          </p:nvGrpSpPr>
          <p:grpSpPr>
            <a:xfrm>
              <a:off x="1423613" y="2195700"/>
              <a:ext cx="9978395" cy="684000"/>
              <a:chOff x="1454093" y="2729641"/>
              <a:chExt cx="9978395" cy="684000"/>
            </a:xfrm>
          </p:grpSpPr>
          <p:grpSp>
            <p:nvGrpSpPr>
              <p:cNvPr id="21" name="Group 20"/>
              <p:cNvGrpSpPr/>
              <p:nvPr/>
            </p:nvGrpSpPr>
            <p:grpSpPr>
              <a:xfrm>
                <a:off x="2290275" y="2902551"/>
                <a:ext cx="9142213" cy="433633"/>
                <a:chOff x="2743095" y="1951348"/>
                <a:chExt cx="9142213" cy="433633"/>
              </a:xfrm>
            </p:grpSpPr>
            <p:sp>
              <p:nvSpPr>
                <p:cNvPr id="22" name="Rectangle 21"/>
                <p:cNvSpPr/>
                <p:nvPr/>
              </p:nvSpPr>
              <p:spPr>
                <a:xfrm>
                  <a:off x="2743095" y="1951348"/>
                  <a:ext cx="9142213"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Sentinel-2A/B:</a:t>
                  </a:r>
                  <a:r>
                    <a:rPr lang="en-GB" dirty="0"/>
                    <a:t> High Resolution Optical Mission</a:t>
                  </a:r>
                </a:p>
              </p:txBody>
            </p:sp>
            <p:sp>
              <p:nvSpPr>
                <p:cNvPr id="23" name="TextBox 22"/>
                <p:cNvSpPr txBox="1"/>
                <p:nvPr/>
              </p:nvSpPr>
              <p:spPr>
                <a:xfrm>
                  <a:off x="7172960" y="1951348"/>
                  <a:ext cx="4712348" cy="421758"/>
                </a:xfrm>
                <a:prstGeom prst="rect">
                  <a:avLst/>
                </a:prstGeom>
                <a:noFill/>
              </p:spPr>
              <p:txBody>
                <a:bodyPr wrap="square" rtlCol="0" anchor="ctr">
                  <a:noAutofit/>
                </a:bodyPr>
                <a:lstStyle/>
                <a:p>
                  <a:pPr algn="r"/>
                  <a:r>
                    <a:rPr lang="en-GB" sz="1700" dirty="0">
                      <a:solidFill>
                        <a:srgbClr val="C00000"/>
                      </a:solidFill>
                    </a:rPr>
                    <a:t>23 June 2015/ 7 March 2017 </a:t>
                  </a:r>
                </a:p>
              </p:txBody>
            </p:sp>
          </p:grpSp>
          <p:sp>
            <p:nvSpPr>
              <p:cNvPr id="34" name="Oval 33"/>
              <p:cNvSpPr/>
              <p:nvPr/>
            </p:nvSpPr>
            <p:spPr>
              <a:xfrm>
                <a:off x="1454093" y="2729641"/>
                <a:ext cx="1044000" cy="684000"/>
              </a:xfrm>
              <a:prstGeom prst="ellipse">
                <a:avLst/>
              </a:prstGeom>
              <a:blipFill dpi="0" rotWithShape="1">
                <a:blip r:embed="rId4" cstate="print">
                  <a:alphaModFix amt="99000"/>
                  <a:extLst>
                    <a:ext uri="{28A0092B-C50C-407E-A947-70E740481C1C}">
                      <a14:useLocalDpi xmlns:a14="http://schemas.microsoft.com/office/drawing/2010/main"/>
                    </a:ext>
                  </a:extLst>
                </a:blip>
                <a:srcRect/>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1423613" y="2906565"/>
              <a:ext cx="9978395" cy="684000"/>
              <a:chOff x="1454093" y="3572680"/>
              <a:chExt cx="9978395" cy="684000"/>
            </a:xfrm>
          </p:grpSpPr>
          <p:grpSp>
            <p:nvGrpSpPr>
              <p:cNvPr id="25" name="Group 24"/>
              <p:cNvGrpSpPr/>
              <p:nvPr/>
            </p:nvGrpSpPr>
            <p:grpSpPr>
              <a:xfrm>
                <a:off x="2262387" y="3745112"/>
                <a:ext cx="9170101" cy="433633"/>
                <a:chOff x="2743095" y="1951348"/>
                <a:chExt cx="9170101" cy="433633"/>
              </a:xfrm>
            </p:grpSpPr>
            <p:sp>
              <p:nvSpPr>
                <p:cNvPr id="26" name="Rectangle 25"/>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Sentinel-3A/B:</a:t>
                  </a:r>
                  <a:r>
                    <a:rPr lang="en-GB" dirty="0"/>
                    <a:t> Medium Resolution Imaging and Altimetry Mission </a:t>
                  </a:r>
                </a:p>
              </p:txBody>
            </p:sp>
            <p:sp>
              <p:nvSpPr>
                <p:cNvPr id="27" name="TextBox 26"/>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C00000"/>
                      </a:solidFill>
                    </a:rPr>
                    <a:t>16 Feb. 2016/ 25 April 2018 </a:t>
                  </a:r>
                </a:p>
              </p:txBody>
            </p:sp>
          </p:grpSp>
          <p:sp>
            <p:nvSpPr>
              <p:cNvPr id="35" name="Oval 34"/>
              <p:cNvSpPr/>
              <p:nvPr/>
            </p:nvSpPr>
            <p:spPr>
              <a:xfrm>
                <a:off x="1454093" y="3572680"/>
                <a:ext cx="1044000" cy="684000"/>
              </a:xfrm>
              <a:prstGeom prst="ellipse">
                <a:avLst/>
              </a:prstGeom>
              <a:blipFill>
                <a:blip r:embed="rId5"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a:off x="1442845" y="3615963"/>
              <a:ext cx="9959163" cy="684000"/>
              <a:chOff x="1454093" y="3572680"/>
              <a:chExt cx="9959163" cy="684000"/>
            </a:xfrm>
          </p:grpSpPr>
          <p:grpSp>
            <p:nvGrpSpPr>
              <p:cNvPr id="40" name="Group 39"/>
              <p:cNvGrpSpPr/>
              <p:nvPr/>
            </p:nvGrpSpPr>
            <p:grpSpPr>
              <a:xfrm>
                <a:off x="2262387" y="3745112"/>
                <a:ext cx="9150869" cy="433633"/>
                <a:chOff x="2743095" y="1951348"/>
                <a:chExt cx="9150869" cy="433633"/>
              </a:xfrm>
            </p:grpSpPr>
            <p:sp>
              <p:nvSpPr>
                <p:cNvPr id="42" name="Rectangle 41"/>
                <p:cNvSpPr/>
                <p:nvPr/>
              </p:nvSpPr>
              <p:spPr>
                <a:xfrm>
                  <a:off x="2743095" y="1951348"/>
                  <a:ext cx="9150869"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Sentinel-4A/B:</a:t>
                  </a:r>
                  <a:r>
                    <a:rPr lang="en-GB" dirty="0"/>
                    <a:t> Geostationary Atmospheric Chemistry Mission</a:t>
                  </a:r>
                </a:p>
              </p:txBody>
            </p:sp>
            <p:sp>
              <p:nvSpPr>
                <p:cNvPr id="43" name="TextBox 42"/>
                <p:cNvSpPr txBox="1"/>
                <p:nvPr/>
              </p:nvSpPr>
              <p:spPr>
                <a:xfrm>
                  <a:off x="7172960" y="1951348"/>
                  <a:ext cx="4721004" cy="421758"/>
                </a:xfrm>
                <a:prstGeom prst="rect">
                  <a:avLst/>
                </a:prstGeom>
                <a:noFill/>
              </p:spPr>
              <p:txBody>
                <a:bodyPr wrap="square" rtlCol="0" anchor="ctr">
                  <a:noAutofit/>
                </a:bodyPr>
                <a:lstStyle/>
                <a:p>
                  <a:pPr algn="r"/>
                  <a:r>
                    <a:rPr lang="en-GB" sz="1700" dirty="0">
                      <a:solidFill>
                        <a:srgbClr val="FFFFFF"/>
                      </a:solidFill>
                    </a:rPr>
                    <a:t>2023/2027</a:t>
                  </a:r>
                </a:p>
              </p:txBody>
            </p:sp>
          </p:grpSp>
          <p:sp>
            <p:nvSpPr>
              <p:cNvPr id="41" name="Oval 40"/>
              <p:cNvSpPr/>
              <p:nvPr/>
            </p:nvSpPr>
            <p:spPr>
              <a:xfrm>
                <a:off x="1454093" y="3572680"/>
                <a:ext cx="1044000" cy="684000"/>
              </a:xfrm>
              <a:prstGeom prst="ellipse">
                <a:avLst/>
              </a:prstGeom>
              <a:blipFill>
                <a:blip r:embed="rId6"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p:cNvGrpSpPr/>
            <p:nvPr/>
          </p:nvGrpSpPr>
          <p:grpSpPr>
            <a:xfrm>
              <a:off x="1423613" y="4333007"/>
              <a:ext cx="9978395" cy="684000"/>
              <a:chOff x="1454093" y="3572680"/>
              <a:chExt cx="9978395" cy="684000"/>
            </a:xfrm>
          </p:grpSpPr>
          <p:grpSp>
            <p:nvGrpSpPr>
              <p:cNvPr id="45" name="Group 44"/>
              <p:cNvGrpSpPr/>
              <p:nvPr/>
            </p:nvGrpSpPr>
            <p:grpSpPr>
              <a:xfrm>
                <a:off x="2262387" y="3745112"/>
                <a:ext cx="9170101" cy="433633"/>
                <a:chOff x="2743095" y="1951348"/>
                <a:chExt cx="9170101" cy="433633"/>
              </a:xfrm>
            </p:grpSpPr>
            <p:sp>
              <p:nvSpPr>
                <p:cNvPr id="47" name="Rectangle 46"/>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Sentinel-5P:</a:t>
                  </a:r>
                  <a:r>
                    <a:rPr lang="en-GB" dirty="0"/>
                    <a:t> Low Earth Orbit Atmospheric Chemistry Mission </a:t>
                  </a:r>
                </a:p>
              </p:txBody>
            </p:sp>
            <p:sp>
              <p:nvSpPr>
                <p:cNvPr id="48" name="TextBox 47"/>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C00000"/>
                      </a:solidFill>
                    </a:rPr>
                    <a:t>13 October 2017</a:t>
                  </a:r>
                </a:p>
              </p:txBody>
            </p:sp>
          </p:grpSp>
          <p:sp>
            <p:nvSpPr>
              <p:cNvPr id="46" name="Oval 45"/>
              <p:cNvSpPr/>
              <p:nvPr/>
            </p:nvSpPr>
            <p:spPr>
              <a:xfrm>
                <a:off x="1454093" y="3572680"/>
                <a:ext cx="1044000" cy="684000"/>
              </a:xfrm>
              <a:prstGeom prst="ellipse">
                <a:avLst/>
              </a:prstGeom>
              <a:blipFill>
                <a:blip r:embed="rId7"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p:cNvGrpSpPr/>
            <p:nvPr/>
          </p:nvGrpSpPr>
          <p:grpSpPr>
            <a:xfrm>
              <a:off x="1423613" y="5050051"/>
              <a:ext cx="9978395" cy="684000"/>
              <a:chOff x="1454093" y="3572680"/>
              <a:chExt cx="9978395" cy="684000"/>
            </a:xfrm>
          </p:grpSpPr>
          <p:grpSp>
            <p:nvGrpSpPr>
              <p:cNvPr id="50" name="Group 49"/>
              <p:cNvGrpSpPr/>
              <p:nvPr/>
            </p:nvGrpSpPr>
            <p:grpSpPr>
              <a:xfrm>
                <a:off x="2262387" y="3745112"/>
                <a:ext cx="9170101" cy="433633"/>
                <a:chOff x="2743095" y="1951348"/>
                <a:chExt cx="9170101" cy="433633"/>
              </a:xfrm>
            </p:grpSpPr>
            <p:sp>
              <p:nvSpPr>
                <p:cNvPr id="52" name="Rectangle 51"/>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Sentinel-5A/B: </a:t>
                  </a:r>
                  <a:r>
                    <a:rPr lang="en-GB" dirty="0"/>
                    <a:t>Low Earth Orbit Atmospheric Chemistry Mission </a:t>
                  </a:r>
                  <a:r>
                    <a:rPr lang="en-GB" b="1" dirty="0"/>
                    <a:t> </a:t>
                  </a:r>
                  <a:endParaRPr lang="en-GB" dirty="0"/>
                </a:p>
              </p:txBody>
            </p:sp>
            <p:sp>
              <p:nvSpPr>
                <p:cNvPr id="53" name="TextBox 52"/>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FFFFFF"/>
                      </a:solidFill>
                    </a:rPr>
                    <a:t>2021/2027</a:t>
                  </a:r>
                </a:p>
              </p:txBody>
            </p:sp>
          </p:grpSp>
          <p:sp>
            <p:nvSpPr>
              <p:cNvPr id="51" name="Oval 50"/>
              <p:cNvSpPr/>
              <p:nvPr/>
            </p:nvSpPr>
            <p:spPr>
              <a:xfrm>
                <a:off x="1454093" y="3572680"/>
                <a:ext cx="1044000" cy="684000"/>
              </a:xfrm>
              <a:prstGeom prst="ellipse">
                <a:avLst/>
              </a:prstGeom>
              <a:blipFill>
                <a:blip r:embed="rId8"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p:cNvGrpSpPr/>
            <p:nvPr/>
          </p:nvGrpSpPr>
          <p:grpSpPr>
            <a:xfrm>
              <a:off x="1423613" y="5767095"/>
              <a:ext cx="9978395" cy="684000"/>
              <a:chOff x="1454093" y="3572680"/>
              <a:chExt cx="9978395" cy="684000"/>
            </a:xfrm>
          </p:grpSpPr>
          <p:grpSp>
            <p:nvGrpSpPr>
              <p:cNvPr id="55" name="Group 54"/>
              <p:cNvGrpSpPr/>
              <p:nvPr/>
            </p:nvGrpSpPr>
            <p:grpSpPr>
              <a:xfrm>
                <a:off x="2262387" y="3745112"/>
                <a:ext cx="9170101" cy="433633"/>
                <a:chOff x="2743095" y="1951348"/>
                <a:chExt cx="9170101" cy="433633"/>
              </a:xfrm>
            </p:grpSpPr>
            <p:sp>
              <p:nvSpPr>
                <p:cNvPr id="57" name="Rectangle 56"/>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Sentinel-6A/B:</a:t>
                  </a:r>
                  <a:r>
                    <a:rPr lang="en-GB" dirty="0"/>
                    <a:t> Altimetry Mission</a:t>
                  </a:r>
                </a:p>
              </p:txBody>
            </p:sp>
            <p:sp>
              <p:nvSpPr>
                <p:cNvPr id="58" name="TextBox 57"/>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FFFFFF"/>
                      </a:solidFill>
                    </a:rPr>
                    <a:t>2020/2025</a:t>
                  </a:r>
                </a:p>
              </p:txBody>
            </p:sp>
          </p:grpSp>
          <p:sp>
            <p:nvSpPr>
              <p:cNvPr id="56" name="Oval 55"/>
              <p:cNvSpPr/>
              <p:nvPr/>
            </p:nvSpPr>
            <p:spPr>
              <a:xfrm>
                <a:off x="1454093" y="3572680"/>
                <a:ext cx="1044000" cy="684000"/>
              </a:xfrm>
              <a:prstGeom prst="ellipse">
                <a:avLst/>
              </a:prstGeom>
              <a:blipFill>
                <a:blip r:embed="rId9"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2"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1683740"/>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2398653"/>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3067729"/>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4912" y="4565526"/>
              <a:ext cx="380706" cy="361671"/>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Rectangle 58">
            <a:extLst>
              <a:ext uri="{FF2B5EF4-FFF2-40B4-BE49-F238E27FC236}">
                <a16:creationId xmlns:a16="http://schemas.microsoft.com/office/drawing/2014/main" id="{11BEAD79-FA71-4B8F-9A2A-58DCB8B61695}"/>
              </a:ext>
            </a:extLst>
          </p:cNvPr>
          <p:cNvSpPr/>
          <p:nvPr/>
        </p:nvSpPr>
        <p:spPr>
          <a:xfrm>
            <a:off x="-786" y="1500048"/>
            <a:ext cx="1527897" cy="523220"/>
          </a:xfrm>
          <a:prstGeom prst="rect">
            <a:avLst/>
          </a:prstGeom>
          <a:noFill/>
        </p:spPr>
        <p:txBody>
          <a:bodyPr wrap="square">
            <a:spAutoFit/>
          </a:bodyPr>
          <a:lstStyle/>
          <a:p>
            <a:pPr lvl="0" algn="ctr"/>
            <a:r>
              <a:rPr lang="en-US" sz="1400" b="1" dirty="0">
                <a:solidFill>
                  <a:srgbClr val="9BAE73"/>
                </a:solidFill>
                <a:latin typeface="Tahoma" panose="020B0604030504040204" pitchFamily="34" charset="0"/>
                <a:ea typeface="Tahoma" panose="020B0604030504040204" pitchFamily="34" charset="0"/>
                <a:cs typeface="Tahoma" panose="020B0604030504040204" pitchFamily="34" charset="0"/>
              </a:rPr>
              <a:t>Space Segment</a:t>
            </a:r>
          </a:p>
        </p:txBody>
      </p:sp>
    </p:spTree>
    <p:extLst>
      <p:ext uri="{BB962C8B-B14F-4D97-AF65-F5344CB8AC3E}">
        <p14:creationId xmlns:p14="http://schemas.microsoft.com/office/powerpoint/2010/main" val="1756390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687" y="365124"/>
            <a:ext cx="10065600" cy="1325563"/>
          </a:xfrm>
        </p:spPr>
        <p:txBody>
          <a:bodyPr>
            <a:normAutofit/>
          </a:bodyPr>
          <a:lstStyle/>
          <a:p>
            <a:pPr lvl="0">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Space Segment</a:t>
            </a:r>
          </a:p>
        </p:txBody>
      </p:sp>
      <p:sp>
        <p:nvSpPr>
          <p:cNvPr id="9" name="Oval 8"/>
          <p:cNvSpPr/>
          <p:nvPr/>
        </p:nvSpPr>
        <p:spPr>
          <a:xfrm>
            <a:off x="313948" y="577905"/>
            <a:ext cx="900000" cy="900000"/>
          </a:xfrm>
          <a:prstGeom prst="ellipse">
            <a:avLst/>
          </a:prstGeom>
          <a:solidFill>
            <a:schemeClr val="accent6">
              <a:lumMod val="75000"/>
              <a:alpha val="69020"/>
            </a:scheme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cxnSp>
        <p:nvCxnSpPr>
          <p:cNvPr id="12" name="Straight Connector 11"/>
          <p:cNvCxnSpPr/>
          <p:nvPr/>
        </p:nvCxnSpPr>
        <p:spPr>
          <a:xfrm>
            <a:off x="763162" y="2045411"/>
            <a:ext cx="785" cy="4091233"/>
          </a:xfrm>
          <a:prstGeom prst="line">
            <a:avLst/>
          </a:prstGeom>
          <a:ln w="28575">
            <a:solidFill>
              <a:schemeClr val="accent6">
                <a:lumMod val="75000"/>
                <a:alpha val="64706"/>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423613" y="1481592"/>
            <a:ext cx="10394460" cy="4969503"/>
            <a:chOff x="1423613" y="1481592"/>
            <a:chExt cx="10394460" cy="4969503"/>
          </a:xfrm>
        </p:grpSpPr>
        <p:grpSp>
          <p:nvGrpSpPr>
            <p:cNvPr id="36" name="Group 35"/>
            <p:cNvGrpSpPr/>
            <p:nvPr/>
          </p:nvGrpSpPr>
          <p:grpSpPr>
            <a:xfrm>
              <a:off x="1423613" y="1481592"/>
              <a:ext cx="9978395" cy="684000"/>
              <a:chOff x="1454093" y="1886602"/>
              <a:chExt cx="9978395" cy="684000"/>
            </a:xfrm>
          </p:grpSpPr>
          <p:grpSp>
            <p:nvGrpSpPr>
              <p:cNvPr id="8" name="Group 7"/>
              <p:cNvGrpSpPr/>
              <p:nvPr/>
            </p:nvGrpSpPr>
            <p:grpSpPr>
              <a:xfrm>
                <a:off x="2266750" y="2063106"/>
                <a:ext cx="9165738" cy="433633"/>
                <a:chOff x="2743095" y="1951348"/>
                <a:chExt cx="8607528" cy="433633"/>
              </a:xfrm>
            </p:grpSpPr>
            <p:sp>
              <p:nvSpPr>
                <p:cNvPr id="5" name="Rectangle 4"/>
                <p:cNvSpPr/>
                <p:nvPr/>
              </p:nvSpPr>
              <p:spPr>
                <a:xfrm>
                  <a:off x="2743095" y="1951348"/>
                  <a:ext cx="8607528"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Sentinel-1A/B:</a:t>
                  </a:r>
                  <a:r>
                    <a:rPr lang="en-GB" dirty="0"/>
                    <a:t> Radar Mission</a:t>
                  </a:r>
                </a:p>
              </p:txBody>
            </p:sp>
            <p:sp>
              <p:nvSpPr>
                <p:cNvPr id="6" name="TextBox 5"/>
                <p:cNvSpPr txBox="1"/>
                <p:nvPr/>
              </p:nvSpPr>
              <p:spPr>
                <a:xfrm>
                  <a:off x="7172960" y="1951348"/>
                  <a:ext cx="4177663" cy="421758"/>
                </a:xfrm>
                <a:prstGeom prst="rect">
                  <a:avLst/>
                </a:prstGeom>
                <a:noFill/>
              </p:spPr>
              <p:txBody>
                <a:bodyPr wrap="square" rtlCol="0" anchor="ctr">
                  <a:noAutofit/>
                </a:bodyPr>
                <a:lstStyle/>
                <a:p>
                  <a:pPr algn="r"/>
                  <a:r>
                    <a:rPr lang="en-GB" sz="1700" dirty="0">
                      <a:solidFill>
                        <a:srgbClr val="C00000"/>
                      </a:solidFill>
                    </a:rPr>
                    <a:t>3 April 2014/ 25 April 2016 </a:t>
                  </a:r>
                </a:p>
              </p:txBody>
            </p:sp>
          </p:grpSp>
          <p:sp>
            <p:nvSpPr>
              <p:cNvPr id="33" name="Oval 32"/>
              <p:cNvSpPr/>
              <p:nvPr/>
            </p:nvSpPr>
            <p:spPr>
              <a:xfrm>
                <a:off x="1454093" y="1886602"/>
                <a:ext cx="1044000" cy="684000"/>
              </a:xfrm>
              <a:prstGeom prst="ellipse">
                <a:avLst/>
              </a:prstGeom>
              <a:blipFill dpi="0" rotWithShape="1">
                <a:blip r:embed="rId3" cstate="print">
                  <a:alphaModFix amt="99000"/>
                  <a:extLst>
                    <a:ext uri="{28A0092B-C50C-407E-A947-70E740481C1C}">
                      <a14:useLocalDpi xmlns:a14="http://schemas.microsoft.com/office/drawing/2010/main"/>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p:cNvGrpSpPr/>
            <p:nvPr/>
          </p:nvGrpSpPr>
          <p:grpSpPr>
            <a:xfrm>
              <a:off x="1423613" y="2195700"/>
              <a:ext cx="9978395" cy="684000"/>
              <a:chOff x="1454093" y="2729641"/>
              <a:chExt cx="9978395" cy="684000"/>
            </a:xfrm>
          </p:grpSpPr>
          <p:grpSp>
            <p:nvGrpSpPr>
              <p:cNvPr id="21" name="Group 20"/>
              <p:cNvGrpSpPr/>
              <p:nvPr/>
            </p:nvGrpSpPr>
            <p:grpSpPr>
              <a:xfrm>
                <a:off x="2290275" y="2902551"/>
                <a:ext cx="9142213" cy="433633"/>
                <a:chOff x="2743095" y="1951348"/>
                <a:chExt cx="9142213" cy="433633"/>
              </a:xfrm>
            </p:grpSpPr>
            <p:sp>
              <p:nvSpPr>
                <p:cNvPr id="22" name="Rectangle 21"/>
                <p:cNvSpPr/>
                <p:nvPr/>
              </p:nvSpPr>
              <p:spPr>
                <a:xfrm>
                  <a:off x="2743095" y="1951348"/>
                  <a:ext cx="9142213"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Sentinel-2A/B:</a:t>
                  </a:r>
                  <a:r>
                    <a:rPr lang="en-GB" dirty="0"/>
                    <a:t> High Resolution Optical Mission</a:t>
                  </a:r>
                </a:p>
              </p:txBody>
            </p:sp>
            <p:sp>
              <p:nvSpPr>
                <p:cNvPr id="23" name="TextBox 22"/>
                <p:cNvSpPr txBox="1"/>
                <p:nvPr/>
              </p:nvSpPr>
              <p:spPr>
                <a:xfrm>
                  <a:off x="7172960" y="1951348"/>
                  <a:ext cx="4712348" cy="421758"/>
                </a:xfrm>
                <a:prstGeom prst="rect">
                  <a:avLst/>
                </a:prstGeom>
                <a:noFill/>
              </p:spPr>
              <p:txBody>
                <a:bodyPr wrap="square" rtlCol="0" anchor="ctr">
                  <a:noAutofit/>
                </a:bodyPr>
                <a:lstStyle/>
                <a:p>
                  <a:pPr algn="r"/>
                  <a:r>
                    <a:rPr lang="en-GB" sz="1700" dirty="0">
                      <a:solidFill>
                        <a:srgbClr val="C00000"/>
                      </a:solidFill>
                    </a:rPr>
                    <a:t>23 June 2015/ 7 March 2017 </a:t>
                  </a:r>
                </a:p>
              </p:txBody>
            </p:sp>
          </p:grpSp>
          <p:sp>
            <p:nvSpPr>
              <p:cNvPr id="34" name="Oval 33"/>
              <p:cNvSpPr/>
              <p:nvPr/>
            </p:nvSpPr>
            <p:spPr>
              <a:xfrm>
                <a:off x="1454093" y="2729641"/>
                <a:ext cx="1044000" cy="684000"/>
              </a:xfrm>
              <a:prstGeom prst="ellipse">
                <a:avLst/>
              </a:prstGeom>
              <a:blipFill dpi="0" rotWithShape="1">
                <a:blip r:embed="rId4" cstate="print">
                  <a:alphaModFix amt="99000"/>
                  <a:extLst>
                    <a:ext uri="{28A0092B-C50C-407E-A947-70E740481C1C}">
                      <a14:useLocalDpi xmlns:a14="http://schemas.microsoft.com/office/drawing/2010/main"/>
                    </a:ext>
                  </a:extLst>
                </a:blip>
                <a:srcRect/>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1423613" y="2906565"/>
              <a:ext cx="9978395" cy="684000"/>
              <a:chOff x="1454093" y="3572680"/>
              <a:chExt cx="9978395" cy="684000"/>
            </a:xfrm>
          </p:grpSpPr>
          <p:grpSp>
            <p:nvGrpSpPr>
              <p:cNvPr id="25" name="Group 24"/>
              <p:cNvGrpSpPr/>
              <p:nvPr/>
            </p:nvGrpSpPr>
            <p:grpSpPr>
              <a:xfrm>
                <a:off x="2262387" y="3745112"/>
                <a:ext cx="9170101" cy="433633"/>
                <a:chOff x="2743095" y="1951348"/>
                <a:chExt cx="9170101" cy="433633"/>
              </a:xfrm>
            </p:grpSpPr>
            <p:sp>
              <p:nvSpPr>
                <p:cNvPr id="26" name="Rectangle 25"/>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Sentinel-3A/B:</a:t>
                  </a:r>
                  <a:r>
                    <a:rPr lang="en-GB" dirty="0"/>
                    <a:t> Medium Resolution Imaging and Altimetry Mission </a:t>
                  </a:r>
                </a:p>
              </p:txBody>
            </p:sp>
            <p:sp>
              <p:nvSpPr>
                <p:cNvPr id="27" name="TextBox 26"/>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C00000"/>
                      </a:solidFill>
                    </a:rPr>
                    <a:t>16 Feb. 2016/ 25 April 2018 </a:t>
                  </a:r>
                </a:p>
              </p:txBody>
            </p:sp>
          </p:grpSp>
          <p:sp>
            <p:nvSpPr>
              <p:cNvPr id="35" name="Oval 34"/>
              <p:cNvSpPr/>
              <p:nvPr/>
            </p:nvSpPr>
            <p:spPr>
              <a:xfrm>
                <a:off x="1454093" y="3572680"/>
                <a:ext cx="1044000" cy="684000"/>
              </a:xfrm>
              <a:prstGeom prst="ellipse">
                <a:avLst/>
              </a:prstGeom>
              <a:blipFill>
                <a:blip r:embed="rId5"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a:off x="1442845" y="3615963"/>
              <a:ext cx="9959163" cy="684000"/>
              <a:chOff x="1454093" y="3572680"/>
              <a:chExt cx="9959163" cy="684000"/>
            </a:xfrm>
          </p:grpSpPr>
          <p:grpSp>
            <p:nvGrpSpPr>
              <p:cNvPr id="40" name="Group 39"/>
              <p:cNvGrpSpPr/>
              <p:nvPr/>
            </p:nvGrpSpPr>
            <p:grpSpPr>
              <a:xfrm>
                <a:off x="2262387" y="3745112"/>
                <a:ext cx="9150869" cy="433633"/>
                <a:chOff x="2743095" y="1951348"/>
                <a:chExt cx="9150869" cy="433633"/>
              </a:xfrm>
            </p:grpSpPr>
            <p:sp>
              <p:nvSpPr>
                <p:cNvPr id="42" name="Rectangle 41"/>
                <p:cNvSpPr/>
                <p:nvPr/>
              </p:nvSpPr>
              <p:spPr>
                <a:xfrm>
                  <a:off x="2743095" y="1951348"/>
                  <a:ext cx="9150869"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Sentinel-4A/B:</a:t>
                  </a:r>
                  <a:r>
                    <a:rPr lang="en-GB" dirty="0"/>
                    <a:t> Geostationary Atmospheric Chemistry Mission</a:t>
                  </a:r>
                </a:p>
              </p:txBody>
            </p:sp>
            <p:sp>
              <p:nvSpPr>
                <p:cNvPr id="43" name="TextBox 42"/>
                <p:cNvSpPr txBox="1"/>
                <p:nvPr/>
              </p:nvSpPr>
              <p:spPr>
                <a:xfrm>
                  <a:off x="7172960" y="1951348"/>
                  <a:ext cx="4721004" cy="421758"/>
                </a:xfrm>
                <a:prstGeom prst="rect">
                  <a:avLst/>
                </a:prstGeom>
                <a:noFill/>
              </p:spPr>
              <p:txBody>
                <a:bodyPr wrap="square" rtlCol="0" anchor="ctr">
                  <a:noAutofit/>
                </a:bodyPr>
                <a:lstStyle/>
                <a:p>
                  <a:pPr algn="r"/>
                  <a:r>
                    <a:rPr lang="en-GB" sz="1700" dirty="0">
                      <a:solidFill>
                        <a:srgbClr val="FFFFFF"/>
                      </a:solidFill>
                    </a:rPr>
                    <a:t>2023/2027</a:t>
                  </a:r>
                </a:p>
              </p:txBody>
            </p:sp>
          </p:grpSp>
          <p:sp>
            <p:nvSpPr>
              <p:cNvPr id="41" name="Oval 40"/>
              <p:cNvSpPr/>
              <p:nvPr/>
            </p:nvSpPr>
            <p:spPr>
              <a:xfrm>
                <a:off x="1454093" y="3572680"/>
                <a:ext cx="1044000" cy="684000"/>
              </a:xfrm>
              <a:prstGeom prst="ellipse">
                <a:avLst/>
              </a:prstGeom>
              <a:blipFill>
                <a:blip r:embed="rId6"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p:cNvGrpSpPr/>
            <p:nvPr/>
          </p:nvGrpSpPr>
          <p:grpSpPr>
            <a:xfrm>
              <a:off x="1423613" y="4333007"/>
              <a:ext cx="9978395" cy="684000"/>
              <a:chOff x="1454093" y="3572680"/>
              <a:chExt cx="9978395" cy="684000"/>
            </a:xfrm>
          </p:grpSpPr>
          <p:grpSp>
            <p:nvGrpSpPr>
              <p:cNvPr id="45" name="Group 44"/>
              <p:cNvGrpSpPr/>
              <p:nvPr/>
            </p:nvGrpSpPr>
            <p:grpSpPr>
              <a:xfrm>
                <a:off x="2262387" y="3745112"/>
                <a:ext cx="9170101" cy="433633"/>
                <a:chOff x="2743095" y="1951348"/>
                <a:chExt cx="9170101" cy="433633"/>
              </a:xfrm>
            </p:grpSpPr>
            <p:sp>
              <p:nvSpPr>
                <p:cNvPr id="47" name="Rectangle 46"/>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Sentinel-5P:</a:t>
                  </a:r>
                  <a:r>
                    <a:rPr lang="en-GB" dirty="0"/>
                    <a:t> Low Earth Orbit Atmospheric Chemistry Mission </a:t>
                  </a:r>
                </a:p>
              </p:txBody>
            </p:sp>
            <p:sp>
              <p:nvSpPr>
                <p:cNvPr id="48" name="TextBox 47"/>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C00000"/>
                      </a:solidFill>
                    </a:rPr>
                    <a:t>13 October 2017</a:t>
                  </a:r>
                </a:p>
              </p:txBody>
            </p:sp>
          </p:grpSp>
          <p:sp>
            <p:nvSpPr>
              <p:cNvPr id="46" name="Oval 45"/>
              <p:cNvSpPr/>
              <p:nvPr/>
            </p:nvSpPr>
            <p:spPr>
              <a:xfrm>
                <a:off x="1454093" y="3572680"/>
                <a:ext cx="1044000" cy="684000"/>
              </a:xfrm>
              <a:prstGeom prst="ellipse">
                <a:avLst/>
              </a:prstGeom>
              <a:blipFill>
                <a:blip r:embed="rId7"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p:cNvGrpSpPr/>
            <p:nvPr/>
          </p:nvGrpSpPr>
          <p:grpSpPr>
            <a:xfrm>
              <a:off x="1423613" y="5050051"/>
              <a:ext cx="9978395" cy="684000"/>
              <a:chOff x="1454093" y="3572680"/>
              <a:chExt cx="9978395" cy="684000"/>
            </a:xfrm>
          </p:grpSpPr>
          <p:grpSp>
            <p:nvGrpSpPr>
              <p:cNvPr id="50" name="Group 49"/>
              <p:cNvGrpSpPr/>
              <p:nvPr/>
            </p:nvGrpSpPr>
            <p:grpSpPr>
              <a:xfrm>
                <a:off x="2262387" y="3745112"/>
                <a:ext cx="9170101" cy="433633"/>
                <a:chOff x="2743095" y="1951348"/>
                <a:chExt cx="9170101" cy="433633"/>
              </a:xfrm>
            </p:grpSpPr>
            <p:sp>
              <p:nvSpPr>
                <p:cNvPr id="52" name="Rectangle 51"/>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Sentinel-5A/B: </a:t>
                  </a:r>
                  <a:r>
                    <a:rPr lang="en-GB" dirty="0"/>
                    <a:t>Low Earth Orbit Atmospheric Chemistry Mission </a:t>
                  </a:r>
                  <a:r>
                    <a:rPr lang="en-GB" b="1" dirty="0"/>
                    <a:t> </a:t>
                  </a:r>
                  <a:endParaRPr lang="en-GB" dirty="0"/>
                </a:p>
              </p:txBody>
            </p:sp>
            <p:sp>
              <p:nvSpPr>
                <p:cNvPr id="53" name="TextBox 52"/>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FFFFFF"/>
                      </a:solidFill>
                    </a:rPr>
                    <a:t>2021/2027</a:t>
                  </a:r>
                </a:p>
              </p:txBody>
            </p:sp>
          </p:grpSp>
          <p:sp>
            <p:nvSpPr>
              <p:cNvPr id="51" name="Oval 50"/>
              <p:cNvSpPr/>
              <p:nvPr/>
            </p:nvSpPr>
            <p:spPr>
              <a:xfrm>
                <a:off x="1454093" y="3572680"/>
                <a:ext cx="1044000" cy="684000"/>
              </a:xfrm>
              <a:prstGeom prst="ellipse">
                <a:avLst/>
              </a:prstGeom>
              <a:blipFill>
                <a:blip r:embed="rId8"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p:cNvGrpSpPr/>
            <p:nvPr/>
          </p:nvGrpSpPr>
          <p:grpSpPr>
            <a:xfrm>
              <a:off x="1423613" y="5767095"/>
              <a:ext cx="9978395" cy="684000"/>
              <a:chOff x="1454093" y="3572680"/>
              <a:chExt cx="9978395" cy="684000"/>
            </a:xfrm>
          </p:grpSpPr>
          <p:grpSp>
            <p:nvGrpSpPr>
              <p:cNvPr id="55" name="Group 54"/>
              <p:cNvGrpSpPr/>
              <p:nvPr/>
            </p:nvGrpSpPr>
            <p:grpSpPr>
              <a:xfrm>
                <a:off x="2262387" y="3745112"/>
                <a:ext cx="9170101" cy="433633"/>
                <a:chOff x="2743095" y="1951348"/>
                <a:chExt cx="9170101" cy="433633"/>
              </a:xfrm>
            </p:grpSpPr>
            <p:sp>
              <p:nvSpPr>
                <p:cNvPr id="57" name="Rectangle 56"/>
                <p:cNvSpPr/>
                <p:nvPr/>
              </p:nvSpPr>
              <p:spPr>
                <a:xfrm>
                  <a:off x="2743095" y="1951348"/>
                  <a:ext cx="9170101" cy="433633"/>
                </a:xfrm>
                <a:prstGeom prst="rect">
                  <a:avLst/>
                </a:prstGeom>
                <a:solidFill>
                  <a:srgbClr val="2E75B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GB" b="1" dirty="0"/>
                    <a:t>Sentinel-6A/B:</a:t>
                  </a:r>
                  <a:r>
                    <a:rPr lang="en-GB" dirty="0"/>
                    <a:t> Altimetry Mission</a:t>
                  </a:r>
                </a:p>
              </p:txBody>
            </p:sp>
            <p:sp>
              <p:nvSpPr>
                <p:cNvPr id="58" name="TextBox 57"/>
                <p:cNvSpPr txBox="1"/>
                <p:nvPr/>
              </p:nvSpPr>
              <p:spPr>
                <a:xfrm>
                  <a:off x="7172960" y="1951348"/>
                  <a:ext cx="4740236" cy="421758"/>
                </a:xfrm>
                <a:prstGeom prst="rect">
                  <a:avLst/>
                </a:prstGeom>
                <a:noFill/>
              </p:spPr>
              <p:txBody>
                <a:bodyPr wrap="square" rtlCol="0" anchor="ctr">
                  <a:noAutofit/>
                </a:bodyPr>
                <a:lstStyle/>
                <a:p>
                  <a:pPr algn="r"/>
                  <a:r>
                    <a:rPr lang="en-GB" sz="1700" dirty="0">
                      <a:solidFill>
                        <a:srgbClr val="FFFFFF"/>
                      </a:solidFill>
                    </a:rPr>
                    <a:t>2020/2025</a:t>
                  </a:r>
                </a:p>
              </p:txBody>
            </p:sp>
          </p:grpSp>
          <p:sp>
            <p:nvSpPr>
              <p:cNvPr id="56" name="Oval 55"/>
              <p:cNvSpPr/>
              <p:nvPr/>
            </p:nvSpPr>
            <p:spPr>
              <a:xfrm>
                <a:off x="1454093" y="3572680"/>
                <a:ext cx="1044000" cy="684000"/>
              </a:xfrm>
              <a:prstGeom prst="ellipse">
                <a:avLst/>
              </a:prstGeom>
              <a:blipFill>
                <a:blip r:embed="rId9" cstate="print">
                  <a:alphaModFix amt="99000"/>
                  <a:extLst>
                    <a:ext uri="{28A0092B-C50C-407E-A947-70E740481C1C}">
                      <a14:useLocalDpi xmlns:a14="http://schemas.microsoft.com/office/drawing/2010/main"/>
                    </a:ext>
                  </a:extLst>
                </a:blip>
                <a:stretch>
                  <a:fillRect t="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2"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1683740"/>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2398653"/>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7367" y="3067729"/>
              <a:ext cx="380706" cy="3616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clipart rocke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34912" y="4565526"/>
              <a:ext cx="380706" cy="36167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359691" y="1443318"/>
            <a:ext cx="10537900" cy="7699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452058BD-F7B2-4344-BC2D-B3242E7F4C86}"/>
              </a:ext>
            </a:extLst>
          </p:cNvPr>
          <p:cNvSpPr/>
          <p:nvPr/>
        </p:nvSpPr>
        <p:spPr>
          <a:xfrm>
            <a:off x="-786" y="1500048"/>
            <a:ext cx="1527897" cy="523220"/>
          </a:xfrm>
          <a:prstGeom prst="rect">
            <a:avLst/>
          </a:prstGeom>
          <a:noFill/>
        </p:spPr>
        <p:txBody>
          <a:bodyPr wrap="square">
            <a:spAutoFit/>
          </a:bodyPr>
          <a:lstStyle/>
          <a:p>
            <a:pPr lvl="0" algn="ctr"/>
            <a:r>
              <a:rPr lang="en-US" sz="1400" b="1" dirty="0">
                <a:solidFill>
                  <a:srgbClr val="9BAE73"/>
                </a:solidFill>
                <a:latin typeface="Tahoma" panose="020B0604030504040204" pitchFamily="34" charset="0"/>
                <a:ea typeface="Tahoma" panose="020B0604030504040204" pitchFamily="34" charset="0"/>
                <a:cs typeface="Tahoma" panose="020B0604030504040204" pitchFamily="34" charset="0"/>
              </a:rPr>
              <a:t>Space Segment</a:t>
            </a:r>
          </a:p>
        </p:txBody>
      </p:sp>
    </p:spTree>
    <p:extLst>
      <p:ext uri="{BB962C8B-B14F-4D97-AF65-F5344CB8AC3E}">
        <p14:creationId xmlns:p14="http://schemas.microsoft.com/office/powerpoint/2010/main" val="2300596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408_021_AR_EN_1_.wmv">
            <a:hlinkClick r:id="" action="ppaction://media"/>
          </p:cNvPr>
          <p:cNvPicPr>
            <a:picLocks noChangeAspect="1"/>
          </p:cNvPicPr>
          <p:nvPr>
            <a:videoFile r:link="rId1"/>
            <p:extLst>
              <p:ext uri="{DAA4B4D4-6D71-4841-9C94-3DE7FCFB9230}">
                <p14:media xmlns:p14="http://schemas.microsoft.com/office/powerpoint/2010/main" r:embed="rId2">
                  <p14:trim st="2725"/>
                </p14:media>
              </p:ext>
            </p:extLst>
          </p:nvPr>
        </p:nvPicPr>
        <p:blipFill rotWithShape="1">
          <a:blip r:embed="rId5"/>
          <a:srcRect l="884"/>
          <a:stretch/>
        </p:blipFill>
        <p:spPr>
          <a:xfrm>
            <a:off x="0" y="0"/>
            <a:ext cx="12192000" cy="6858000"/>
          </a:xfrm>
          <a:prstGeom prst="rect">
            <a:avLst/>
          </a:prstGeom>
        </p:spPr>
      </p:pic>
      <p:sp>
        <p:nvSpPr>
          <p:cNvPr id="6" name="TextBox 5"/>
          <p:cNvSpPr txBox="1"/>
          <p:nvPr/>
        </p:nvSpPr>
        <p:spPr>
          <a:xfrm>
            <a:off x="11277599" y="6508962"/>
            <a:ext cx="914400" cy="276999"/>
          </a:xfrm>
          <a:prstGeom prst="rect">
            <a:avLst/>
          </a:prstGeom>
          <a:noFill/>
        </p:spPr>
        <p:txBody>
          <a:bodyPr wrap="square" rtlCol="0">
            <a:spAutoFit/>
          </a:bodyPr>
          <a:lstStyle/>
          <a:p>
            <a:r>
              <a:rPr lang="en-US" sz="1200" dirty="0"/>
              <a:t>Source: ESA</a:t>
            </a:r>
          </a:p>
        </p:txBody>
      </p:sp>
      <p:sp>
        <p:nvSpPr>
          <p:cNvPr id="5" name="Title 1"/>
          <p:cNvSpPr>
            <a:spLocks noGrp="1"/>
          </p:cNvSpPr>
          <p:nvPr>
            <p:ph type="title"/>
          </p:nvPr>
        </p:nvSpPr>
        <p:spPr>
          <a:xfrm>
            <a:off x="1" y="6174557"/>
            <a:ext cx="4619134" cy="683443"/>
          </a:xfrm>
          <a:solidFill>
            <a:schemeClr val="bg1"/>
          </a:solidFill>
        </p:spPr>
        <p:txBody>
          <a:bodyPr>
            <a:noAutofit/>
          </a:bodyPr>
          <a:lstStyle/>
          <a:p>
            <a:r>
              <a:rPr lang="en-GB" sz="3600" b="1" dirty="0"/>
              <a:t>Sentinel-1: SAR Mission</a:t>
            </a:r>
          </a:p>
        </p:txBody>
      </p:sp>
    </p:spTree>
    <p:extLst>
      <p:ext uri="{BB962C8B-B14F-4D97-AF65-F5344CB8AC3E}">
        <p14:creationId xmlns:p14="http://schemas.microsoft.com/office/powerpoint/2010/main" val="243389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13948" y="577905"/>
            <a:ext cx="900000" cy="900000"/>
          </a:xfrm>
          <a:prstGeom prst="ellipse">
            <a:avLst/>
          </a:prstGeom>
          <a:solidFill>
            <a:schemeClr val="accent6">
              <a:lumMod val="75000"/>
              <a:alpha val="69020"/>
            </a:scheme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20" b="1" i="0" u="none" strike="noStrike" kern="0" cap="none" spc="0" normalizeH="0" baseline="0" noProof="0" dirty="0">
              <a:ln>
                <a:noFill/>
              </a:ln>
              <a:solidFill>
                <a:srgbClr val="9BAE73"/>
              </a:solidFill>
              <a:effectLst/>
              <a:uLnTx/>
              <a:uFillTx/>
              <a:latin typeface="Orbitron" pitchFamily="50" charset="0"/>
              <a:ea typeface="+mn-ea"/>
              <a:cs typeface="+mn-cs"/>
            </a:endParaRPr>
          </a:p>
        </p:txBody>
      </p:sp>
      <p:cxnSp>
        <p:nvCxnSpPr>
          <p:cNvPr id="6" name="Straight Connector 5"/>
          <p:cNvCxnSpPr/>
          <p:nvPr/>
        </p:nvCxnSpPr>
        <p:spPr>
          <a:xfrm>
            <a:off x="762377" y="2045411"/>
            <a:ext cx="785" cy="3240000"/>
          </a:xfrm>
          <a:prstGeom prst="line">
            <a:avLst/>
          </a:prstGeom>
          <a:ln w="28575">
            <a:solidFill>
              <a:schemeClr val="accent6">
                <a:lumMod val="75000"/>
                <a:alpha val="64706"/>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1740687" y="365124"/>
            <a:ext cx="1006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Sentinel-1: Radar Mission</a:t>
            </a:r>
          </a:p>
        </p:txBody>
      </p:sp>
      <p:sp>
        <p:nvSpPr>
          <p:cNvPr id="10" name="Content Placeholder 2"/>
          <p:cNvSpPr txBox="1">
            <a:spLocks/>
          </p:cNvSpPr>
          <p:nvPr/>
        </p:nvSpPr>
        <p:spPr>
          <a:xfrm>
            <a:off x="1526325" y="1699771"/>
            <a:ext cx="8854481" cy="383697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ct val="110000"/>
              </a:lnSpc>
              <a:spcBef>
                <a:spcPts val="600"/>
              </a:spcBef>
              <a:spcAft>
                <a:spcPts val="600"/>
              </a:spcAft>
            </a:pPr>
            <a:r>
              <a:rPr lang="en-GB" sz="2400" b="1" dirty="0"/>
              <a:t>Payload: </a:t>
            </a:r>
            <a:r>
              <a:rPr lang="en-GB" sz="2400" dirty="0"/>
              <a:t>C-band synthetic aperture radar (SAR) at 5.405 GHz             (corresponds to approx. 5.54 cm)</a:t>
            </a:r>
          </a:p>
          <a:p>
            <a:pPr marL="357188" indent="-357188">
              <a:lnSpc>
                <a:spcPct val="110000"/>
              </a:lnSpc>
              <a:spcBef>
                <a:spcPts val="600"/>
              </a:spcBef>
              <a:spcAft>
                <a:spcPts val="600"/>
              </a:spcAft>
            </a:pPr>
            <a:r>
              <a:rPr lang="en-US" sz="2400" b="1" dirty="0"/>
              <a:t>Constellation: </a:t>
            </a:r>
            <a:r>
              <a:rPr lang="en-US" sz="2400" dirty="0"/>
              <a:t>Twin satellites - same orbit (180° apart) – 12 day orbit</a:t>
            </a:r>
            <a:endParaRPr lang="en-GB" sz="2400" dirty="0"/>
          </a:p>
          <a:p>
            <a:pPr marL="357188" indent="-357188">
              <a:lnSpc>
                <a:spcPct val="100000"/>
              </a:lnSpc>
              <a:spcAft>
                <a:spcPts val="600"/>
              </a:spcAft>
            </a:pPr>
            <a:r>
              <a:rPr lang="en-GB" sz="2400" b="1" dirty="0"/>
              <a:t>Orbit:</a:t>
            </a:r>
            <a:r>
              <a:rPr lang="en-GB" sz="2400" dirty="0"/>
              <a:t> Polar, Sun-synchronous at an altitude of 693 km</a:t>
            </a:r>
          </a:p>
          <a:p>
            <a:pPr marL="357188" indent="-357188">
              <a:lnSpc>
                <a:spcPct val="100000"/>
              </a:lnSpc>
              <a:spcAft>
                <a:spcPts val="600"/>
              </a:spcAft>
            </a:pPr>
            <a:r>
              <a:rPr lang="en-US" sz="2400" b="1" dirty="0"/>
              <a:t>Repeat frequency: </a:t>
            </a:r>
            <a:r>
              <a:rPr lang="en-US" sz="2400" dirty="0"/>
              <a:t>max. 6 days at equator </a:t>
            </a:r>
            <a:r>
              <a:rPr lang="en-US" sz="2400" b="1" dirty="0"/>
              <a:t>Revisit time: </a:t>
            </a:r>
            <a:r>
              <a:rPr lang="en-US" sz="2400" dirty="0"/>
              <a:t>3 days at equator, &lt; 1 day at high latitudes</a:t>
            </a:r>
          </a:p>
          <a:p>
            <a:pPr marL="357188" indent="-357188">
              <a:lnSpc>
                <a:spcPct val="100000"/>
              </a:lnSpc>
              <a:spcAft>
                <a:spcPts val="600"/>
              </a:spcAft>
            </a:pPr>
            <a:r>
              <a:rPr lang="en-US" sz="2400" b="1" dirty="0"/>
              <a:t>Coverage: </a:t>
            </a:r>
            <a:r>
              <a:rPr lang="en-US" sz="2400" dirty="0"/>
              <a:t>Global (provides an all-weather, day-and-night acquisitions)</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02955" y="0"/>
            <a:ext cx="1789045" cy="6858000"/>
          </a:xfrm>
          <a:prstGeom prst="rect">
            <a:avLst/>
          </a:prstGeom>
        </p:spPr>
      </p:pic>
      <p:sp>
        <p:nvSpPr>
          <p:cNvPr id="4" name="TextBox 3"/>
          <p:cNvSpPr txBox="1"/>
          <p:nvPr/>
        </p:nvSpPr>
        <p:spPr>
          <a:xfrm>
            <a:off x="10385540" y="6001604"/>
            <a:ext cx="1806459" cy="830997"/>
          </a:xfrm>
          <a:prstGeom prst="rect">
            <a:avLst/>
          </a:prstGeom>
          <a:noFill/>
        </p:spPr>
        <p:txBody>
          <a:bodyPr wrap="square" lIns="36000" tIns="36000" rIns="36000" bIns="36000" rtlCol="0">
            <a:spAutoFit/>
          </a:bodyPr>
          <a:lstStyle/>
          <a:p>
            <a:pPr algn="r"/>
            <a:r>
              <a:rPr lang="en-GB" sz="1600" b="1" dirty="0">
                <a:solidFill>
                  <a:schemeClr val="bg1"/>
                </a:solidFill>
              </a:rPr>
              <a:t>Sentinel-1B - Soyuz</a:t>
            </a:r>
          </a:p>
          <a:p>
            <a:pPr algn="r"/>
            <a:r>
              <a:rPr lang="en-GB" sz="1600" b="1" dirty="0">
                <a:solidFill>
                  <a:schemeClr val="bg1"/>
                </a:solidFill>
              </a:rPr>
              <a:t>25 April 2016</a:t>
            </a:r>
          </a:p>
          <a:p>
            <a:pPr algn="r"/>
            <a:r>
              <a:rPr lang="en-GB" sz="1600" b="1" dirty="0" err="1">
                <a:solidFill>
                  <a:schemeClr val="bg1"/>
                </a:solidFill>
              </a:rPr>
              <a:t>Kourou</a:t>
            </a:r>
            <a:r>
              <a:rPr lang="en-GB" sz="1600" b="1" dirty="0">
                <a:solidFill>
                  <a:schemeClr val="bg1"/>
                </a:solidFill>
              </a:rPr>
              <a:t>, Fr. Guiana</a:t>
            </a:r>
          </a:p>
        </p:txBody>
      </p:sp>
      <p:sp>
        <p:nvSpPr>
          <p:cNvPr id="13" name="TextBox 12"/>
          <p:cNvSpPr txBox="1"/>
          <p:nvPr/>
        </p:nvSpPr>
        <p:spPr>
          <a:xfrm>
            <a:off x="9488555" y="5098011"/>
            <a:ext cx="914400" cy="276999"/>
          </a:xfrm>
          <a:prstGeom prst="rect">
            <a:avLst/>
          </a:prstGeom>
          <a:noFill/>
        </p:spPr>
        <p:txBody>
          <a:bodyPr wrap="square" rtlCol="0">
            <a:spAutoFit/>
          </a:bodyPr>
          <a:lstStyle/>
          <a:p>
            <a:r>
              <a:rPr lang="en-US" sz="1200" dirty="0"/>
              <a:t>Source: ESA</a:t>
            </a:r>
          </a:p>
        </p:txBody>
      </p:sp>
      <p:pic>
        <p:nvPicPr>
          <p:cNvPr id="17" name="Picture 8" descr="C:\Users\MGOMEZ5\Downloads\stock-arctic-sea-ice-2.jpg">
            <a:extLst>
              <a:ext uri="{FF2B5EF4-FFF2-40B4-BE49-F238E27FC236}">
                <a16:creationId xmlns:a16="http://schemas.microsoft.com/office/drawing/2014/main" id="{DD296E22-BF49-471D-A0E2-FD2F13E3BC9C}"/>
              </a:ext>
            </a:extLst>
          </p:cNvPr>
          <p:cNvPicPr>
            <a:picLocks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 y="5404025"/>
            <a:ext cx="2113898" cy="14674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MGOMEZ5\Downloads\forests-why-matter_63516847.jpg">
            <a:extLst>
              <a:ext uri="{FF2B5EF4-FFF2-40B4-BE49-F238E27FC236}">
                <a16:creationId xmlns:a16="http://schemas.microsoft.com/office/drawing/2014/main" id="{43287542-A1DA-46B3-8E5E-790BC2265231}"/>
              </a:ext>
            </a:extLst>
          </p:cNvPr>
          <p:cNvPicPr>
            <a:picLocks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113899" y="5413108"/>
            <a:ext cx="2176673" cy="14583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MGOMEZ5\Downloads\elado-szantofold-legelo-papa-43402367-k0.jpg">
            <a:extLst>
              <a:ext uri="{FF2B5EF4-FFF2-40B4-BE49-F238E27FC236}">
                <a16:creationId xmlns:a16="http://schemas.microsoft.com/office/drawing/2014/main" id="{EE4EB610-E83C-465B-8833-C9966D80CD42}"/>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253193" y="5387710"/>
            <a:ext cx="1997047" cy="14710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MGOMEZ5\Downloads\Volcanic_uplift.jpg">
            <a:extLst>
              <a:ext uri="{FF2B5EF4-FFF2-40B4-BE49-F238E27FC236}">
                <a16:creationId xmlns:a16="http://schemas.microsoft.com/office/drawing/2014/main" id="{4559BF3F-10A2-41E5-9E4D-DBAEC84ADDCE}"/>
              </a:ext>
            </a:extLst>
          </p:cNvPr>
          <p:cNvPicPr>
            <a:picLocks noChangeArrowheads="1"/>
          </p:cNvPicPr>
          <p:nvPr/>
        </p:nvPicPr>
        <p:blipFill rotWithShape="1">
          <a:blip r:embed="rId7" cstate="print">
            <a:extLst>
              <a:ext uri="{28A0092B-C50C-407E-A947-70E740481C1C}">
                <a14:useLocalDpi xmlns:a14="http://schemas.microsoft.com/office/drawing/2010/main"/>
              </a:ext>
            </a:extLst>
          </a:blip>
          <a:srcRect r="-991"/>
          <a:stretch/>
        </p:blipFill>
        <p:spPr bwMode="auto">
          <a:xfrm>
            <a:off x="8405379" y="5375011"/>
            <a:ext cx="2017366" cy="145758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CDB208BA-1026-4631-992A-6AC37B6E12C2}"/>
              </a:ext>
            </a:extLst>
          </p:cNvPr>
          <p:cNvSpPr/>
          <p:nvPr/>
        </p:nvSpPr>
        <p:spPr>
          <a:xfrm flipH="1">
            <a:off x="6250240" y="5375012"/>
            <a:ext cx="2137724" cy="1471034"/>
          </a:xfrm>
          <a:prstGeom prst="rect">
            <a:avLst/>
          </a:prstGeom>
          <a:blipFill>
            <a:blip r:embed="rId8"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C70797-C020-4AF0-B917-B5958B8E408D}"/>
              </a:ext>
            </a:extLst>
          </p:cNvPr>
          <p:cNvSpPr/>
          <p:nvPr/>
        </p:nvSpPr>
        <p:spPr>
          <a:xfrm>
            <a:off x="-786" y="1500048"/>
            <a:ext cx="1527897" cy="523220"/>
          </a:xfrm>
          <a:prstGeom prst="rect">
            <a:avLst/>
          </a:prstGeom>
          <a:noFill/>
        </p:spPr>
        <p:txBody>
          <a:bodyPr wrap="square">
            <a:spAutoFit/>
          </a:bodyPr>
          <a:lstStyle/>
          <a:p>
            <a:pPr lvl="0" algn="ctr"/>
            <a:r>
              <a:rPr lang="en-US" sz="1400" b="1" dirty="0">
                <a:solidFill>
                  <a:srgbClr val="9BAE73"/>
                </a:solidFill>
                <a:latin typeface="Tahoma" panose="020B0604030504040204" pitchFamily="34" charset="0"/>
                <a:ea typeface="Tahoma" panose="020B0604030504040204" pitchFamily="34" charset="0"/>
                <a:cs typeface="Tahoma" panose="020B0604030504040204" pitchFamily="34" charset="0"/>
              </a:rPr>
              <a:t>Space Segment</a:t>
            </a:r>
          </a:p>
        </p:txBody>
      </p:sp>
    </p:spTree>
    <p:extLst>
      <p:ext uri="{BB962C8B-B14F-4D97-AF65-F5344CB8AC3E}">
        <p14:creationId xmlns:p14="http://schemas.microsoft.com/office/powerpoint/2010/main" val="1639623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4589</TotalTime>
  <Words>2581</Words>
  <Application>Microsoft Office PowerPoint</Application>
  <PresentationFormat>Widescreen</PresentationFormat>
  <Paragraphs>361</Paragraphs>
  <Slides>30</Slides>
  <Notes>30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Orbitron</vt:lpstr>
      <vt:lpstr>Tahoma</vt:lpstr>
      <vt:lpstr>Times New Roman</vt:lpstr>
      <vt:lpstr>Office Theme</vt:lpstr>
      <vt:lpstr>PowerPoint Presentation</vt:lpstr>
      <vt:lpstr>Copernicus Programme</vt:lpstr>
      <vt:lpstr>Copernicus Components</vt:lpstr>
      <vt:lpstr>Copernicus in numbers</vt:lpstr>
      <vt:lpstr>Space Segment</vt:lpstr>
      <vt:lpstr>Space Segment</vt:lpstr>
      <vt:lpstr>Space Segment</vt:lpstr>
      <vt:lpstr>Sentinel-1: SAR Mission</vt:lpstr>
      <vt:lpstr>PowerPoint Presentation</vt:lpstr>
      <vt:lpstr>PowerPoint Presentation</vt:lpstr>
      <vt:lpstr>PowerPoint Presentation</vt:lpstr>
      <vt:lpstr>Space Segment</vt:lpstr>
      <vt:lpstr>PowerPoint Presentation</vt:lpstr>
      <vt:lpstr>Sentinel-2: HR Optical  Mission</vt:lpstr>
      <vt:lpstr>PowerPoint Presentation</vt:lpstr>
      <vt:lpstr>PowerPoint Presentation</vt:lpstr>
      <vt:lpstr>Space Segment</vt:lpstr>
      <vt:lpstr>PowerPoint Presentation</vt:lpstr>
      <vt:lpstr>PowerPoint Presentation</vt:lpstr>
      <vt:lpstr>PowerPoint Presentation</vt:lpstr>
      <vt:lpstr>PowerPoint Presentation</vt:lpstr>
      <vt:lpstr>Space Segment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Smejkalova, Tereza</dc:creator>
  <cp:lastModifiedBy>Smejkalova, Tereza</cp:lastModifiedBy>
  <cp:revision>248</cp:revision>
  <dcterms:created xsi:type="dcterms:W3CDTF">2018-10-12T09:16:14Z</dcterms:created>
  <dcterms:modified xsi:type="dcterms:W3CDTF">2018-11-14T07:25:06Z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052753f-f27f-4308-b0ca-90b591d58f16_Enabled">
    <vt:lpwstr>True</vt:lpwstr>
  </property>
  <property fmtid="{D5CDD505-2E9C-101B-9397-08002B2CF9AE}" pid="3" name="MSIP_Label_9052753f-f27f-4308-b0ca-90b591d58f16_SiteId">
    <vt:lpwstr>f93616dd-45a6-40c8-9e29-adab2fb5f25c</vt:lpwstr>
  </property>
  <property fmtid="{D5CDD505-2E9C-101B-9397-08002B2CF9AE}" pid="4" name="MSIP_Label_9052753f-f27f-4308-b0ca-90b591d58f16_Ref">
    <vt:lpwstr>https://api.informationprotection.azure.com/api/f93616dd-45a6-40c8-9e29-adab2fb5f25c</vt:lpwstr>
  </property>
  <property fmtid="{D5CDD505-2E9C-101B-9397-08002B2CF9AE}" pid="5" name="MSIP_Label_9052753f-f27f-4308-b0ca-90b591d58f16_SetBy">
    <vt:lpwstr>Tereza.Smejkalova@serco.com</vt:lpwstr>
  </property>
  <property fmtid="{D5CDD505-2E9C-101B-9397-08002B2CF9AE}" pid="6" name="MSIP_Label_9052753f-f27f-4308-b0ca-90b591d58f16_SetDate">
    <vt:lpwstr>2018-10-12T15:07:22.0298860+02:00</vt:lpwstr>
  </property>
  <property fmtid="{D5CDD505-2E9C-101B-9397-08002B2CF9AE}" pid="7" name="MSIP_Label_9052753f-f27f-4308-b0ca-90b591d58f16_Name">
    <vt:lpwstr>SB</vt:lpwstr>
  </property>
  <property fmtid="{D5CDD505-2E9C-101B-9397-08002B2CF9AE}" pid="8" name="MSIP_Label_9052753f-f27f-4308-b0ca-90b591d58f16_Application">
    <vt:lpwstr>Microsoft Azure Information Protection</vt:lpwstr>
  </property>
  <property fmtid="{D5CDD505-2E9C-101B-9397-08002B2CF9AE}" pid="9" name="MSIP_Label_9052753f-f27f-4308-b0ca-90b591d58f16_Extended_MSFT_Method">
    <vt:lpwstr>Manual</vt:lpwstr>
  </property>
  <property fmtid="{D5CDD505-2E9C-101B-9397-08002B2CF9AE}" pid="10" name="MSIP_Label_95ab244d-2efe-4b62-a769-ecef4db8e899_Enabled">
    <vt:lpwstr>True</vt:lpwstr>
  </property>
  <property fmtid="{D5CDD505-2E9C-101B-9397-08002B2CF9AE}" pid="11" name="MSIP_Label_95ab244d-2efe-4b62-a769-ecef4db8e899_SiteId">
    <vt:lpwstr>f93616dd-45a6-40c8-9e29-adab2fb5f25c</vt:lpwstr>
  </property>
  <property fmtid="{D5CDD505-2E9C-101B-9397-08002B2CF9AE}" pid="12" name="MSIP_Label_95ab244d-2efe-4b62-a769-ecef4db8e899_Ref">
    <vt:lpwstr>https://api.informationprotection.azure.com/api/f93616dd-45a6-40c8-9e29-adab2fb5f25c</vt:lpwstr>
  </property>
  <property fmtid="{D5CDD505-2E9C-101B-9397-08002B2CF9AE}" pid="13" name="MSIP_Label_95ab244d-2efe-4b62-a769-ecef4db8e899_SetBy">
    <vt:lpwstr>Tereza.Smejkalova@serco.com</vt:lpwstr>
  </property>
  <property fmtid="{D5CDD505-2E9C-101B-9397-08002B2CF9AE}" pid="14" name="MSIP_Label_95ab244d-2efe-4b62-a769-ecef4db8e899_SetDate">
    <vt:lpwstr>2018-10-12T15:07:22.0394408+02:00</vt:lpwstr>
  </property>
  <property fmtid="{D5CDD505-2E9C-101B-9397-08002B2CF9AE}" pid="15" name="MSIP_Label_95ab244d-2efe-4b62-a769-ecef4db8e899_Name">
    <vt:lpwstr>Serco Business - Unmarked</vt:lpwstr>
  </property>
  <property fmtid="{D5CDD505-2E9C-101B-9397-08002B2CF9AE}" pid="16" name="MSIP_Label_95ab244d-2efe-4b62-a769-ecef4db8e899_Application">
    <vt:lpwstr>Microsoft Azure Information Protection</vt:lpwstr>
  </property>
  <property fmtid="{D5CDD505-2E9C-101B-9397-08002B2CF9AE}" pid="17" name="MSIP_Label_95ab244d-2efe-4b62-a769-ecef4db8e899_Extended_MSFT_Method">
    <vt:lpwstr>Manual</vt:lpwstr>
  </property>
  <property fmtid="{D5CDD505-2E9C-101B-9397-08002B2CF9AE}" pid="18" name="MSIP_Label_95ab244d-2efe-4b62-a769-ecef4db8e899_Parent">
    <vt:lpwstr>9052753f-f27f-4308-b0ca-90b591d58f16</vt:lpwstr>
  </property>
  <property fmtid="{D5CDD505-2E9C-101B-9397-08002B2CF9AE}" pid="19" name="Sensitivity">
    <vt:lpwstr>SB Serco Business - Unmarked</vt:lpwstr>
  </property>
</Properties>
</file>