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2" r:id="rId3"/>
    <p:sldId id="273" r:id="rId4"/>
    <p:sldId id="274" r:id="rId5"/>
    <p:sldId id="275" r:id="rId6"/>
    <p:sldId id="276" r:id="rId7"/>
    <p:sldId id="29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937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79396" autoAdjust="0"/>
  </p:normalViewPr>
  <p:slideViewPr>
    <p:cSldViewPr snapToGrid="0">
      <p:cViewPr varScale="1">
        <p:scale>
          <a:sx n="74" d="100"/>
          <a:sy n="74" d="100"/>
        </p:scale>
        <p:origin x="49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2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27C2-0DC2-4536-91A5-A564FF835CE4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02B13-1CBE-40A8-8788-340BF37E1B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263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7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12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1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13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8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14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7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15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01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16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5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17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86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18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71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19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4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20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45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21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1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9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8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7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9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10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04850" indent="-271463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85850" indent="-219075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19238" indent="-228600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954213" indent="-217488"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114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686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3258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83013" indent="-217488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7F82B406-8CD6-4812-AB76-1BA356B5EB3A}" type="slidenum">
              <a:rPr lang="en-GB" altLang="cs-CZ" sz="130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11</a:t>
            </a:fld>
            <a:endParaRPr lang="en-GB" altLang="cs-CZ" sz="13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77875"/>
            <a:ext cx="681831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0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73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41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8641" y="1604329"/>
            <a:ext cx="5391360" cy="452495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84321" y="1604329"/>
            <a:ext cx="5393279" cy="4524955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1629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07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62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8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4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93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41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0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30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32" y="0"/>
            <a:ext cx="9137968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2B5B-DBF1-48B8-8104-039F05374F3B}" type="datetimeFigureOut">
              <a:rPr lang="cs-CZ" smtClean="0"/>
              <a:t>14. 11. 2018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E537-9697-4842-A927-7AF3610FB7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29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wmf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44.png"/><Relationship Id="rId15" Type="http://schemas.openxmlformats.org/officeDocument/2006/relationships/image" Target="../media/image46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40.wmf"/><Relationship Id="rId1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goce.kma.zcu.cz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arth.esa.int/web/guest/missions/esa-operational-eo-missions/goce/geoexplore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439863" y="539750"/>
            <a:ext cx="77406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052773" y="2565509"/>
            <a:ext cx="71993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algn="ctr" eaLnBrk="1">
              <a:spcAft>
                <a:spcPct val="0"/>
              </a:spcAft>
              <a:buNone/>
            </a:pPr>
            <a:r>
              <a:rPr lang="cs-CZ" altLang="cs-CZ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Martin Pitoňák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cs-CZ" altLang="cs-CZ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Michal Šprlák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cs-CZ" altLang="cs-CZ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and Pavel Novák</a:t>
            </a:r>
            <a:r>
              <a:rPr lang="cs-CZ" altLang="cs-CZ" sz="2000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cs-CZ" altLang="cs-CZ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ovéPole 1"/>
          <p:cNvSpPr txBox="1">
            <a:spLocks noChangeArrowheads="1"/>
          </p:cNvSpPr>
          <p:nvPr/>
        </p:nvSpPr>
        <p:spPr bwMode="auto">
          <a:xfrm>
            <a:off x="770970" y="1349687"/>
            <a:ext cx="9762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2400" b="1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ovéPole 2"/>
          <p:cNvSpPr txBox="1">
            <a:spLocks noChangeArrowheads="1"/>
          </p:cNvSpPr>
          <p:nvPr/>
        </p:nvSpPr>
        <p:spPr bwMode="auto">
          <a:xfrm>
            <a:off x="2997335" y="3395970"/>
            <a:ext cx="5310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en-US" altLang="cs-CZ" dirty="0" smtClean="0">
                <a:latin typeface="Cambria" panose="02040503050406030204" pitchFamily="18" charset="0"/>
              </a:rPr>
              <a:t>New </a:t>
            </a:r>
            <a:r>
              <a:rPr lang="en-US" altLang="cs-CZ" dirty="0">
                <a:latin typeface="Cambria" panose="02040503050406030204" pitchFamily="18" charset="0"/>
              </a:rPr>
              <a:t>Technologies for Information Society, </a:t>
            </a:r>
            <a:endParaRPr lang="cs-CZ" altLang="cs-CZ" dirty="0">
              <a:latin typeface="Cambria" panose="02040503050406030204" pitchFamily="18" charset="0"/>
            </a:endParaRPr>
          </a:p>
          <a:p>
            <a:pPr algn="ctr"/>
            <a:r>
              <a:rPr lang="en-US" altLang="cs-CZ" dirty="0">
                <a:latin typeface="Cambria" panose="02040503050406030204" pitchFamily="18" charset="0"/>
              </a:rPr>
              <a:t>Faculty of Applied Sciences, </a:t>
            </a:r>
            <a:endParaRPr lang="cs-CZ" altLang="cs-CZ" dirty="0">
              <a:latin typeface="Cambria" panose="02040503050406030204" pitchFamily="18" charset="0"/>
            </a:endParaRPr>
          </a:p>
          <a:p>
            <a:pPr algn="ctr"/>
            <a:r>
              <a:rPr lang="en-US" altLang="cs-CZ" dirty="0">
                <a:latin typeface="Cambria" panose="02040503050406030204" pitchFamily="18" charset="0"/>
              </a:rPr>
              <a:t>University of West Bohemia,</a:t>
            </a:r>
            <a:r>
              <a:rPr lang="cs-CZ" altLang="cs-CZ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cs-CZ" altLang="cs-CZ" dirty="0">
                <a:latin typeface="Cambria" panose="02040503050406030204" pitchFamily="18" charset="0"/>
              </a:rPr>
              <a:t>Plzeň,</a:t>
            </a:r>
            <a:r>
              <a:rPr lang="en-US" altLang="cs-CZ" dirty="0">
                <a:latin typeface="Cambria" panose="02040503050406030204" pitchFamily="18" charset="0"/>
              </a:rPr>
              <a:t> Czech</a:t>
            </a:r>
            <a:r>
              <a:rPr lang="cs-CZ" altLang="cs-CZ" dirty="0">
                <a:latin typeface="Cambria" panose="02040503050406030204" pitchFamily="18" charset="0"/>
              </a:rPr>
              <a:t> Republic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0" y="3450341"/>
            <a:ext cx="16764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3"/>
          <p:cNvSpPr>
            <a:spLocks noChangeArrowheads="1"/>
          </p:cNvSpPr>
          <p:nvPr/>
        </p:nvSpPr>
        <p:spPr bwMode="auto">
          <a:xfrm>
            <a:off x="702602" y="6431666"/>
            <a:ext cx="989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cs-CZ" sz="1400" dirty="0" smtClean="0">
                <a:latin typeface="Cambria" panose="02040503050406030204" pitchFamily="18" charset="0"/>
              </a:rPr>
              <a:t>10</a:t>
            </a:r>
            <a:r>
              <a:rPr lang="cs-CZ" altLang="cs-CZ" sz="1400" dirty="0" smtClean="0">
                <a:latin typeface="Cambria" panose="02040503050406030204" pitchFamily="18" charset="0"/>
              </a:rPr>
              <a:t> </a:t>
            </a:r>
            <a:r>
              <a:rPr lang="en-US" altLang="cs-CZ" sz="1400" dirty="0" smtClean="0">
                <a:latin typeface="Cambria" panose="02040503050406030204" pitchFamily="18" charset="0"/>
              </a:rPr>
              <a:t>YEARS OF THE CZECH REPUBLIC IN ESA</a:t>
            </a:r>
            <a:r>
              <a:rPr lang="cs-CZ" altLang="cs-CZ" sz="1400" dirty="0" smtClean="0">
                <a:latin typeface="Cambria" panose="02040503050406030204" pitchFamily="18" charset="0"/>
              </a:rPr>
              <a:t>,</a:t>
            </a:r>
            <a:r>
              <a:rPr lang="en-US" altLang="cs-CZ" sz="1400" dirty="0" smtClean="0">
                <a:latin typeface="Cambria" panose="02040503050406030204" pitchFamily="18" charset="0"/>
              </a:rPr>
              <a:t> </a:t>
            </a:r>
            <a:r>
              <a:rPr lang="cs-CZ" altLang="cs-CZ" sz="1400" dirty="0" err="1" smtClean="0">
                <a:latin typeface="Cambria" panose="02040503050406030204" pitchFamily="18" charset="0"/>
              </a:rPr>
              <a:t>November</a:t>
            </a:r>
            <a:r>
              <a:rPr lang="en-US" altLang="cs-CZ" sz="1400" dirty="0" smtClean="0">
                <a:latin typeface="Cambria" panose="02040503050406030204" pitchFamily="18" charset="0"/>
              </a:rPr>
              <a:t> </a:t>
            </a:r>
            <a:r>
              <a:rPr lang="cs-CZ" altLang="cs-CZ" sz="1400" dirty="0" smtClean="0">
                <a:latin typeface="Cambria" panose="02040503050406030204" pitchFamily="18" charset="0"/>
              </a:rPr>
              <a:t>12</a:t>
            </a:r>
            <a:r>
              <a:rPr lang="en-US" altLang="cs-CZ" sz="1400" dirty="0" smtClean="0">
                <a:latin typeface="Cambria" panose="02040503050406030204" pitchFamily="18" charset="0"/>
              </a:rPr>
              <a:t> </a:t>
            </a:r>
            <a:r>
              <a:rPr lang="en-US" altLang="cs-CZ" sz="1400" dirty="0">
                <a:latin typeface="Cambria" panose="02040503050406030204" pitchFamily="18" charset="0"/>
              </a:rPr>
              <a:t>- </a:t>
            </a:r>
            <a:r>
              <a:rPr lang="cs-CZ" altLang="cs-CZ" sz="1400" dirty="0" smtClean="0">
                <a:latin typeface="Cambria" panose="02040503050406030204" pitchFamily="18" charset="0"/>
              </a:rPr>
              <a:t>15</a:t>
            </a:r>
            <a:r>
              <a:rPr lang="en-US" altLang="cs-CZ" sz="1400" dirty="0" smtClean="0">
                <a:latin typeface="Cambria" panose="02040503050406030204" pitchFamily="18" charset="0"/>
              </a:rPr>
              <a:t>, 201</a:t>
            </a:r>
            <a:r>
              <a:rPr lang="cs-CZ" altLang="cs-CZ" sz="1400" dirty="0" smtClean="0">
                <a:latin typeface="Cambria" panose="02040503050406030204" pitchFamily="18" charset="0"/>
              </a:rPr>
              <a:t>8</a:t>
            </a:r>
            <a:r>
              <a:rPr lang="en-US" altLang="cs-CZ" sz="1400" dirty="0" smtClean="0">
                <a:latin typeface="Cambria" panose="02040503050406030204" pitchFamily="18" charset="0"/>
              </a:rPr>
              <a:t>, </a:t>
            </a:r>
            <a:r>
              <a:rPr lang="cs-CZ" altLang="cs-CZ" sz="1400" dirty="0" smtClean="0">
                <a:latin typeface="Cambria" panose="02040503050406030204" pitchFamily="18" charset="0"/>
              </a:rPr>
              <a:t>Prague</a:t>
            </a:r>
            <a:endParaRPr lang="cs-CZ" altLang="cs-CZ" sz="1400" dirty="0">
              <a:latin typeface="Cambria" panose="02040503050406030204" pitchFamily="18" charset="0"/>
            </a:endParaRPr>
          </a:p>
        </p:txBody>
      </p:sp>
      <p:sp>
        <p:nvSpPr>
          <p:cNvPr id="23" name="TextovéPole 2"/>
          <p:cNvSpPr txBox="1">
            <a:spLocks noChangeArrowheads="1"/>
          </p:cNvSpPr>
          <p:nvPr/>
        </p:nvSpPr>
        <p:spPr bwMode="auto">
          <a:xfrm>
            <a:off x="2997335" y="4957763"/>
            <a:ext cx="5310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baseline="30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School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of Engineering and Built Environment, University of Newcastle, Callaghan, </a:t>
            </a:r>
            <a:b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NSW 2308, Australia</a:t>
            </a:r>
            <a:endParaRPr lang="cs-CZ" altLang="cs-CZ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4" b="33421"/>
          <a:stretch/>
        </p:blipFill>
        <p:spPr>
          <a:xfrm>
            <a:off x="8105013" y="4913818"/>
            <a:ext cx="2714625" cy="914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" y="121380"/>
            <a:ext cx="1898815" cy="7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9/20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15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665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latin typeface="Cambria" panose="02040503050406030204" pitchFamily="18" charset="0"/>
              </a:rPr>
              <a:t>Numerical experiment </a:t>
            </a:r>
            <a:r>
              <a:rPr lang="en-GB" altLang="cs-CZ" sz="2000" b="1">
                <a:latin typeface="Cambria" panose="02040503050406030204" pitchFamily="18" charset="0"/>
              </a:rPr>
              <a:t>(1/4)</a:t>
            </a:r>
            <a:r>
              <a:rPr lang="cs-CZ" altLang="cs-CZ" sz="2000" b="1">
                <a:latin typeface="Cambria" panose="02040503050406030204" pitchFamily="18" charset="0"/>
              </a:rPr>
              <a:t>:</a:t>
            </a:r>
            <a:r>
              <a:rPr lang="en-GB" altLang="cs-CZ" sz="2000" b="1">
                <a:latin typeface="Cambria" panose="02040503050406030204" pitchFamily="18" charset="0"/>
              </a:rPr>
              <a:t> Test area and input data</a:t>
            </a:r>
            <a:endParaRPr lang="cs-CZ" altLang="cs-CZ" sz="2000" b="1">
              <a:latin typeface="Cambria" panose="02040503050406030204" pitchFamily="18" charset="0"/>
            </a:endParaRPr>
          </a:p>
        </p:txBody>
      </p:sp>
      <p:sp>
        <p:nvSpPr>
          <p:cNvPr id="17" name="TextovéPole 1"/>
          <p:cNvSpPr txBox="1">
            <a:spLocks noChangeArrowheads="1"/>
          </p:cNvSpPr>
          <p:nvPr/>
        </p:nvSpPr>
        <p:spPr bwMode="auto">
          <a:xfrm>
            <a:off x="293688" y="627063"/>
            <a:ext cx="762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latin typeface="Cambria" panose="02040503050406030204" pitchFamily="18" charset="0"/>
              </a:rPr>
              <a:t>Input data: </a:t>
            </a:r>
            <a:r>
              <a:rPr lang="en-GB" altLang="cs-CZ" sz="1600">
                <a:latin typeface="Cambria" panose="02040503050406030204" pitchFamily="18" charset="0"/>
              </a:rPr>
              <a:t>GOCE Level 2 EGG_TRF_2</a:t>
            </a:r>
            <a:r>
              <a:rPr lang="cs-CZ" altLang="cs-CZ" sz="1600">
                <a:latin typeface="Cambria" panose="02040503050406030204" pitchFamily="18" charset="0"/>
              </a:rPr>
              <a:t> </a:t>
            </a:r>
            <a:r>
              <a:rPr lang="en-GB" altLang="cs-CZ" sz="1600">
                <a:latin typeface="Cambria" panose="02040503050406030204" pitchFamily="18" charset="0"/>
              </a:rPr>
              <a:t>(1 November 2009 to 30 June 2010) ≈ 8 months</a:t>
            </a:r>
            <a:endParaRPr lang="cs-CZ" altLang="cs-CZ" sz="1600">
              <a:latin typeface="Cambria" panose="02040503050406030204" pitchFamily="18" charset="0"/>
            </a:endParaRPr>
          </a:p>
        </p:txBody>
      </p:sp>
      <p:sp>
        <p:nvSpPr>
          <p:cNvPr id="18" name="TextovéPole 10"/>
          <p:cNvSpPr txBox="1">
            <a:spLocks noChangeArrowheads="1"/>
          </p:cNvSpPr>
          <p:nvPr/>
        </p:nvSpPr>
        <p:spPr bwMode="auto">
          <a:xfrm>
            <a:off x="293688" y="1406525"/>
            <a:ext cx="1398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>
                <a:latin typeface="Cambria" panose="02040503050406030204" pitchFamily="18" charset="0"/>
              </a:rPr>
              <a:t>Solution area</a:t>
            </a:r>
            <a:r>
              <a:rPr lang="cs-CZ" altLang="cs-CZ" sz="1600">
                <a:latin typeface="Cambria" panose="02040503050406030204" pitchFamily="18" charset="0"/>
              </a:rPr>
              <a:t>:</a:t>
            </a:r>
          </a:p>
        </p:txBody>
      </p:sp>
      <p:graphicFrame>
        <p:nvGraphicFramePr>
          <p:cNvPr id="19" name="Objekt 2"/>
          <p:cNvGraphicFramePr>
            <a:graphicFrameLocks noChangeAspect="1"/>
          </p:cNvGraphicFramePr>
          <p:nvPr/>
        </p:nvGraphicFramePr>
        <p:xfrm>
          <a:off x="1697038" y="1438275"/>
          <a:ext cx="48133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4826000" imgH="304800" progId="Equation.DSMT4">
                  <p:embed/>
                </p:oleObj>
              </mc:Choice>
              <mc:Fallback>
                <p:oleObj name="Equation" r:id="rId4" imgW="482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1438275"/>
                        <a:ext cx="48133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2"/>
          <p:cNvGraphicFramePr>
            <a:graphicFrameLocks noChangeAspect="1"/>
          </p:cNvGraphicFramePr>
          <p:nvPr/>
        </p:nvGraphicFramePr>
        <p:xfrm>
          <a:off x="360363" y="995363"/>
          <a:ext cx="24399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6" imgW="2451100" imgH="304800" progId="Equation.DSMT4">
                  <p:embed/>
                </p:oleObj>
              </mc:Choice>
              <mc:Fallback>
                <p:oleObj name="Equation" r:id="rId6" imgW="2451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995363"/>
                        <a:ext cx="243998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ovéPole 18"/>
          <p:cNvSpPr txBox="1">
            <a:spLocks noChangeArrowheads="1"/>
          </p:cNvSpPr>
          <p:nvPr/>
        </p:nvSpPr>
        <p:spPr bwMode="auto">
          <a:xfrm>
            <a:off x="293688" y="1893888"/>
            <a:ext cx="186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latin typeface="Cambria" panose="02040503050406030204" pitchFamily="18" charset="0"/>
              </a:rPr>
              <a:t>Integration radius:</a:t>
            </a:r>
          </a:p>
        </p:txBody>
      </p:sp>
      <p:graphicFrame>
        <p:nvGraphicFramePr>
          <p:cNvPr id="22" name="Objekt 16"/>
          <p:cNvGraphicFramePr>
            <a:graphicFrameLocks noChangeAspect="1"/>
          </p:cNvGraphicFramePr>
          <p:nvPr/>
        </p:nvGraphicFramePr>
        <p:xfrm>
          <a:off x="2105025" y="1922463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8" imgW="622030" imgH="279279" progId="Equation.DSMT4">
                  <p:embed/>
                </p:oleObj>
              </mc:Choice>
              <mc:Fallback>
                <p:oleObj name="Equation" r:id="rId8" imgW="622030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922463"/>
                        <a:ext cx="62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bdélník 5"/>
          <p:cNvSpPr>
            <a:spLocks noChangeArrowheads="1"/>
          </p:cNvSpPr>
          <p:nvPr/>
        </p:nvSpPr>
        <p:spPr bwMode="auto">
          <a:xfrm>
            <a:off x="2800350" y="939800"/>
            <a:ext cx="447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>
                <a:latin typeface="Cambria" panose="02040503050406030204" pitchFamily="18" charset="0"/>
              </a:rPr>
              <a:t>(≈354000 values for each gravitational gradient) </a:t>
            </a:r>
            <a:endParaRPr lang="cs-CZ" altLang="cs-CZ" sz="1600">
              <a:latin typeface="Cambria" panose="02040503050406030204" pitchFamily="18" charset="0"/>
            </a:endParaRPr>
          </a:p>
        </p:txBody>
      </p:sp>
      <p:pic>
        <p:nvPicPr>
          <p:cNvPr id="14" name="Picture 2" descr="areaofintere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14049" r="8875" b="12796"/>
          <a:stretch>
            <a:fillRect/>
          </a:stretch>
        </p:blipFill>
        <p:spPr bwMode="auto">
          <a:xfrm>
            <a:off x="2867422" y="1881187"/>
            <a:ext cx="67897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88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10/20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614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Numerical</a:t>
            </a:r>
            <a:r>
              <a:rPr lang="cs-CZ" altLang="cs-CZ" sz="2000" b="1" dirty="0">
                <a:latin typeface="Cambria" panose="02040503050406030204" pitchFamily="18" charset="0"/>
              </a:rPr>
              <a:t> experiment</a:t>
            </a:r>
            <a:r>
              <a:rPr lang="en-GB" altLang="cs-CZ" sz="2000" b="1" dirty="0">
                <a:latin typeface="Cambria" panose="02040503050406030204" pitchFamily="18" charset="0"/>
              </a:rPr>
              <a:t> (2/4)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  <a:r>
              <a:rPr lang="en-GB" altLang="cs-CZ" sz="2000" b="1" dirty="0">
                <a:latin typeface="Cambria" panose="02040503050406030204" pitchFamily="18" charset="0"/>
              </a:rPr>
              <a:t> Computation scheme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93" y="968292"/>
            <a:ext cx="6925092" cy="543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328001" y="1088565"/>
            <a:ext cx="1190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 err="1">
                <a:latin typeface="Cambria" panose="02040503050406030204" pitchFamily="18" charset="0"/>
              </a:rPr>
              <a:t>Strategy</a:t>
            </a:r>
            <a:r>
              <a:rPr lang="cs-CZ" altLang="cs-CZ" b="1" dirty="0">
                <a:latin typeface="Cambria" panose="02040503050406030204" pitchFamily="18" charset="0"/>
              </a:rPr>
              <a:t> I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9292306" y="1119759"/>
            <a:ext cx="1270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 err="1">
                <a:solidFill>
                  <a:srgbClr val="FF3300"/>
                </a:solidFill>
                <a:latin typeface="Cambria" panose="02040503050406030204" pitchFamily="18" charset="0"/>
              </a:rPr>
              <a:t>Strategy</a:t>
            </a:r>
            <a:r>
              <a:rPr lang="cs-CZ" altLang="cs-CZ" b="1" dirty="0">
                <a:solidFill>
                  <a:srgbClr val="FF3300"/>
                </a:solidFill>
                <a:latin typeface="Cambria" panose="02040503050406030204" pitchFamily="18" charset="0"/>
              </a:rPr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2574425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11/20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439863" y="539750"/>
            <a:ext cx="77406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 marL="742950" indent="-285750"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 marL="1143000" indent="-228600"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 marL="1600200" indent="-228600"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 marL="2057400" indent="-228600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eaLnBrk="1">
              <a:spcAft>
                <a:spcPct val="0"/>
              </a:spcAft>
              <a:buFont typeface="Wingdings" panose="05000000000000000000" pitchFamily="2" charset="2"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360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Numerical</a:t>
            </a:r>
            <a:r>
              <a:rPr lang="cs-CZ" altLang="cs-CZ" sz="2000" b="1" dirty="0">
                <a:latin typeface="Cambria" panose="02040503050406030204" pitchFamily="18" charset="0"/>
              </a:rPr>
              <a:t> experiment</a:t>
            </a:r>
            <a:r>
              <a:rPr lang="en-GB" altLang="cs-CZ" sz="2000" b="1" dirty="0">
                <a:latin typeface="Cambria" panose="02040503050406030204" pitchFamily="18" charset="0"/>
              </a:rPr>
              <a:t> (3/4)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261938" y="709613"/>
            <a:ext cx="1139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latin typeface="Cambria" panose="02040503050406030204" pitchFamily="18" charset="0"/>
              </a:rPr>
              <a:t>Strategy I: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95275" y="2606675"/>
            <a:ext cx="121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Strategy II:</a:t>
            </a:r>
          </a:p>
        </p:txBody>
      </p:sp>
      <p:graphicFrame>
        <p:nvGraphicFramePr>
          <p:cNvPr id="13" name="Objekt 3"/>
          <p:cNvGraphicFramePr>
            <a:graphicFrameLocks noChangeAspect="1"/>
          </p:cNvGraphicFramePr>
          <p:nvPr/>
        </p:nvGraphicFramePr>
        <p:xfrm>
          <a:off x="350838" y="1138238"/>
          <a:ext cx="52244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4" imgW="5219700" imgH="596900" progId="Equation.DSMT4">
                  <p:embed/>
                </p:oleObj>
              </mc:Choice>
              <mc:Fallback>
                <p:oleObj name="Equation" r:id="rId4" imgW="52197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138238"/>
                        <a:ext cx="52244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4"/>
          <p:cNvSpPr>
            <a:spLocks noChangeArrowheads="1"/>
          </p:cNvSpPr>
          <p:nvPr/>
        </p:nvSpPr>
        <p:spPr bwMode="auto">
          <a:xfrm>
            <a:off x="295275" y="2946400"/>
            <a:ext cx="917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latin typeface="Cambria" panose="02040503050406030204" pitchFamily="18" charset="0"/>
              </a:rPr>
              <a:t>L</a:t>
            </a:r>
            <a:r>
              <a:rPr lang="en-GB" altLang="cs-CZ" sz="1600">
                <a:latin typeface="Cambria" panose="02040503050406030204" pitchFamily="18" charset="0"/>
              </a:rPr>
              <a:t>ow frequencies of the gravitational field should be removed to reduce the effect of the omitted distant </a:t>
            </a:r>
            <a:endParaRPr lang="cs-CZ" altLang="cs-CZ" sz="1600">
              <a:latin typeface="Cambria" panose="02040503050406030204" pitchFamily="18" charset="0"/>
            </a:endParaRPr>
          </a:p>
          <a:p>
            <a:r>
              <a:rPr lang="en-GB" altLang="cs-CZ" sz="1600">
                <a:latin typeface="Cambria" panose="02040503050406030204" pitchFamily="18" charset="0"/>
              </a:rPr>
              <a:t>zone data.</a:t>
            </a:r>
            <a:endParaRPr lang="cs-CZ" altLang="cs-CZ" sz="1600">
              <a:latin typeface="Cambria" panose="02040503050406030204" pitchFamily="18" charset="0"/>
            </a:endParaRPr>
          </a:p>
        </p:txBody>
      </p:sp>
      <p:graphicFrame>
        <p:nvGraphicFramePr>
          <p:cNvPr id="15" name="Objekt 11"/>
          <p:cNvGraphicFramePr>
            <a:graphicFrameLocks noChangeAspect="1"/>
          </p:cNvGraphicFramePr>
          <p:nvPr/>
        </p:nvGraphicFramePr>
        <p:xfrm>
          <a:off x="401638" y="3530600"/>
          <a:ext cx="58594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6" imgW="5854700" imgH="596900" progId="Equation.DSMT4">
                  <p:embed/>
                </p:oleObj>
              </mc:Choice>
              <mc:Fallback>
                <p:oleObj name="Equation" r:id="rId6" imgW="58547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530600"/>
                        <a:ext cx="585946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ovéPole 16"/>
          <p:cNvSpPr txBox="1">
            <a:spLocks noChangeArrowheads="1"/>
          </p:cNvSpPr>
          <p:nvPr/>
        </p:nvSpPr>
        <p:spPr bwMode="auto">
          <a:xfrm>
            <a:off x="300038" y="4699000"/>
            <a:ext cx="5038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version a</a:t>
            </a:r>
            <a:r>
              <a:rPr lang="cs-CZ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:</a:t>
            </a:r>
            <a:r>
              <a:rPr lang="en-GB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 </a:t>
            </a:r>
            <a:r>
              <a:rPr lang="en-GB" altLang="cs-CZ" sz="1600">
                <a:latin typeface="Cambria" panose="02040503050406030204" pitchFamily="18" charset="0"/>
              </a:rPr>
              <a:t>30 days (November 2009) of the input data</a:t>
            </a:r>
            <a:r>
              <a:rPr lang="en-GB" altLang="cs-CZ" sz="1600"/>
              <a:t>, </a:t>
            </a:r>
            <a:endParaRPr lang="cs-CZ" altLang="cs-CZ" sz="1600" b="1">
              <a:latin typeface="Cambria" panose="02040503050406030204" pitchFamily="18" charset="0"/>
            </a:endParaRPr>
          </a:p>
        </p:txBody>
      </p:sp>
      <p:sp>
        <p:nvSpPr>
          <p:cNvPr id="17" name="Obdélník 12"/>
          <p:cNvSpPr>
            <a:spLocks noChangeArrowheads="1"/>
          </p:cNvSpPr>
          <p:nvPr/>
        </p:nvSpPr>
        <p:spPr bwMode="auto">
          <a:xfrm>
            <a:off x="295275" y="4241800"/>
            <a:ext cx="9383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s-CZ" sz="1600">
                <a:latin typeface="Cambria" panose="02040503050406030204" pitchFamily="18" charset="0"/>
              </a:rPr>
              <a:t>The long-wavelength effect was generated from the TIM-r4 model (Pail et al., 2011) up to the degree 180</a:t>
            </a:r>
            <a:endParaRPr lang="cs-CZ" altLang="cs-CZ" sz="1600">
              <a:latin typeface="Cambria" panose="02040503050406030204" pitchFamily="18" charset="0"/>
            </a:endParaRPr>
          </a:p>
        </p:txBody>
      </p:sp>
      <p:sp>
        <p:nvSpPr>
          <p:cNvPr id="18" name="TextovéPole 18"/>
          <p:cNvSpPr txBox="1">
            <a:spLocks noChangeArrowheads="1"/>
          </p:cNvSpPr>
          <p:nvPr/>
        </p:nvSpPr>
        <p:spPr bwMode="auto">
          <a:xfrm>
            <a:off x="295275" y="5095875"/>
            <a:ext cx="679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version b</a:t>
            </a:r>
            <a:r>
              <a:rPr lang="cs-CZ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:</a:t>
            </a:r>
            <a:r>
              <a:rPr lang="en-GB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 </a:t>
            </a:r>
            <a:r>
              <a:rPr lang="en-GB" altLang="cs-CZ" sz="1600">
                <a:latin typeface="Cambria" panose="02040503050406030204" pitchFamily="18" charset="0"/>
              </a:rPr>
              <a:t>72 days (1 November 2009 – 11 January 2010) of the input data</a:t>
            </a:r>
            <a:r>
              <a:rPr lang="en-GB" altLang="cs-CZ" sz="1600"/>
              <a:t>,</a:t>
            </a:r>
            <a:endParaRPr lang="cs-CZ" altLang="cs-CZ" sz="1600" b="1">
              <a:solidFill>
                <a:srgbClr val="FF33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ovéPole 19"/>
          <p:cNvSpPr txBox="1">
            <a:spLocks noChangeArrowheads="1"/>
          </p:cNvSpPr>
          <p:nvPr/>
        </p:nvSpPr>
        <p:spPr bwMode="auto">
          <a:xfrm>
            <a:off x="300038" y="5511800"/>
            <a:ext cx="6692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version c</a:t>
            </a:r>
            <a:r>
              <a:rPr lang="cs-CZ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:</a:t>
            </a:r>
            <a:r>
              <a:rPr lang="en-GB" altLang="cs-CZ" sz="1600" b="1">
                <a:solidFill>
                  <a:srgbClr val="FF3300"/>
                </a:solidFill>
                <a:latin typeface="Cambria" panose="02040503050406030204" pitchFamily="18" charset="0"/>
              </a:rPr>
              <a:t> </a:t>
            </a:r>
            <a:r>
              <a:rPr lang="en-GB" altLang="cs-CZ" sz="1600">
                <a:latin typeface="Cambria" panose="02040503050406030204" pitchFamily="18" charset="0"/>
              </a:rPr>
              <a:t>212 days (1 November 2009 – 30 June 2013) of the input data.</a:t>
            </a:r>
            <a:endParaRPr lang="cs-CZ" altLang="cs-CZ" sz="1600" b="1">
              <a:solidFill>
                <a:srgbClr val="FF330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ovéPole 2"/>
          <p:cNvSpPr txBox="1">
            <a:spLocks noChangeArrowheads="1"/>
          </p:cNvSpPr>
          <p:nvPr/>
        </p:nvSpPr>
        <p:spPr bwMode="auto">
          <a:xfrm>
            <a:off x="300038" y="1725613"/>
            <a:ext cx="978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>
                <a:latin typeface="Cambria" panose="02040503050406030204" pitchFamily="18" charset="0"/>
              </a:rPr>
              <a:t>                  - </a:t>
            </a:r>
            <a:r>
              <a:rPr lang="en-GB" altLang="cs-CZ" sz="1600">
                <a:latin typeface="Cambria" panose="02040503050406030204" pitchFamily="18" charset="0"/>
              </a:rPr>
              <a:t>the truncation error </a:t>
            </a:r>
            <a:r>
              <a:rPr lang="cs-CZ" altLang="cs-CZ" sz="1600">
                <a:latin typeface="Cambria" panose="02040503050406030204" pitchFamily="18" charset="0"/>
              </a:rPr>
              <a:t>f</a:t>
            </a:r>
            <a:r>
              <a:rPr lang="en-GB" altLang="cs-CZ" sz="1600">
                <a:latin typeface="Cambria" panose="02040503050406030204" pitchFamily="18" charset="0"/>
              </a:rPr>
              <a:t>ormulas </a:t>
            </a:r>
            <a:r>
              <a:rPr lang="cs-CZ" altLang="cs-CZ" sz="1600">
                <a:latin typeface="Cambria" panose="02040503050406030204" pitchFamily="18" charset="0"/>
              </a:rPr>
              <a:t>computed according to </a:t>
            </a:r>
            <a:r>
              <a:rPr lang="en-GB" altLang="cs-CZ" sz="1600">
                <a:latin typeface="Cambria" panose="02040503050406030204" pitchFamily="18" charset="0"/>
              </a:rPr>
              <a:t>(Šprlák et al., 2015) up to the degree 150 from the GRACE-based global gravitational model GGM05S (Tapley et al., 2013). </a:t>
            </a:r>
            <a:endParaRPr lang="cs-CZ" altLang="cs-CZ" sz="1600">
              <a:latin typeface="Cambria" panose="02040503050406030204" pitchFamily="18" charset="0"/>
            </a:endParaRPr>
          </a:p>
        </p:txBody>
      </p:sp>
      <p:graphicFrame>
        <p:nvGraphicFramePr>
          <p:cNvPr id="21" name="Objekt 5"/>
          <p:cNvGraphicFramePr>
            <a:graphicFrameLocks noChangeAspect="1"/>
          </p:cNvGraphicFramePr>
          <p:nvPr/>
        </p:nvGraphicFramePr>
        <p:xfrm>
          <a:off x="377825" y="1782763"/>
          <a:ext cx="787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8" imgW="787058" imgH="304668" progId="Equation.DSMT4">
                  <p:embed/>
                </p:oleObj>
              </mc:Choice>
              <mc:Fallback>
                <p:oleObj name="Equation" r:id="rId8" imgW="787058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782763"/>
                        <a:ext cx="787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48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12/20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574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Numerical</a:t>
            </a:r>
            <a:r>
              <a:rPr lang="cs-CZ" altLang="cs-CZ" sz="2000" b="1" dirty="0">
                <a:latin typeface="Cambria" panose="02040503050406030204" pitchFamily="18" charset="0"/>
              </a:rPr>
              <a:t> experiment</a:t>
            </a:r>
            <a:r>
              <a:rPr lang="en-GB" altLang="cs-CZ" sz="2000" b="1" dirty="0">
                <a:latin typeface="Cambria" panose="02040503050406030204" pitchFamily="18" charset="0"/>
              </a:rPr>
              <a:t> (4/</a:t>
            </a:r>
            <a:r>
              <a:rPr lang="cs-CZ" altLang="cs-CZ" sz="2000" b="1" dirty="0">
                <a:latin typeface="Cambria" panose="02040503050406030204" pitchFamily="18" charset="0"/>
              </a:rPr>
              <a:t>4</a:t>
            </a:r>
            <a:r>
              <a:rPr lang="en-GB" altLang="cs-CZ" sz="2000" b="1" dirty="0">
                <a:latin typeface="Cambria" panose="02040503050406030204" pitchFamily="18" charset="0"/>
              </a:rPr>
              <a:t>)</a:t>
            </a:r>
            <a:r>
              <a:rPr lang="cs-CZ" altLang="cs-CZ" sz="2000" b="1" dirty="0">
                <a:latin typeface="Cambria" panose="02040503050406030204" pitchFamily="18" charset="0"/>
              </a:rPr>
              <a:t>: Test </a:t>
            </a:r>
            <a:r>
              <a:rPr lang="cs-CZ" altLang="cs-CZ" sz="2000" b="1" dirty="0" err="1">
                <a:latin typeface="Cambria" panose="02040503050406030204" pitchFamily="18" charset="0"/>
              </a:rPr>
              <a:t>of</a:t>
            </a:r>
            <a:r>
              <a:rPr lang="cs-CZ" altLang="cs-CZ" sz="2000" b="1" dirty="0">
                <a:latin typeface="Cambria" panose="02040503050406030204" pitchFamily="18" charset="0"/>
              </a:rPr>
              <a:t> </a:t>
            </a:r>
            <a:r>
              <a:rPr lang="cs-CZ" altLang="cs-CZ" sz="2000" b="1" dirty="0" err="1">
                <a:latin typeface="Cambria" panose="02040503050406030204" pitchFamily="18" charset="0"/>
              </a:rPr>
              <a:t>the</a:t>
            </a:r>
            <a:r>
              <a:rPr lang="cs-CZ" altLang="cs-CZ" sz="2000" b="1" dirty="0">
                <a:latin typeface="Cambria" panose="02040503050406030204" pitchFamily="18" charset="0"/>
              </a:rPr>
              <a:t> </a:t>
            </a:r>
            <a:r>
              <a:rPr lang="cs-CZ" altLang="cs-CZ" sz="2000" b="1" dirty="0" err="1">
                <a:latin typeface="Cambria" panose="02040503050406030204" pitchFamily="18" charset="0"/>
              </a:rPr>
              <a:t>results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pic>
        <p:nvPicPr>
          <p:cNvPr id="8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2829" r="7335" b="22722"/>
          <a:stretch>
            <a:fillRect/>
          </a:stretch>
        </p:blipFill>
        <p:spPr bwMode="auto">
          <a:xfrm>
            <a:off x="128588" y="539750"/>
            <a:ext cx="54292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5118" r="7822"/>
          <a:stretch>
            <a:fillRect/>
          </a:stretch>
        </p:blipFill>
        <p:spPr bwMode="auto">
          <a:xfrm>
            <a:off x="261938" y="4159682"/>
            <a:ext cx="4669547" cy="239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>
            <a:cxnSpLocks noChangeShapeType="1"/>
          </p:cNvCxnSpPr>
          <p:nvPr/>
        </p:nvCxnSpPr>
        <p:spPr bwMode="auto">
          <a:xfrm>
            <a:off x="473076" y="3263238"/>
            <a:ext cx="8188" cy="7699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586963"/>
              </p:ext>
            </p:extLst>
          </p:nvPr>
        </p:nvGraphicFramePr>
        <p:xfrm>
          <a:off x="617538" y="3340316"/>
          <a:ext cx="45180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6" imgW="4521200" imgH="660400" progId="Equation.DSMT4">
                  <p:embed/>
                </p:oleObj>
              </mc:Choice>
              <mc:Fallback>
                <p:oleObj name="Equation" r:id="rId6" imgW="45212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340316"/>
                        <a:ext cx="45180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1410676" y="2993991"/>
            <a:ext cx="263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Spherical harmonic analysis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cxnSp>
        <p:nvCxnSpPr>
          <p:cNvPr id="17" name="Přímá spojnice se šipkou 16"/>
          <p:cNvCxnSpPr>
            <a:cxnSpLocks noChangeShapeType="1"/>
          </p:cNvCxnSpPr>
          <p:nvPr/>
        </p:nvCxnSpPr>
        <p:spPr bwMode="auto">
          <a:xfrm>
            <a:off x="5280025" y="5649913"/>
            <a:ext cx="9144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Přímá spojnice 17"/>
          <p:cNvCxnSpPr>
            <a:cxnSpLocks noChangeShapeType="1"/>
          </p:cNvCxnSpPr>
          <p:nvPr/>
        </p:nvCxnSpPr>
        <p:spPr bwMode="auto">
          <a:xfrm flipH="1" flipV="1">
            <a:off x="5694363" y="1562100"/>
            <a:ext cx="85725" cy="408781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5280025" y="3802063"/>
            <a:ext cx="358877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Degree correlation </a:t>
            </a:r>
            <a:r>
              <a:rPr lang="en-GB" altLang="cs-CZ" sz="1600" dirty="0" smtClean="0">
                <a:latin typeface="Cambria" panose="02040503050406030204" pitchFamily="18" charset="0"/>
              </a:rPr>
              <a:t>with</a:t>
            </a:r>
            <a:r>
              <a:rPr lang="cs-CZ" altLang="cs-CZ" sz="1600" dirty="0" smtClean="0">
                <a:latin typeface="Cambria" panose="02040503050406030204" pitchFamily="18" charset="0"/>
              </a:rPr>
              <a:t> </a:t>
            </a:r>
            <a:r>
              <a:rPr lang="en-GB" altLang="cs-CZ" sz="1600" dirty="0" smtClean="0">
                <a:latin typeface="Cambria" panose="02040503050406030204" pitchFamily="18" charset="0"/>
              </a:rPr>
              <a:t>Rock-Water-Ice topographic-isostatic</a:t>
            </a:r>
            <a:r>
              <a:rPr lang="cs-CZ" altLang="cs-CZ" sz="1600" dirty="0" smtClean="0">
                <a:latin typeface="Cambria" panose="02040503050406030204" pitchFamily="18" charset="0"/>
              </a:rPr>
              <a:t> </a:t>
            </a:r>
            <a:r>
              <a:rPr lang="en-GB" altLang="cs-CZ" sz="1600" dirty="0" smtClean="0">
                <a:latin typeface="Cambria" panose="02040503050406030204" pitchFamily="18" charset="0"/>
              </a:rPr>
              <a:t>gravitational </a:t>
            </a:r>
            <a:r>
              <a:rPr lang="en-GB" altLang="cs-CZ" sz="1600" dirty="0">
                <a:latin typeface="Cambria" panose="02040503050406030204" pitchFamily="18" charset="0"/>
              </a:rPr>
              <a:t>model </a:t>
            </a:r>
            <a:r>
              <a:rPr lang="en-GB" altLang="cs-CZ" sz="1600" dirty="0" smtClean="0"/>
              <a:t>(</a:t>
            </a:r>
            <a:r>
              <a:rPr lang="en-GB" altLang="cs-CZ" sz="1600" dirty="0" err="1">
                <a:latin typeface="Cambria" panose="02040503050406030204" pitchFamily="18" charset="0"/>
              </a:rPr>
              <a:t>Grombein</a:t>
            </a:r>
            <a:r>
              <a:rPr lang="en-GB" altLang="cs-CZ" sz="1600" dirty="0">
                <a:latin typeface="Cambria" panose="02040503050406030204" pitchFamily="18" charset="0"/>
              </a:rPr>
              <a:t> et al., 2014</a:t>
            </a:r>
            <a:r>
              <a:rPr lang="en-GB" altLang="cs-CZ" sz="1600" dirty="0"/>
              <a:t>)</a:t>
            </a:r>
            <a:r>
              <a:rPr lang="en-GB" altLang="cs-CZ" sz="1600" dirty="0">
                <a:latin typeface="Cambria" panose="02040503050406030204" pitchFamily="18" charset="0"/>
              </a:rPr>
              <a:t> 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31559"/>
              </p:ext>
            </p:extLst>
          </p:nvPr>
        </p:nvGraphicFramePr>
        <p:xfrm>
          <a:off x="6295461" y="5148263"/>
          <a:ext cx="25733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8" imgW="2578100" imgH="965200" progId="Equation.DSMT4">
                  <p:embed/>
                </p:oleObj>
              </mc:Choice>
              <mc:Fallback>
                <p:oleObj name="Equation" r:id="rId8" imgW="25781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461" y="5148263"/>
                        <a:ext cx="25733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 descr="degree_correlation_TEnj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5823" r="6802" b="2502"/>
          <a:stretch>
            <a:fillRect/>
          </a:stretch>
        </p:blipFill>
        <p:spPr bwMode="auto">
          <a:xfrm>
            <a:off x="9004725" y="4079082"/>
            <a:ext cx="273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nice se šipkou 21"/>
          <p:cNvCxnSpPr>
            <a:cxnSpLocks noChangeShapeType="1"/>
          </p:cNvCxnSpPr>
          <p:nvPr/>
        </p:nvCxnSpPr>
        <p:spPr bwMode="auto">
          <a:xfrm>
            <a:off x="5694363" y="1562100"/>
            <a:ext cx="50006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7598387" y="546100"/>
            <a:ext cx="275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Spherical harmonic synthesis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73733"/>
              </p:ext>
            </p:extLst>
          </p:nvPr>
        </p:nvGraphicFramePr>
        <p:xfrm>
          <a:off x="6838768" y="861804"/>
          <a:ext cx="42751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11" imgW="4279900" imgH="685800" progId="Equation.DSMT4">
                  <p:embed/>
                </p:oleObj>
              </mc:Choice>
              <mc:Fallback>
                <p:oleObj name="Equation" r:id="rId11" imgW="42799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768" y="861804"/>
                        <a:ext cx="42751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22893"/>
              </p:ext>
            </p:extLst>
          </p:nvPr>
        </p:nvGraphicFramePr>
        <p:xfrm>
          <a:off x="7384074" y="1606550"/>
          <a:ext cx="31845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3" imgW="3187700" imgH="279400" progId="Equation.DSMT4">
                  <p:embed/>
                </p:oleObj>
              </mc:Choice>
              <mc:Fallback>
                <p:oleObj name="Equation" r:id="rId13" imgW="3187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4074" y="1606550"/>
                        <a:ext cx="3184525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Obrázek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5013" r="8353" b="4562"/>
          <a:stretch>
            <a:fillRect/>
          </a:stretch>
        </p:blipFill>
        <p:spPr bwMode="auto">
          <a:xfrm>
            <a:off x="7250723" y="1948071"/>
            <a:ext cx="34512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31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13/20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304100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>
                <a:latin typeface="Cambria" panose="02040503050406030204" pitchFamily="18" charset="0"/>
              </a:rPr>
              <a:t>Results</a:t>
            </a:r>
            <a:r>
              <a:rPr lang="en-GB" altLang="cs-CZ" sz="2000" b="1">
                <a:latin typeface="Cambria" panose="02040503050406030204" pitchFamily="18" charset="0"/>
              </a:rPr>
              <a:t> (</a:t>
            </a:r>
            <a:r>
              <a:rPr lang="cs-CZ" altLang="cs-CZ" sz="2000" b="1">
                <a:latin typeface="Cambria" panose="02040503050406030204" pitchFamily="18" charset="0"/>
              </a:rPr>
              <a:t>Strategy I</a:t>
            </a:r>
            <a:r>
              <a:rPr lang="en-GB" altLang="cs-CZ" sz="2000" b="1">
                <a:latin typeface="Cambria" panose="02040503050406030204" pitchFamily="18" charset="0"/>
              </a:rPr>
              <a:t>)</a:t>
            </a:r>
            <a:r>
              <a:rPr lang="cs-CZ" altLang="cs-CZ" sz="2000" b="1">
                <a:latin typeface="Cambria" panose="02040503050406030204" pitchFamily="18" charset="0"/>
              </a:rPr>
              <a:t>: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27359"/>
              </p:ext>
            </p:extLst>
          </p:nvPr>
        </p:nvGraphicFramePr>
        <p:xfrm>
          <a:off x="2193698" y="1391463"/>
          <a:ext cx="7937503" cy="1828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95437"/>
                <a:gridCol w="1117864"/>
                <a:gridCol w="1117864"/>
                <a:gridCol w="980784"/>
                <a:gridCol w="1117864"/>
                <a:gridCol w="1826966"/>
                <a:gridCol w="980724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 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6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xx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6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yy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6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zz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6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xz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Joint inversion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VCE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22.346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24.941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8.514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74.641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2.971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3.201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-123.893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-103.249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-57.330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-527.766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-18.380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-17.737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4.170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35.139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1.149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-169.314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5.568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5.000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-33.352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-20.995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-10.294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-356.775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-1.806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-4.859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45" marR="44445" marT="0" marB="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1938" y="539750"/>
            <a:ext cx="118010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between the values of the disturbing gravitational potential obtained from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zz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xz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well as from their combination using joint inversion and the VCE method (truncation error reduction) from the 212 day data coverage, and from EGM2008 up to the degree 240 (unit 1 m</a:t>
            </a:r>
            <a:r>
              <a:rPr lang="en-GB" altLang="cs-CZ" sz="16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GB" altLang="cs-CZ" sz="16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96883"/>
              </p:ext>
            </p:extLst>
          </p:nvPr>
        </p:nvGraphicFramePr>
        <p:xfrm>
          <a:off x="4307919" y="4075545"/>
          <a:ext cx="3709059" cy="1828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95488"/>
                <a:gridCol w="959605"/>
                <a:gridCol w="930644"/>
                <a:gridCol w="1023322"/>
              </a:tblGrid>
              <a:tr h="190500">
                <a:tc>
                  <a:txBody>
                    <a:bodyPr/>
                    <a:lstStyle/>
                    <a:p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TIM-r2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DIR-r2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SPW-r2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1.110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1.262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1.485</a:t>
                      </a:r>
                      <a:endParaRPr lang="cs-CZ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-4.959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-3.967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-8.203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2.968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3.789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6.432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0.002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-0.014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0.034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61938" y="3345079"/>
            <a:ext cx="1180102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>
                <a:srgbClr val="000000"/>
              </a:buClr>
              <a:buSzPct val="45000"/>
            </a:pP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between values of the disturbing gravitational potential from the selected models and EGM2008 up to the degree 240 (unit 1 m</a:t>
            </a:r>
            <a:r>
              <a:rPr lang="en-GB" altLang="cs-CZ" sz="16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GB" altLang="cs-CZ" sz="16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alt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0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14/20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26754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Results</a:t>
            </a:r>
            <a:r>
              <a:rPr lang="cs-CZ" altLang="cs-CZ" sz="2000" b="1" dirty="0">
                <a:latin typeface="Cambria" panose="02040503050406030204" pitchFamily="18" charset="0"/>
              </a:rPr>
              <a:t> </a:t>
            </a:r>
            <a:r>
              <a:rPr lang="en-GB" altLang="cs-CZ" sz="2000" b="1" dirty="0">
                <a:latin typeface="Cambria" panose="02040503050406030204" pitchFamily="18" charset="0"/>
              </a:rPr>
              <a:t>(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cs-CZ" altLang="cs-CZ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trategy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II</a:t>
            </a:r>
            <a:r>
              <a:rPr lang="en-GB" altLang="cs-CZ" sz="2000" b="1" dirty="0">
                <a:latin typeface="Cambria" panose="02040503050406030204" pitchFamily="18" charset="0"/>
              </a:rPr>
              <a:t>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51533"/>
              </p:ext>
            </p:extLst>
          </p:nvPr>
        </p:nvGraphicFramePr>
        <p:xfrm>
          <a:off x="3076895" y="1353457"/>
          <a:ext cx="6171114" cy="48192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75844"/>
                <a:gridCol w="833323"/>
                <a:gridCol w="833323"/>
                <a:gridCol w="716853"/>
                <a:gridCol w="833323"/>
                <a:gridCol w="1445125"/>
                <a:gridCol w="833323"/>
              </a:tblGrid>
              <a:tr h="301202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days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4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xx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4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yy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4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zz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</a:t>
                      </a:r>
                      <a:r>
                        <a:rPr lang="en-GB" sz="1400" baseline="-250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xz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Joint inversion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VCE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2.055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2.331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2.627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2.626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1.805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1.712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-11.430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-12.102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-9.054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-10.000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-8.963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GB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1.573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8.850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10.583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7.861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8.041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5.123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9.437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0.044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-0.018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0.015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-0.050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0.019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0.014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 days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1.916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2.176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2.041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2.152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1.584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1.497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-11.882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-12.572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-8.947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-9.062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-8.340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en-GB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0.567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8.444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10.651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8.136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7.666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6.529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8.215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0.030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0.027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0.034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-0.052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0.023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0.015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212 days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1.789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2.015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1.515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1.719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1.326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1.231</a:t>
                      </a:r>
                      <a:endParaRPr lang="cs-CZ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-10.073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-12.317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-9.341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-8.739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-8.326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7.522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7.930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10.769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5.053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5.946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5.166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5.036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0.025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0.021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0.021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-0.030</a:t>
                      </a:r>
                      <a:endParaRPr lang="cs-CZ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0.019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0.014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61938" y="492965"/>
            <a:ext cx="118010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>
                <a:srgbClr val="000000"/>
              </a:buClr>
              <a:buSzPct val="45000"/>
            </a:pP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 between the values of the disturbing gravitational potential obtained from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zz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altLang="cs-CZ" sz="1600" i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altLang="cs-CZ" sz="1600" i="1" baseline="-300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xz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well as from their combination using joint inversion and the VCE method (remove-compute-restore scenario) from the 30, 72 and 212 day data coverage, and from EGM2008 up to the degree 240 (unit 1 m</a:t>
            </a:r>
            <a:r>
              <a:rPr lang="en-GB" altLang="cs-CZ" sz="16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GB" altLang="cs-CZ" sz="1600" baseline="30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GB" altLang="cs-CZ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0118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15/20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2500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Results</a:t>
            </a:r>
            <a:r>
              <a:rPr lang="en-GB" altLang="cs-CZ" sz="2000" b="1" dirty="0">
                <a:latin typeface="Cambria" panose="02040503050406030204" pitchFamily="18" charset="0"/>
              </a:rPr>
              <a:t> (S</a:t>
            </a:r>
            <a:r>
              <a:rPr lang="cs-CZ" altLang="cs-CZ" sz="2000" b="1" dirty="0" err="1">
                <a:latin typeface="Cambria" panose="02040503050406030204" pitchFamily="18" charset="0"/>
              </a:rPr>
              <a:t>trategy</a:t>
            </a:r>
            <a:r>
              <a:rPr lang="en-GB" altLang="cs-CZ" sz="2000" b="1" dirty="0">
                <a:latin typeface="Cambria" panose="02040503050406030204" pitchFamily="18" charset="0"/>
              </a:rPr>
              <a:t> I)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6146" name="Picture 2" descr="degree_correlation_TEnju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5077" r="6953"/>
          <a:stretch>
            <a:fillRect/>
          </a:stretch>
        </p:blipFill>
        <p:spPr bwMode="auto">
          <a:xfrm>
            <a:off x="2992442" y="626210"/>
            <a:ext cx="634002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7"/>
          <p:cNvSpPr>
            <a:spLocks noChangeArrowheads="1"/>
          </p:cNvSpPr>
          <p:nvPr/>
        </p:nvSpPr>
        <p:spPr bwMode="auto">
          <a:xfrm>
            <a:off x="261938" y="5752669"/>
            <a:ext cx="11801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cs-CZ" sz="1600" dirty="0">
                <a:latin typeface="Cambria" panose="02040503050406030204" pitchFamily="18" charset="0"/>
              </a:rPr>
              <a:t>Degree correlation coefficients between selected GOCE-based global gravitational models, EGM2008, selected regional solutions (GOCE gradient data from November 2009 - June 2010 with truncation error reduction applied) and RWI model. 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33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16/20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3722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Results</a:t>
            </a:r>
            <a:r>
              <a:rPr lang="en-GB" altLang="cs-CZ" sz="2000" b="1" dirty="0">
                <a:latin typeface="Cambria" panose="02040503050406030204" pitchFamily="18" charset="0"/>
              </a:rPr>
              <a:t> (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cs-CZ" altLang="cs-CZ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trategy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II version a</a:t>
            </a:r>
            <a:r>
              <a:rPr lang="en-GB" altLang="cs-CZ" sz="2000" b="1" dirty="0">
                <a:latin typeface="Cambria" panose="02040503050406030204" pitchFamily="18" charset="0"/>
              </a:rPr>
              <a:t>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261938" y="5752670"/>
            <a:ext cx="11801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cs-CZ" sz="1600" dirty="0">
                <a:latin typeface="Cambria" panose="02040503050406030204" pitchFamily="18" charset="0"/>
              </a:rPr>
              <a:t>Degree correlation coefficients between selected GOCE-based global gravitational models, EGM2008, selected regional solutions (GOCE data from November 2009 with the remove-compute-restore scenario applied) and RWI model.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pic>
        <p:nvPicPr>
          <p:cNvPr id="7170" name="Picture 2" descr="degree_correlation_RCRn_n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5971" r="7083"/>
          <a:stretch/>
        </p:blipFill>
        <p:spPr bwMode="auto">
          <a:xfrm>
            <a:off x="2998714" y="712670"/>
            <a:ext cx="6327476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33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17/20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373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Results</a:t>
            </a:r>
            <a:r>
              <a:rPr lang="cs-CZ" altLang="cs-CZ" sz="2000" b="1" dirty="0">
                <a:latin typeface="Cambria" panose="02040503050406030204" pitchFamily="18" charset="0"/>
              </a:rPr>
              <a:t> </a:t>
            </a:r>
            <a:r>
              <a:rPr lang="en-GB" altLang="cs-CZ" sz="2000" b="1" dirty="0">
                <a:latin typeface="Cambria" panose="02040503050406030204" pitchFamily="18" charset="0"/>
              </a:rPr>
              <a:t>(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cs-CZ" altLang="cs-CZ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trategy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II version </a:t>
            </a:r>
            <a:r>
              <a:rPr lang="cs-CZ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b</a:t>
            </a:r>
            <a:r>
              <a:rPr lang="en-GB" altLang="cs-CZ" sz="2000" b="1" dirty="0">
                <a:latin typeface="Cambria" panose="02040503050406030204" pitchFamily="18" charset="0"/>
              </a:rPr>
              <a:t>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7" name="Obdélník 1"/>
          <p:cNvSpPr>
            <a:spLocks noChangeArrowheads="1"/>
          </p:cNvSpPr>
          <p:nvPr/>
        </p:nvSpPr>
        <p:spPr bwMode="auto">
          <a:xfrm>
            <a:off x="261938" y="5751082"/>
            <a:ext cx="11801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cs-CZ" sz="1600" dirty="0">
                <a:latin typeface="Cambria" panose="02040503050406030204" pitchFamily="18" charset="0"/>
              </a:rPr>
              <a:t>Degree correlation coefficients between selected GOCE-based global gravitational models, EGM2008, selected regional solutions (GOCE data from 1 November 2009 – 11 January 2010 with the remove-compute-restore scenario applied) and RWI model. 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pic>
        <p:nvPicPr>
          <p:cNvPr id="8194" name="Picture 2" descr="degree_correlation_RCRnj_n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6905" r="7260"/>
          <a:stretch/>
        </p:blipFill>
        <p:spPr bwMode="auto">
          <a:xfrm>
            <a:off x="2961196" y="711082"/>
            <a:ext cx="6402512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3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18/20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3703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Results</a:t>
            </a:r>
            <a:r>
              <a:rPr lang="en-GB" altLang="cs-CZ" sz="2000" b="1" dirty="0">
                <a:latin typeface="Cambria" panose="02040503050406030204" pitchFamily="18" charset="0"/>
              </a:rPr>
              <a:t> (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cs-CZ" altLang="cs-CZ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trategy</a:t>
            </a:r>
            <a:r>
              <a:rPr lang="en-GB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II version </a:t>
            </a:r>
            <a:r>
              <a:rPr lang="cs-CZ" altLang="cs-CZ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c</a:t>
            </a:r>
            <a:r>
              <a:rPr lang="en-GB" altLang="cs-CZ" sz="2000" b="1" dirty="0">
                <a:latin typeface="Cambria" panose="02040503050406030204" pitchFamily="18" charset="0"/>
              </a:rPr>
              <a:t>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7" name="Obdélník 2"/>
          <p:cNvSpPr>
            <a:spLocks noChangeArrowheads="1"/>
          </p:cNvSpPr>
          <p:nvPr/>
        </p:nvSpPr>
        <p:spPr bwMode="auto">
          <a:xfrm>
            <a:off x="261938" y="5752669"/>
            <a:ext cx="11801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cs-CZ" sz="1600" dirty="0">
                <a:latin typeface="Cambria" panose="02040503050406030204" pitchFamily="18" charset="0"/>
              </a:rPr>
              <a:t>Degree correlation coefficients between selected GOCE-based global gravitational models, EGM2008, selected regional solutions (GOCE data from 1 November 2009 – 30 June 2010 with the remove-compute-restore scenario applied) and RWI model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pic>
        <p:nvPicPr>
          <p:cNvPr id="9218" name="Picture 2" descr="degree_correlation_RCRnju_n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6942" r="6624"/>
          <a:stretch/>
        </p:blipFill>
        <p:spPr bwMode="auto">
          <a:xfrm>
            <a:off x="2959932" y="712669"/>
            <a:ext cx="640504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26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3078" name="TextovéPole 6"/>
          <p:cNvSpPr txBox="1">
            <a:spLocks noChangeArrowheads="1"/>
          </p:cNvSpPr>
          <p:nvPr/>
        </p:nvSpPr>
        <p:spPr bwMode="auto">
          <a:xfrm>
            <a:off x="232597" y="303896"/>
            <a:ext cx="11780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Content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079" name="TextovéPole 12"/>
          <p:cNvSpPr txBox="1">
            <a:spLocks noChangeArrowheads="1"/>
          </p:cNvSpPr>
          <p:nvPr/>
        </p:nvSpPr>
        <p:spPr bwMode="auto">
          <a:xfrm>
            <a:off x="1145653" y="1131983"/>
            <a:ext cx="346441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Colaboration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ESA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Motivation</a:t>
            </a:r>
            <a:r>
              <a:rPr lang="cs-CZ" altLang="cs-CZ" sz="2000" dirty="0">
                <a:latin typeface="Cambria" panose="020405030504060302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Theoretical</a:t>
            </a:r>
            <a:r>
              <a:rPr lang="cs-CZ" altLang="cs-CZ" sz="2000" dirty="0">
                <a:latin typeface="Cambria" panose="02040503050406030204" pitchFamily="18" charset="0"/>
              </a:rPr>
              <a:t> background,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Cambria" panose="02040503050406030204" pitchFamily="18" charset="0"/>
              </a:rPr>
              <a:t>Numerical</a:t>
            </a:r>
            <a:r>
              <a:rPr lang="cs-CZ" altLang="cs-CZ" sz="2000" dirty="0">
                <a:latin typeface="Cambria" panose="02040503050406030204" pitchFamily="18" charset="0"/>
              </a:rPr>
              <a:t> experiment,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Cambria" panose="02040503050406030204" pitchFamily="18" charset="0"/>
              </a:rPr>
              <a:t>Results</a:t>
            </a:r>
            <a:r>
              <a:rPr lang="cs-CZ" altLang="cs-CZ" sz="2000" dirty="0">
                <a:latin typeface="Cambria" panose="020405030504060302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Cambria" panose="02040503050406030204" pitchFamily="18" charset="0"/>
              </a:rPr>
              <a:t>Conclusion</a:t>
            </a:r>
            <a:r>
              <a:rPr lang="cs-CZ" altLang="cs-CZ" sz="2000" dirty="0">
                <a:latin typeface="Cambria" panose="02040503050406030204" pitchFamily="18" charset="0"/>
              </a:rPr>
              <a:t> and </a:t>
            </a:r>
            <a:r>
              <a:rPr lang="cs-CZ" altLang="cs-CZ" sz="2000" dirty="0" err="1">
                <a:latin typeface="Cambria" panose="02040503050406030204" pitchFamily="18" charset="0"/>
              </a:rPr>
              <a:t>discussion</a:t>
            </a:r>
            <a:r>
              <a:rPr lang="cs-CZ" altLang="cs-CZ" sz="2000" dirty="0">
                <a:latin typeface="Cambria" panose="0204050305040603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484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19/20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42010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>
                <a:latin typeface="Cambria" panose="02040503050406030204" pitchFamily="18" charset="0"/>
              </a:rPr>
              <a:t>Conclusion and discussion:</a:t>
            </a:r>
          </a:p>
        </p:txBody>
      </p:sp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461962" y="549275"/>
            <a:ext cx="1160100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Cambria" panose="02040503050406030204" pitchFamily="18" charset="0"/>
              </a:rPr>
              <a:t>A </a:t>
            </a:r>
            <a:r>
              <a:rPr lang="cs-CZ" altLang="cs-CZ" dirty="0" err="1" smtClean="0">
                <a:latin typeface="Cambria" panose="02040503050406030204" pitchFamily="18" charset="0"/>
              </a:rPr>
              <a:t>method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for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comparing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en-GB" altLang="cs-CZ" dirty="0" smtClean="0">
                <a:latin typeface="Cambria" panose="02040503050406030204" pitchFamily="18" charset="0"/>
              </a:rPr>
              <a:t>results </a:t>
            </a:r>
            <a:r>
              <a:rPr lang="en-GB" altLang="cs-CZ" dirty="0">
                <a:latin typeface="Cambria" panose="02040503050406030204" pitchFamily="18" charset="0"/>
              </a:rPr>
              <a:t>from downward continuation with </a:t>
            </a:r>
            <a:r>
              <a:rPr lang="en-GB" altLang="cs-CZ" dirty="0" smtClean="0">
                <a:latin typeface="Cambria" panose="02040503050406030204" pitchFamily="18" charset="0"/>
              </a:rPr>
              <a:t>EGM2008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was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suggested</a:t>
            </a:r>
            <a:r>
              <a:rPr lang="cs-CZ" altLang="cs-CZ" dirty="0" smtClean="0">
                <a:latin typeface="Cambria" panose="020405030504060302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err="1" smtClean="0">
                <a:latin typeface="Cambria" panose="02040503050406030204" pitchFamily="18" charset="0"/>
              </a:rPr>
              <a:t>Our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regional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models</a:t>
            </a:r>
            <a:r>
              <a:rPr lang="cs-CZ" altLang="cs-CZ" dirty="0" smtClean="0">
                <a:latin typeface="Cambria" panose="02040503050406030204" pitchFamily="18" charset="0"/>
              </a:rPr>
              <a:t> are </a:t>
            </a:r>
            <a:r>
              <a:rPr lang="cs-CZ" altLang="cs-CZ" dirty="0" err="1" smtClean="0">
                <a:latin typeface="Cambria" panose="02040503050406030204" pitchFamily="18" charset="0"/>
              </a:rPr>
              <a:t>comparable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with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the</a:t>
            </a:r>
            <a:r>
              <a:rPr lang="cs-CZ" altLang="cs-CZ" dirty="0" smtClean="0">
                <a:latin typeface="Cambria" panose="02040503050406030204" pitchFamily="18" charset="0"/>
              </a:rPr>
              <a:t> second </a:t>
            </a:r>
            <a:r>
              <a:rPr lang="cs-CZ" altLang="cs-CZ" dirty="0" err="1" smtClean="0">
                <a:latin typeface="Cambria" panose="02040503050406030204" pitchFamily="18" charset="0"/>
              </a:rPr>
              <a:t>release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of</a:t>
            </a:r>
            <a:r>
              <a:rPr lang="cs-CZ" altLang="cs-CZ" dirty="0" smtClean="0">
                <a:latin typeface="Cambria" panose="02040503050406030204" pitchFamily="18" charset="0"/>
              </a:rPr>
              <a:t> GOCE-</a:t>
            </a:r>
            <a:r>
              <a:rPr lang="cs-CZ" altLang="cs-CZ" dirty="0" err="1" smtClean="0">
                <a:latin typeface="Cambria" panose="02040503050406030204" pitchFamily="18" charset="0"/>
              </a:rPr>
              <a:t>based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GGMs</a:t>
            </a:r>
            <a:r>
              <a:rPr lang="cs-CZ" altLang="cs-CZ" dirty="0" smtClean="0">
                <a:latin typeface="Cambria" panose="020405030504060302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dirty="0"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Cambria" panose="02040503050406030204" pitchFamily="18" charset="0"/>
              </a:rPr>
              <a:t>More data </a:t>
            </a:r>
            <a:r>
              <a:rPr lang="cs-CZ" altLang="cs-CZ" dirty="0" err="1" smtClean="0">
                <a:latin typeface="Cambria" panose="02040503050406030204" pitchFamily="18" charset="0"/>
              </a:rPr>
              <a:t>improved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an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accuracy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of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regional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models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about</a:t>
            </a:r>
            <a:r>
              <a:rPr lang="cs-CZ" altLang="cs-CZ" dirty="0" smtClean="0">
                <a:latin typeface="Cambria" panose="02040503050406030204" pitchFamily="18" charset="0"/>
              </a:rPr>
              <a:t> 0.5 </a:t>
            </a:r>
            <a:r>
              <a:rPr lang="cs-CZ" altLang="cs-CZ" dirty="0" err="1" smtClean="0">
                <a:latin typeface="Cambria" panose="02040503050406030204" pitchFamily="18" charset="0"/>
              </a:rPr>
              <a:t>mGal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for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combined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solutions</a:t>
            </a:r>
            <a:r>
              <a:rPr lang="cs-CZ" altLang="cs-CZ" dirty="0" smtClean="0">
                <a:latin typeface="Cambria" panose="02040503050406030204" pitchFamily="18" charset="0"/>
              </a:rPr>
              <a:t> and more </a:t>
            </a:r>
            <a:r>
              <a:rPr lang="cs-CZ" altLang="cs-CZ" dirty="0" err="1" smtClean="0">
                <a:latin typeface="Cambria" panose="02040503050406030204" pitchFamily="18" charset="0"/>
              </a:rPr>
              <a:t>than</a:t>
            </a:r>
            <a:r>
              <a:rPr lang="cs-CZ" altLang="cs-CZ" dirty="0" smtClean="0">
                <a:latin typeface="Cambria" panose="02040503050406030204" pitchFamily="18" charset="0"/>
              </a:rPr>
              <a:t> 1 </a:t>
            </a:r>
            <a:r>
              <a:rPr lang="cs-CZ" altLang="cs-CZ" dirty="0" err="1" smtClean="0">
                <a:latin typeface="Cambria" panose="02040503050406030204" pitchFamily="18" charset="0"/>
              </a:rPr>
              <a:t>mGal</a:t>
            </a:r>
            <a:endParaRPr lang="cs-CZ" altLang="cs-CZ" dirty="0" smtClean="0">
              <a:latin typeface="Cambria" panose="02040503050406030204" pitchFamily="18" charset="0"/>
            </a:endParaRPr>
          </a:p>
          <a:p>
            <a:pPr marL="0" indent="0"/>
            <a:r>
              <a:rPr lang="cs-CZ" altLang="cs-CZ" dirty="0">
                <a:latin typeface="Cambria" panose="02040503050406030204" pitchFamily="18" charset="0"/>
              </a:rPr>
              <a:t> </a:t>
            </a:r>
            <a:r>
              <a:rPr lang="cs-CZ" altLang="cs-CZ" dirty="0" smtClean="0">
                <a:latin typeface="Cambria" panose="02040503050406030204" pitchFamily="18" charset="0"/>
              </a:rPr>
              <a:t>     </a:t>
            </a:r>
            <a:r>
              <a:rPr lang="cs-CZ" altLang="cs-CZ" dirty="0" err="1" smtClean="0">
                <a:latin typeface="Cambria" panose="02040503050406030204" pitchFamily="18" charset="0"/>
              </a:rPr>
              <a:t>for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en-GB" altLang="cs-CZ" i="1" dirty="0" err="1" smtClean="0">
                <a:latin typeface="Cambria" panose="02040503050406030204" pitchFamily="18" charset="0"/>
              </a:rPr>
              <a:t>T</a:t>
            </a:r>
            <a:r>
              <a:rPr lang="en-GB" altLang="cs-CZ" i="1" baseline="-25000" dirty="0" err="1" smtClean="0">
                <a:latin typeface="Cambria" panose="02040503050406030204" pitchFamily="18" charset="0"/>
              </a:rPr>
              <a:t>zz</a:t>
            </a:r>
            <a:r>
              <a:rPr lang="cs-CZ" altLang="cs-CZ" i="1" baseline="-25000" dirty="0" smtClean="0">
                <a:latin typeface="Cambria" panose="02040503050406030204" pitchFamily="18" charset="0"/>
              </a:rPr>
              <a:t> </a:t>
            </a:r>
            <a:r>
              <a:rPr lang="cs-CZ" altLang="cs-CZ" dirty="0" smtClean="0">
                <a:latin typeface="Cambria" panose="02040503050406030204" pitchFamily="18" charset="0"/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dirty="0">
              <a:latin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cs-CZ" dirty="0" smtClean="0">
                <a:latin typeface="Cambria" panose="02040503050406030204" pitchFamily="18" charset="0"/>
              </a:rPr>
              <a:t>In </a:t>
            </a:r>
            <a:r>
              <a:rPr lang="en-GB" altLang="cs-CZ" dirty="0">
                <a:latin typeface="Cambria" panose="02040503050406030204" pitchFamily="18" charset="0"/>
              </a:rPr>
              <a:t>the future experiment </a:t>
            </a:r>
            <a:r>
              <a:rPr lang="en-GB" altLang="cs-CZ" dirty="0" smtClean="0">
                <a:latin typeface="Cambria" panose="02040503050406030204" pitchFamily="18" charset="0"/>
              </a:rPr>
              <a:t>the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cs-CZ" altLang="cs-CZ" dirty="0" err="1" smtClean="0">
                <a:latin typeface="Cambria" panose="02040503050406030204" pitchFamily="18" charset="0"/>
              </a:rPr>
              <a:t>reprocessed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  <a:r>
              <a:rPr lang="en-GB" altLang="cs-CZ" dirty="0" smtClean="0">
                <a:latin typeface="Cambria" panose="02040503050406030204" pitchFamily="18" charset="0"/>
              </a:rPr>
              <a:t> </a:t>
            </a:r>
            <a:r>
              <a:rPr lang="en-GB" altLang="cs-CZ" dirty="0">
                <a:latin typeface="Cambria" panose="02040503050406030204" pitchFamily="18" charset="0"/>
              </a:rPr>
              <a:t>gravitational gradients in the </a:t>
            </a:r>
            <a:r>
              <a:rPr lang="en-GB" altLang="cs-CZ" dirty="0" err="1">
                <a:latin typeface="Cambria" panose="02040503050406030204" pitchFamily="18" charset="0"/>
              </a:rPr>
              <a:t>gradiometric</a:t>
            </a:r>
            <a:r>
              <a:rPr lang="en-GB" altLang="cs-CZ" dirty="0">
                <a:latin typeface="Cambria" panose="02040503050406030204" pitchFamily="18" charset="0"/>
              </a:rPr>
              <a:t> reference frame will be applied. </a:t>
            </a:r>
            <a:endParaRPr lang="cs-CZ" altLang="cs-CZ" dirty="0">
              <a:latin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altLang="cs-CZ" dirty="0" smtClean="0">
              <a:latin typeface="Cambria" panose="02040503050406030204" pitchFamily="18" charset="0"/>
            </a:endParaRPr>
          </a:p>
          <a:p>
            <a:pPr marL="0" indent="0" algn="ctr"/>
            <a:r>
              <a:rPr lang="cs-CZ" altLang="cs-CZ" b="1" dirty="0" smtClean="0">
                <a:latin typeface="Cambria" panose="02040503050406030204" pitchFamily="18" charset="0"/>
              </a:rPr>
              <a:t>NOTHING TO FEAR FROM REAL GRAVITATIONAL GRADIENTS MEASURED BY GOCE GRADIOMETER</a:t>
            </a:r>
            <a:endParaRPr lang="cs-CZ" altLang="cs-CZ" b="1" dirty="0">
              <a:latin typeface="Cambria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96" y="3698121"/>
            <a:ext cx="3916530" cy="27248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11" y="3688596"/>
            <a:ext cx="4929462" cy="273442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394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20/20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41591" y="1932893"/>
            <a:ext cx="324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dirty="0" err="1">
                <a:latin typeface="Cambria" panose="02040503050406030204" pitchFamily="18" charset="0"/>
              </a:rPr>
              <a:t>Thank</a:t>
            </a:r>
            <a:r>
              <a:rPr lang="cs-CZ" altLang="cs-CZ" b="1" dirty="0"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latin typeface="Cambria" panose="02040503050406030204" pitchFamily="18" charset="0"/>
              </a:rPr>
              <a:t>you</a:t>
            </a:r>
            <a:r>
              <a:rPr lang="cs-CZ" altLang="cs-CZ" b="1" dirty="0"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latin typeface="Cambria" panose="02040503050406030204" pitchFamily="18" charset="0"/>
              </a:rPr>
              <a:t>for</a:t>
            </a:r>
            <a:r>
              <a:rPr lang="cs-CZ" altLang="cs-CZ" b="1" dirty="0"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latin typeface="Cambria" panose="02040503050406030204" pitchFamily="18" charset="0"/>
              </a:rPr>
              <a:t>your</a:t>
            </a:r>
            <a:r>
              <a:rPr lang="cs-CZ" altLang="cs-CZ" b="1" dirty="0">
                <a:latin typeface="Cambria" panose="02040503050406030204" pitchFamily="18" charset="0"/>
              </a:rPr>
              <a:t> </a:t>
            </a:r>
            <a:r>
              <a:rPr lang="cs-CZ" altLang="cs-CZ" b="1" dirty="0" err="1">
                <a:latin typeface="Cambria" panose="02040503050406030204" pitchFamily="18" charset="0"/>
              </a:rPr>
              <a:t>attention</a:t>
            </a:r>
            <a:endParaRPr lang="cs-CZ" altLang="cs-CZ" b="1" dirty="0">
              <a:latin typeface="Cambria" panose="02040503050406030204" pitchFamily="18" charset="0"/>
            </a:endParaRPr>
          </a:p>
        </p:txBody>
      </p:sp>
      <p:sp>
        <p:nvSpPr>
          <p:cNvPr id="6" name="TextovéPole 1"/>
          <p:cNvSpPr txBox="1">
            <a:spLocks noChangeArrowheads="1"/>
          </p:cNvSpPr>
          <p:nvPr/>
        </p:nvSpPr>
        <p:spPr bwMode="auto">
          <a:xfrm>
            <a:off x="5136753" y="2864770"/>
            <a:ext cx="225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1600" b="1" dirty="0">
                <a:latin typeface="Cambria" panose="02040503050406030204" pitchFamily="18" charset="0"/>
              </a:rPr>
              <a:t>pitonakm@ntis.zcu.cz</a:t>
            </a:r>
          </a:p>
        </p:txBody>
      </p:sp>
    </p:spTree>
    <p:extLst>
      <p:ext uri="{BB962C8B-B14F-4D97-AF65-F5344CB8AC3E}">
        <p14:creationId xmlns:p14="http://schemas.microsoft.com/office/powerpoint/2010/main" val="2029970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en-GB" sz="1400" dirty="0">
                <a:latin typeface="Cambria" panose="02040503050406030204" pitchFamily="18" charset="0"/>
              </a:rPr>
              <a:t>2</a:t>
            </a:r>
            <a:r>
              <a:rPr lang="cs-CZ" sz="1400" dirty="0" smtClean="0">
                <a:latin typeface="Cambria" panose="02040503050406030204" pitchFamily="18" charset="0"/>
              </a:rPr>
              <a:t>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3078" name="TextovéPole 6"/>
          <p:cNvSpPr txBox="1">
            <a:spLocks noChangeArrowheads="1"/>
          </p:cNvSpPr>
          <p:nvPr/>
        </p:nvSpPr>
        <p:spPr bwMode="auto">
          <a:xfrm>
            <a:off x="232597" y="303896"/>
            <a:ext cx="3629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 smtClean="0">
                <a:latin typeface="Cambria" panose="02040503050406030204" pitchFamily="18" charset="0"/>
              </a:rPr>
              <a:t>Colaboration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</a:t>
            </a:r>
            <a:r>
              <a:rPr lang="cs-CZ" altLang="cs-CZ" sz="2000" b="1" dirty="0" err="1" smtClean="0">
                <a:latin typeface="Cambria" panose="02040503050406030204" pitchFamily="18" charset="0"/>
              </a:rPr>
              <a:t>with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ESA 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(1/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4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 )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: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232597" y="936911"/>
            <a:ext cx="108813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 </a:t>
            </a:r>
            <a:r>
              <a:rPr lang="en-GB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ESTEC Project 4000103566/11/NL/</a:t>
            </a:r>
            <a:r>
              <a:rPr lang="en-GB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FvO</a:t>
            </a:r>
            <a:r>
              <a:rPr lang="en-GB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GB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en-GB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/>
            <a:r>
              <a:rPr lang="cs-CZ" altLang="cs-CZ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„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Towards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Better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Understanding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Earth</a:t>
            </a:r>
            <a:r>
              <a:rPr lang="en-GB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’s Interior and Geophysical Exploration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Research – </a:t>
            </a: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b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GB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GOCE-GDC</a:t>
            </a:r>
            <a:r>
              <a:rPr lang="sk-SK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/>
            <a:endParaRPr lang="sk-SK" altLang="cs-CZ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GOCE+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GeoExplore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funded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by ESA through the Support To Science Element–STS</a:t>
            </a:r>
            <a:r>
              <a:rPr lang="sk-SK" altLang="cs-CZ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cs-CZ" altLang="cs-CZ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72845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en-GB" sz="1400" dirty="0">
                <a:latin typeface="Cambria" panose="02040503050406030204" pitchFamily="18" charset="0"/>
              </a:rPr>
              <a:t>3</a:t>
            </a:r>
            <a:r>
              <a:rPr lang="cs-CZ" sz="1400" dirty="0" smtClean="0">
                <a:latin typeface="Cambria" panose="02040503050406030204" pitchFamily="18" charset="0"/>
              </a:rPr>
              <a:t>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3078" name="TextovéPole 6"/>
          <p:cNvSpPr txBox="1">
            <a:spLocks noChangeArrowheads="1"/>
          </p:cNvSpPr>
          <p:nvPr/>
        </p:nvSpPr>
        <p:spPr bwMode="auto">
          <a:xfrm>
            <a:off x="232597" y="303896"/>
            <a:ext cx="11830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 err="1" smtClean="0">
                <a:latin typeface="Cambria" panose="02040503050406030204" pitchFamily="18" charset="0"/>
              </a:rPr>
              <a:t>Colaboration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</a:t>
            </a:r>
            <a:r>
              <a:rPr lang="cs-CZ" altLang="cs-CZ" sz="2000" b="1" dirty="0" err="1" smtClean="0">
                <a:latin typeface="Cambria" panose="02040503050406030204" pitchFamily="18" charset="0"/>
              </a:rPr>
              <a:t>with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ESA 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(2/4)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: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 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2" y="704006"/>
            <a:ext cx="4780276" cy="57887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657" y="704006"/>
            <a:ext cx="3582251" cy="57887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207" y="3142444"/>
            <a:ext cx="3063017" cy="335033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8882207" y="135033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://goce.kma.zcu.cz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/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882207" y="704006"/>
            <a:ext cx="305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More information and details</a:t>
            </a:r>
          </a:p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on the website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5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en-GB" sz="1400" dirty="0">
                <a:latin typeface="Cambria" panose="02040503050406030204" pitchFamily="18" charset="0"/>
              </a:rPr>
              <a:t>4</a:t>
            </a:r>
            <a:r>
              <a:rPr lang="cs-CZ" sz="1400" dirty="0" smtClean="0">
                <a:latin typeface="Cambria" panose="02040503050406030204" pitchFamily="18" charset="0"/>
              </a:rPr>
              <a:t>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3078" name="TextovéPole 6"/>
          <p:cNvSpPr txBox="1">
            <a:spLocks noChangeArrowheads="1"/>
          </p:cNvSpPr>
          <p:nvPr/>
        </p:nvSpPr>
        <p:spPr bwMode="auto">
          <a:xfrm>
            <a:off x="232597" y="303896"/>
            <a:ext cx="11830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 err="1" smtClean="0">
                <a:latin typeface="Cambria" panose="02040503050406030204" pitchFamily="18" charset="0"/>
              </a:rPr>
              <a:t>Colaboration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</a:t>
            </a:r>
            <a:r>
              <a:rPr lang="cs-CZ" altLang="cs-CZ" sz="2000" b="1" dirty="0" err="1" smtClean="0">
                <a:latin typeface="Cambria" panose="02040503050406030204" pitchFamily="18" charset="0"/>
              </a:rPr>
              <a:t>with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ESA 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(3/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4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 )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: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 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936" y="704006"/>
            <a:ext cx="5880749" cy="58270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97" y="704006"/>
            <a:ext cx="5487808" cy="21422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32597" y="2898096"/>
            <a:ext cx="472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Please visit the website</a:t>
            </a:r>
            <a:r>
              <a:rPr lang="cs-CZ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earth.esa.int/web/guest/missions/esa-operational-eo-missions/goce/geoexplore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69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5/20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3078" name="TextovéPole 6"/>
          <p:cNvSpPr txBox="1">
            <a:spLocks noChangeArrowheads="1"/>
          </p:cNvSpPr>
          <p:nvPr/>
        </p:nvSpPr>
        <p:spPr bwMode="auto">
          <a:xfrm>
            <a:off x="232597" y="303896"/>
            <a:ext cx="11830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dirty="0" err="1" smtClean="0">
                <a:latin typeface="Cambria" panose="02040503050406030204" pitchFamily="18" charset="0"/>
              </a:rPr>
              <a:t>Colaboration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</a:t>
            </a:r>
            <a:r>
              <a:rPr lang="cs-CZ" altLang="cs-CZ" sz="2000" b="1" dirty="0" err="1" smtClean="0">
                <a:latin typeface="Cambria" panose="02040503050406030204" pitchFamily="18" charset="0"/>
              </a:rPr>
              <a:t>with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ESA 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(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4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/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4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 )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: </a:t>
            </a:r>
            <a:r>
              <a:rPr lang="cs-CZ" altLang="cs-CZ" sz="2000" b="1" dirty="0" err="1" smtClean="0">
                <a:latin typeface="Cambria" panose="02040503050406030204" pitchFamily="18" charset="0"/>
              </a:rPr>
              <a:t>Projects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 </a:t>
            </a:r>
            <a:r>
              <a:rPr lang="cs-CZ" altLang="cs-CZ" sz="2000" b="1" dirty="0" err="1" smtClean="0">
                <a:latin typeface="Cambria" panose="02040503050406030204" pitchFamily="18" charset="0"/>
              </a:rPr>
              <a:t>publications</a:t>
            </a:r>
            <a:r>
              <a:rPr lang="en-GB" altLang="cs-CZ" sz="2000" b="1" dirty="0" smtClean="0">
                <a:latin typeface="Cambria" panose="02040503050406030204" pitchFamily="18" charset="0"/>
              </a:rPr>
              <a:t> 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3" y="708502"/>
            <a:ext cx="3670479" cy="274644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b="18438"/>
          <a:stretch/>
        </p:blipFill>
        <p:spPr>
          <a:xfrm>
            <a:off x="4055549" y="707653"/>
            <a:ext cx="3621554" cy="27346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501" y="704007"/>
            <a:ext cx="3609454" cy="274194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062" y="3632938"/>
            <a:ext cx="4195324" cy="2772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353" y="3632938"/>
            <a:ext cx="5061653" cy="277200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066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232597" y="303896"/>
            <a:ext cx="1528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 smtClean="0">
                <a:latin typeface="Cambria" panose="02040503050406030204" pitchFamily="18" charset="0"/>
              </a:rPr>
              <a:t>Motivation</a:t>
            </a:r>
            <a:r>
              <a:rPr lang="cs-CZ" altLang="cs-CZ" sz="2000" b="1" dirty="0" smtClean="0">
                <a:latin typeface="Cambria" panose="02040503050406030204" pitchFamily="18" charset="0"/>
              </a:rPr>
              <a:t>: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sp>
        <p:nvSpPr>
          <p:cNvPr id="7" name="TextovéPole 12"/>
          <p:cNvSpPr txBox="1">
            <a:spLocks noChangeArrowheads="1"/>
          </p:cNvSpPr>
          <p:nvPr/>
        </p:nvSpPr>
        <p:spPr bwMode="auto">
          <a:xfrm>
            <a:off x="602600" y="1022255"/>
            <a:ext cx="95248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mincho"/>
                <a:cs typeface="msmincho"/>
              </a:defRPr>
            </a:lvl9pPr>
          </a:lstStyle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 </a:t>
            </a:r>
            <a:r>
              <a:rPr lang="en-GB" altLang="cs-CZ" sz="2000" dirty="0">
                <a:latin typeface="Cambria" panose="02040503050406030204" pitchFamily="18" charset="0"/>
              </a:rPr>
              <a:t>The GOCE mission - more than three years of outstanding  measurements which</a:t>
            </a:r>
            <a:br>
              <a:rPr lang="en-GB" altLang="cs-CZ" sz="2000" dirty="0">
                <a:latin typeface="Cambria" panose="02040503050406030204" pitchFamily="18" charset="0"/>
              </a:rPr>
            </a:br>
            <a:r>
              <a:rPr lang="cs-CZ" altLang="cs-CZ" sz="2000" dirty="0" smtClean="0">
                <a:latin typeface="Cambria" panose="02040503050406030204" pitchFamily="18" charset="0"/>
              </a:rPr>
              <a:t> </a:t>
            </a:r>
            <a:r>
              <a:rPr lang="en-GB" altLang="cs-CZ" sz="2000" dirty="0" smtClean="0">
                <a:latin typeface="Cambria" panose="02040503050406030204" pitchFamily="18" charset="0"/>
              </a:rPr>
              <a:t>resulted </a:t>
            </a:r>
            <a:r>
              <a:rPr lang="en-GB" altLang="cs-CZ" sz="2000" dirty="0">
                <a:latin typeface="Cambria" panose="02040503050406030204" pitchFamily="18" charset="0"/>
              </a:rPr>
              <a:t>into five releases of global gravitational models (GGMs)</a:t>
            </a:r>
            <a:r>
              <a:rPr lang="cs-CZ" altLang="cs-CZ" sz="2000" dirty="0">
                <a:latin typeface="Cambria" panose="020405030504060302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 smtClean="0"/>
              <a:t> </a:t>
            </a:r>
            <a:r>
              <a:rPr lang="en-GB" altLang="cs-CZ" sz="2000" dirty="0">
                <a:latin typeface="Cambria" panose="02040503050406030204" pitchFamily="18" charset="0"/>
              </a:rPr>
              <a:t>Comparison of two </a:t>
            </a:r>
            <a:r>
              <a:rPr lang="cs-CZ" altLang="cs-CZ" sz="2000" dirty="0" err="1">
                <a:latin typeface="Cambria" panose="02040503050406030204" pitchFamily="18" charset="0"/>
              </a:rPr>
              <a:t>strategies</a:t>
            </a:r>
            <a:r>
              <a:rPr lang="en-GB" altLang="cs-CZ" sz="2000" dirty="0">
                <a:latin typeface="Cambria" panose="02040503050406030204" pitchFamily="18" charset="0"/>
              </a:rPr>
              <a:t> for reduction the far zone effect,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en-GB" altLang="cs-CZ" sz="2000" dirty="0">
                <a:latin typeface="Cambria" panose="02040503050406030204" pitchFamily="18" charset="0"/>
              </a:rPr>
              <a:t>How compare results from downward continuation with EGM2008 and qua</a:t>
            </a:r>
            <a:r>
              <a:rPr lang="cs-CZ" altLang="cs-CZ" sz="2000" dirty="0">
                <a:latin typeface="Cambria" panose="02040503050406030204" pitchFamily="18" charset="0"/>
              </a:rPr>
              <a:t>n</a:t>
            </a:r>
            <a:r>
              <a:rPr lang="en-GB" altLang="cs-CZ" sz="2000" dirty="0" err="1">
                <a:latin typeface="Cambria" panose="02040503050406030204" pitchFamily="18" charset="0"/>
              </a:rPr>
              <a:t>tify</a:t>
            </a:r>
            <a:r>
              <a:rPr lang="en-GB" altLang="cs-CZ" sz="2000" dirty="0">
                <a:latin typeface="Cambria" panose="02040503050406030204" pitchFamily="18" charset="0"/>
              </a:rPr>
              <a:t> </a:t>
            </a:r>
            <a:br>
              <a:rPr lang="en-GB" altLang="cs-CZ" sz="2000" dirty="0">
                <a:latin typeface="Cambria" panose="02040503050406030204" pitchFamily="18" charset="0"/>
              </a:rPr>
            </a:br>
            <a:r>
              <a:rPr lang="cs-CZ" altLang="cs-CZ" sz="2000" dirty="0" smtClean="0">
                <a:latin typeface="Cambria" panose="02040503050406030204" pitchFamily="18" charset="0"/>
              </a:rPr>
              <a:t> </a:t>
            </a:r>
            <a:r>
              <a:rPr lang="en-GB" altLang="cs-CZ" sz="2000" dirty="0" smtClean="0">
                <a:latin typeface="Cambria" panose="02040503050406030204" pitchFamily="18" charset="0"/>
              </a:rPr>
              <a:t>the </a:t>
            </a:r>
            <a:r>
              <a:rPr lang="en-GB" altLang="cs-CZ" sz="2000" dirty="0">
                <a:latin typeface="Cambria" panose="02040503050406030204" pitchFamily="18" charset="0"/>
              </a:rPr>
              <a:t>differences</a:t>
            </a:r>
            <a:r>
              <a:rPr lang="cs-CZ" altLang="cs-CZ" sz="2000" dirty="0">
                <a:latin typeface="Cambria" panose="020405030504060302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altLang="cs-CZ" sz="2000" dirty="0">
                <a:latin typeface="Cambria" panose="02040503050406030204" pitchFamily="18" charset="0"/>
              </a:rPr>
              <a:t>Can we improve regional gravity field in Europe from EGG data</a:t>
            </a:r>
            <a:r>
              <a:rPr lang="cs-CZ" altLang="cs-CZ" sz="2000" dirty="0">
                <a:latin typeface="Cambria" panose="02040503050406030204" pitchFamily="18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000" dirty="0">
              <a:latin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cs-CZ" altLang="cs-CZ" sz="2000" dirty="0" err="1">
                <a:latin typeface="Cambria" panose="02040503050406030204" pitchFamily="18" charset="0"/>
              </a:rPr>
              <a:t>How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various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time-span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of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en-GB" altLang="cs-CZ" sz="2000" dirty="0">
                <a:latin typeface="Cambria" panose="02040503050406030204" pitchFamily="18" charset="0"/>
              </a:rPr>
              <a:t>the </a:t>
            </a:r>
            <a:r>
              <a:rPr lang="cs-CZ" altLang="cs-CZ" sz="2000" dirty="0">
                <a:latin typeface="Cambria" panose="02040503050406030204" pitchFamily="18" charset="0"/>
              </a:rPr>
              <a:t>EGG data </a:t>
            </a:r>
            <a:r>
              <a:rPr lang="cs-CZ" altLang="cs-CZ" sz="2000" dirty="0" err="1">
                <a:latin typeface="Cambria" panose="02040503050406030204" pitchFamily="18" charset="0"/>
              </a:rPr>
              <a:t>inf</a:t>
            </a:r>
            <a:r>
              <a:rPr lang="en-GB" altLang="cs-CZ" sz="2000" dirty="0">
                <a:latin typeface="Cambria" panose="02040503050406030204" pitchFamily="18" charset="0"/>
              </a:rPr>
              <a:t>l</a:t>
            </a:r>
            <a:r>
              <a:rPr lang="cs-CZ" altLang="cs-CZ" sz="2000" dirty="0" err="1">
                <a:latin typeface="Cambria" panose="02040503050406030204" pitchFamily="18" charset="0"/>
              </a:rPr>
              <a:t>uence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accuracy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of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the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final</a:t>
            </a:r>
            <a:r>
              <a:rPr lang="cs-CZ" altLang="cs-CZ" sz="2000" dirty="0">
                <a:latin typeface="Cambria" panose="02040503050406030204" pitchFamily="18" charset="0"/>
              </a:rPr>
              <a:t> </a:t>
            </a:r>
            <a:r>
              <a:rPr lang="cs-CZ" altLang="cs-CZ" sz="2000" dirty="0" err="1">
                <a:latin typeface="Cambria" panose="02040503050406030204" pitchFamily="18" charset="0"/>
              </a:rPr>
              <a:t>results</a:t>
            </a:r>
            <a:r>
              <a:rPr lang="en-GB" altLang="cs-CZ" sz="2000" dirty="0" smtClean="0">
                <a:latin typeface="Cambria" panose="02040503050406030204" pitchFamily="18" charset="0"/>
              </a:rPr>
              <a:t>?</a:t>
            </a:r>
            <a:r>
              <a:rPr lang="cs-CZ" altLang="cs-CZ" sz="2000" dirty="0" smtClean="0">
                <a:latin typeface="Cambria" panose="02040503050406030204" pitchFamily="18" charset="0"/>
              </a:rPr>
              <a:t>  </a:t>
            </a:r>
            <a:endParaRPr lang="cs-CZ" altLang="cs-CZ" sz="2000" dirty="0">
              <a:latin typeface="Cambria" panose="02040503050406030204" pitchFamily="18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>
                <a:latin typeface="Cambria" panose="02040503050406030204" pitchFamily="18" charset="0"/>
              </a:rPr>
              <a:t>6</a:t>
            </a:r>
            <a:r>
              <a:rPr lang="cs-CZ" sz="1400" dirty="0" smtClean="0">
                <a:latin typeface="Cambria" panose="02040503050406030204" pitchFamily="18" charset="0"/>
              </a:rPr>
              <a:t>/20</a:t>
            </a:r>
            <a:endParaRPr lang="cs-CZ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smtClean="0">
                <a:latin typeface="Cambria" panose="02040503050406030204" pitchFamily="18" charset="0"/>
              </a:rPr>
              <a:t>7/20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15" name="TextovéPole 6"/>
          <p:cNvSpPr txBox="1">
            <a:spLocks noChangeArrowheads="1"/>
          </p:cNvSpPr>
          <p:nvPr/>
        </p:nvSpPr>
        <p:spPr bwMode="auto">
          <a:xfrm>
            <a:off x="245297" y="116067"/>
            <a:ext cx="664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Theoretical</a:t>
            </a:r>
            <a:r>
              <a:rPr lang="cs-CZ" altLang="cs-CZ" sz="2000" b="1" dirty="0">
                <a:latin typeface="Cambria" panose="02040503050406030204" pitchFamily="18" charset="0"/>
              </a:rPr>
              <a:t> background </a:t>
            </a:r>
            <a:r>
              <a:rPr lang="en-GB" altLang="cs-CZ" sz="2000" b="1" dirty="0">
                <a:latin typeface="Cambria" panose="02040503050406030204" pitchFamily="18" charset="0"/>
              </a:rPr>
              <a:t>(1/</a:t>
            </a:r>
            <a:r>
              <a:rPr lang="cs-CZ" altLang="cs-CZ" sz="2000" b="1" dirty="0">
                <a:latin typeface="Cambria" panose="02040503050406030204" pitchFamily="18" charset="0"/>
              </a:rPr>
              <a:t>2</a:t>
            </a:r>
            <a:r>
              <a:rPr lang="en-GB" altLang="cs-CZ" sz="2000" b="1" dirty="0">
                <a:latin typeface="Cambria" panose="02040503050406030204" pitchFamily="18" charset="0"/>
              </a:rPr>
              <a:t>)</a:t>
            </a:r>
            <a:r>
              <a:rPr lang="cs-CZ" altLang="cs-CZ" sz="2000" b="1" dirty="0">
                <a:latin typeface="Cambria" panose="02040503050406030204" pitchFamily="18" charset="0"/>
              </a:rPr>
              <a:t>:</a:t>
            </a:r>
            <a:r>
              <a:rPr lang="en-GB" altLang="cs-CZ" sz="2000" b="1" dirty="0">
                <a:latin typeface="Cambria" panose="02040503050406030204" pitchFamily="18" charset="0"/>
              </a:rPr>
              <a:t> Integral transformation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16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99797"/>
              </p:ext>
            </p:extLst>
          </p:nvPr>
        </p:nvGraphicFramePr>
        <p:xfrm>
          <a:off x="329434" y="1101904"/>
          <a:ext cx="5148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" imgW="5143500" imgH="596900" progId="Equation.DSMT4">
                  <p:embed/>
                </p:oleObj>
              </mc:Choice>
              <mc:Fallback>
                <p:oleObj name="Equation" r:id="rId4" imgW="51435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34" y="1101904"/>
                        <a:ext cx="51482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789957"/>
              </p:ext>
            </p:extLst>
          </p:nvPr>
        </p:nvGraphicFramePr>
        <p:xfrm>
          <a:off x="305557" y="2050251"/>
          <a:ext cx="3916362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6" imgW="3911600" imgH="1270000" progId="Equation.DSMT4">
                  <p:embed/>
                </p:oleObj>
              </mc:Choice>
              <mc:Fallback>
                <p:oleObj name="Equation" r:id="rId6" imgW="3911600" imgH="12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57" y="2050251"/>
                        <a:ext cx="3916362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36" y="1569912"/>
            <a:ext cx="55753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</a:extLst>
        </p:spPr>
      </p:pic>
      <p:graphicFrame>
        <p:nvGraphicFramePr>
          <p:cNvPr id="19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94238"/>
              </p:ext>
            </p:extLst>
          </p:nvPr>
        </p:nvGraphicFramePr>
        <p:xfrm>
          <a:off x="302696" y="3612840"/>
          <a:ext cx="58086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9" imgW="5803900" imgH="1905000" progId="Equation.DSMT4">
                  <p:embed/>
                </p:oleObj>
              </mc:Choice>
              <mc:Fallback>
                <p:oleObj name="Equation" r:id="rId9" imgW="5803900" imgH="190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96" y="3612840"/>
                        <a:ext cx="5808663" cy="190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57836"/>
              </p:ext>
            </p:extLst>
          </p:nvPr>
        </p:nvGraphicFramePr>
        <p:xfrm>
          <a:off x="302696" y="5858846"/>
          <a:ext cx="42068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1" imgW="4203700" imgH="254000" progId="Equation.DSMT4">
                  <p:embed/>
                </p:oleObj>
              </mc:Choice>
              <mc:Fallback>
                <p:oleObj name="Equation" r:id="rId11" imgW="420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96" y="5858846"/>
                        <a:ext cx="42068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9146"/>
              </p:ext>
            </p:extLst>
          </p:nvPr>
        </p:nvGraphicFramePr>
        <p:xfrm>
          <a:off x="302696" y="6154913"/>
          <a:ext cx="33004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3" imgW="3314520" imgH="330120" progId="Equation.DSMT4">
                  <p:embed/>
                </p:oleObj>
              </mc:Choice>
              <mc:Fallback>
                <p:oleObj name="Equation" r:id="rId13" imgW="3314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96" y="6154913"/>
                        <a:ext cx="33004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bdélník 18"/>
          <p:cNvSpPr>
            <a:spLocks noChangeArrowheads="1"/>
          </p:cNvSpPr>
          <p:nvPr/>
        </p:nvSpPr>
        <p:spPr bwMode="auto">
          <a:xfrm>
            <a:off x="302696" y="475637"/>
            <a:ext cx="9702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The relationship between the disturbing gravitational gradients and the disturbing gravitational potential </a:t>
            </a:r>
            <a:r>
              <a:rPr lang="en-GB" altLang="cs-CZ" sz="1600" dirty="0" smtClean="0">
                <a:latin typeface="Cambria" panose="02040503050406030204" pitchFamily="18" charset="0"/>
              </a:rPr>
              <a:t>can</a:t>
            </a:r>
            <a:r>
              <a:rPr lang="cs-CZ" altLang="cs-CZ" sz="1600" dirty="0" smtClean="0">
                <a:latin typeface="Cambria" panose="02040503050406030204" pitchFamily="18" charset="0"/>
              </a:rPr>
              <a:t> </a:t>
            </a:r>
            <a:r>
              <a:rPr lang="en-GB" altLang="cs-CZ" sz="1600" dirty="0" smtClean="0">
                <a:latin typeface="Cambria" panose="02040503050406030204" pitchFamily="18" charset="0"/>
              </a:rPr>
              <a:t> </a:t>
            </a:r>
            <a:r>
              <a:rPr lang="en-GB" altLang="cs-CZ" sz="1600" dirty="0">
                <a:latin typeface="Cambria" panose="02040503050406030204" pitchFamily="18" charset="0"/>
              </a:rPr>
              <a:t>be obtained by differentiating the spherical Abel-Poisson integral formula (</a:t>
            </a:r>
            <a:r>
              <a:rPr lang="en-GB" altLang="cs-CZ" sz="1600" dirty="0" err="1">
                <a:latin typeface="Cambria" panose="02040503050406030204" pitchFamily="18" charset="0"/>
              </a:rPr>
              <a:t>Šprlák</a:t>
            </a:r>
            <a:r>
              <a:rPr lang="en-GB" altLang="cs-CZ" sz="1600" dirty="0">
                <a:latin typeface="Cambria" panose="02040503050406030204" pitchFamily="18" charset="0"/>
              </a:rPr>
              <a:t> et al., 2015)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sp>
        <p:nvSpPr>
          <p:cNvPr id="23" name="Obdélník 19"/>
          <p:cNvSpPr>
            <a:spLocks noChangeArrowheads="1"/>
          </p:cNvSpPr>
          <p:nvPr/>
        </p:nvSpPr>
        <p:spPr bwMode="auto">
          <a:xfrm>
            <a:off x="302696" y="1695629"/>
            <a:ext cx="6148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The corresponding integral kernel functions were derived by (ibid.)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sp>
        <p:nvSpPr>
          <p:cNvPr id="24" name="Obdélník 20"/>
          <p:cNvSpPr>
            <a:spLocks noChangeArrowheads="1"/>
          </p:cNvSpPr>
          <p:nvPr/>
        </p:nvSpPr>
        <p:spPr bwMode="auto">
          <a:xfrm>
            <a:off x="303573" y="3333561"/>
            <a:ext cx="599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The isotropic kernel functions in the previous equations are (ibid.)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sp>
        <p:nvSpPr>
          <p:cNvPr id="25" name="Obdélník 21"/>
          <p:cNvSpPr>
            <a:spLocks noChangeArrowheads="1"/>
          </p:cNvSpPr>
          <p:nvPr/>
        </p:nvSpPr>
        <p:spPr bwMode="auto">
          <a:xfrm>
            <a:off x="245297" y="5475466"/>
            <a:ext cx="5538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The nomenclature which  was used in the previous equations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861110" y="1535817"/>
            <a:ext cx="22224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IRF – </a:t>
            </a:r>
            <a:r>
              <a:rPr lang="cs-CZ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Inertial</a:t>
            </a:r>
            <a:r>
              <a:rPr lang="cs-CZ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Reference </a:t>
            </a:r>
            <a:r>
              <a:rPr lang="cs-CZ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Frame</a:t>
            </a:r>
            <a:r>
              <a:rPr lang="cs-CZ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8732620" y="1830752"/>
            <a:ext cx="27967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EFRF – </a:t>
            </a:r>
            <a:r>
              <a:rPr lang="cs-CZ" sz="12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Earth</a:t>
            </a:r>
            <a:r>
              <a:rPr lang="cs-CZ" sz="12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2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Fixed</a:t>
            </a:r>
            <a:r>
              <a:rPr lang="cs-CZ" sz="12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Reference </a:t>
            </a:r>
            <a:r>
              <a:rPr lang="cs-CZ" sz="1200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</a:t>
            </a:r>
            <a:r>
              <a:rPr lang="cs-CZ" sz="1200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8732620" y="2107751"/>
            <a:ext cx="30194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LNOF – </a:t>
            </a:r>
            <a:r>
              <a:rPr lang="cs-CZ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Local</a:t>
            </a:r>
            <a:r>
              <a:rPr lang="cs-CZ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North</a:t>
            </a:r>
            <a:r>
              <a:rPr lang="cs-CZ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Oriented</a:t>
            </a:r>
            <a:r>
              <a:rPr lang="cs-CZ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2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</a:t>
            </a:r>
            <a:r>
              <a:rPr lang="cs-CZ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8732620" y="2398973"/>
            <a:ext cx="27967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cs-CZ" sz="1200" dirty="0" smtClean="0">
                <a:solidFill>
                  <a:srgbClr val="3FE9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GRF – </a:t>
            </a:r>
            <a:r>
              <a:rPr lang="cs-CZ" sz="1200" dirty="0" err="1" smtClean="0">
                <a:solidFill>
                  <a:srgbClr val="3FE9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Gradiometer</a:t>
            </a:r>
            <a:r>
              <a:rPr lang="cs-CZ" sz="1200" dirty="0" smtClean="0">
                <a:solidFill>
                  <a:srgbClr val="3FE9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Reference </a:t>
            </a:r>
            <a:r>
              <a:rPr lang="cs-CZ" sz="1200" dirty="0" err="1" smtClean="0">
                <a:solidFill>
                  <a:srgbClr val="3FE93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</a:t>
            </a:r>
            <a:endParaRPr lang="en-GB" sz="1200" dirty="0">
              <a:solidFill>
                <a:srgbClr val="3FE9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auto">
          <a:xfrm>
            <a:off x="0" y="6582932"/>
            <a:ext cx="1410676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 err="1">
                <a:latin typeface="Cambria" panose="02040503050406030204" pitchFamily="18" charset="0"/>
              </a:rPr>
              <a:t>Pitoňák</a:t>
            </a:r>
            <a:r>
              <a:rPr lang="cs-CZ" sz="1400" dirty="0">
                <a:latin typeface="Cambria" panose="02040503050406030204" pitchFamily="18" charset="0"/>
              </a:rPr>
              <a:t> et al.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1410676" y="6582932"/>
            <a:ext cx="970323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Regional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recovery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disturbing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gravitational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from</a:t>
            </a:r>
            <a:r>
              <a:rPr lang="cs-CZ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sz="1400" dirty="0">
                <a:latin typeface="Cambria" panose="02040503050406030204" pitchFamily="18" charset="0"/>
                <a:ea typeface="Cambria" panose="02040503050406030204" pitchFamily="18" charset="0"/>
              </a:rPr>
              <a:t>GOCE </a:t>
            </a:r>
            <a:r>
              <a:rPr lang="cs-CZ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observables</a:t>
            </a:r>
            <a:endParaRPr lang="cs-CZ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cs-CZ" sz="1633" dirty="0"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11113906" y="6582932"/>
            <a:ext cx="949060" cy="27506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r>
              <a:rPr lang="cs-CZ" sz="1400" dirty="0">
                <a:latin typeface="Cambria" panose="02040503050406030204" pitchFamily="18" charset="0"/>
              </a:rPr>
              <a:t>8</a:t>
            </a:r>
            <a:r>
              <a:rPr lang="cs-CZ" sz="1400" dirty="0" smtClean="0">
                <a:latin typeface="Cambria" panose="02040503050406030204" pitchFamily="18" charset="0"/>
              </a:rPr>
              <a:t>/20</a:t>
            </a:r>
            <a:endParaRPr lang="cs-CZ" sz="1400" dirty="0">
              <a:latin typeface="Cambria" panose="02040503050406030204" pitchFamily="18" charset="0"/>
            </a:endParaRPr>
          </a:p>
        </p:txBody>
      </p:sp>
      <p:sp>
        <p:nvSpPr>
          <p:cNvPr id="26" name="TextovéPole 6"/>
          <p:cNvSpPr txBox="1">
            <a:spLocks noChangeArrowheads="1"/>
          </p:cNvSpPr>
          <p:nvPr/>
        </p:nvSpPr>
        <p:spPr bwMode="auto">
          <a:xfrm>
            <a:off x="261938" y="139700"/>
            <a:ext cx="558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latin typeface="Cambria" panose="02040503050406030204" pitchFamily="18" charset="0"/>
              </a:rPr>
              <a:t>Theoretical</a:t>
            </a:r>
            <a:r>
              <a:rPr lang="cs-CZ" altLang="cs-CZ" sz="2000" b="1" dirty="0">
                <a:latin typeface="Cambria" panose="02040503050406030204" pitchFamily="18" charset="0"/>
              </a:rPr>
              <a:t> background </a:t>
            </a:r>
            <a:r>
              <a:rPr lang="en-GB" altLang="cs-CZ" sz="2000" b="1" dirty="0">
                <a:latin typeface="Cambria" panose="02040503050406030204" pitchFamily="18" charset="0"/>
              </a:rPr>
              <a:t>(2/</a:t>
            </a:r>
            <a:r>
              <a:rPr lang="cs-CZ" altLang="cs-CZ" sz="2000" b="1" dirty="0">
                <a:latin typeface="Cambria" panose="02040503050406030204" pitchFamily="18" charset="0"/>
              </a:rPr>
              <a:t>2</a:t>
            </a:r>
            <a:r>
              <a:rPr lang="en-GB" altLang="cs-CZ" sz="2000" b="1" dirty="0">
                <a:latin typeface="Cambria" panose="02040503050406030204" pitchFamily="18" charset="0"/>
              </a:rPr>
              <a:t>)</a:t>
            </a:r>
            <a:r>
              <a:rPr lang="cs-CZ" altLang="cs-CZ" sz="2000" b="1" dirty="0">
                <a:latin typeface="Cambria" panose="02040503050406030204" pitchFamily="18" charset="0"/>
              </a:rPr>
              <a:t>: </a:t>
            </a:r>
            <a:r>
              <a:rPr lang="cs-CZ" altLang="cs-CZ" sz="2000" b="1" dirty="0" err="1">
                <a:latin typeface="Cambria" panose="02040503050406030204" pitchFamily="18" charset="0"/>
              </a:rPr>
              <a:t>Regularization</a:t>
            </a:r>
            <a:endParaRPr lang="cs-CZ" altLang="cs-CZ" sz="2000" b="1" dirty="0">
              <a:latin typeface="Cambria" panose="02040503050406030204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graphicFrame>
        <p:nvGraphicFramePr>
          <p:cNvPr id="34" name="Objekt 1"/>
          <p:cNvGraphicFramePr>
            <a:graphicFrameLocks noChangeAspect="1"/>
          </p:cNvGraphicFramePr>
          <p:nvPr/>
        </p:nvGraphicFramePr>
        <p:xfrm>
          <a:off x="369888" y="973138"/>
          <a:ext cx="13684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4" imgW="1358310" imgH="253890" progId="Equation.DSMT4">
                  <p:embed/>
                </p:oleObj>
              </mc:Choice>
              <mc:Fallback>
                <p:oleObj name="Equation" r:id="rId4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973138"/>
                        <a:ext cx="13684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2"/>
          <p:cNvGraphicFramePr>
            <a:graphicFrameLocks noChangeAspect="1"/>
          </p:cNvGraphicFramePr>
          <p:nvPr/>
        </p:nvGraphicFramePr>
        <p:xfrm>
          <a:off x="387350" y="1619250"/>
          <a:ext cx="29416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6" imgW="2946400" imgH="406400" progId="Equation.DSMT4">
                  <p:embed/>
                </p:oleObj>
              </mc:Choice>
              <mc:Fallback>
                <p:oleObj name="Equation" r:id="rId6" imgW="294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619250"/>
                        <a:ext cx="29416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551124"/>
              </p:ext>
            </p:extLst>
          </p:nvPr>
        </p:nvGraphicFramePr>
        <p:xfrm>
          <a:off x="361156" y="2951897"/>
          <a:ext cx="42116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8" imgW="4216400" imgH="406400" progId="Equation.DSMT4">
                  <p:embed/>
                </p:oleObj>
              </mc:Choice>
              <mc:Fallback>
                <p:oleObj name="Equation" r:id="rId8" imgW="4216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" y="2951897"/>
                        <a:ext cx="42116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89455"/>
              </p:ext>
            </p:extLst>
          </p:nvPr>
        </p:nvGraphicFramePr>
        <p:xfrm>
          <a:off x="361156" y="4152775"/>
          <a:ext cx="35671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10" imgW="3581400" imgH="406400" progId="Equation.DSMT4">
                  <p:embed/>
                </p:oleObj>
              </mc:Choice>
              <mc:Fallback>
                <p:oleObj name="Equation" r:id="rId10" imgW="3581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" y="4152775"/>
                        <a:ext cx="35671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975000"/>
              </p:ext>
            </p:extLst>
          </p:nvPr>
        </p:nvGraphicFramePr>
        <p:xfrm>
          <a:off x="369888" y="5222875"/>
          <a:ext cx="502126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12" imgW="5016500" imgH="736600" progId="Equation.DSMT4">
                  <p:embed/>
                </p:oleObj>
              </mc:Choice>
              <mc:Fallback>
                <p:oleObj name="Equation" r:id="rId12" imgW="50165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5222875"/>
                        <a:ext cx="502126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ovéPole 11"/>
          <p:cNvSpPr txBox="1">
            <a:spLocks noChangeArrowheads="1"/>
          </p:cNvSpPr>
          <p:nvPr/>
        </p:nvSpPr>
        <p:spPr bwMode="auto">
          <a:xfrm>
            <a:off x="261938" y="530225"/>
            <a:ext cx="9263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Eq. (1) in the vector-matrix form well-known as the Gauss-Markov model 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sp>
        <p:nvSpPr>
          <p:cNvPr id="40" name="TextovéPole 1"/>
          <p:cNvSpPr txBox="1">
            <a:spLocks noChangeArrowheads="1"/>
          </p:cNvSpPr>
          <p:nvPr/>
        </p:nvSpPr>
        <p:spPr bwMode="auto">
          <a:xfrm>
            <a:off x="292100" y="1219200"/>
            <a:ext cx="434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>
                <a:latin typeface="Cambria" panose="02040503050406030204" pitchFamily="18" charset="0"/>
              </a:rPr>
              <a:t>f</a:t>
            </a:r>
            <a:r>
              <a:rPr lang="en-GB" altLang="cs-CZ" sz="1600">
                <a:latin typeface="Cambria" panose="02040503050406030204" pitchFamily="18" charset="0"/>
              </a:rPr>
              <a:t>or the least-squares estimate of </a:t>
            </a:r>
            <a:r>
              <a:rPr lang="en-GB" altLang="cs-CZ" sz="1600" b="1">
                <a:latin typeface="Cambria" panose="02040503050406030204" pitchFamily="18" charset="0"/>
              </a:rPr>
              <a:t>x</a:t>
            </a:r>
            <a:r>
              <a:rPr lang="en-GB" altLang="cs-CZ" sz="1600">
                <a:latin typeface="Cambria" panose="02040503050406030204" pitchFamily="18" charset="0"/>
              </a:rPr>
              <a:t> we can write</a:t>
            </a:r>
            <a:endParaRPr lang="cs-CZ" altLang="cs-CZ" sz="1600">
              <a:latin typeface="Cambria" panose="02040503050406030204" pitchFamily="18" charset="0"/>
            </a:endParaRPr>
          </a:p>
        </p:txBody>
      </p:sp>
      <p:sp>
        <p:nvSpPr>
          <p:cNvPr id="41" name="Obdélník 11"/>
          <p:cNvSpPr>
            <a:spLocks noChangeArrowheads="1"/>
          </p:cNvSpPr>
          <p:nvPr/>
        </p:nvSpPr>
        <p:spPr bwMode="auto">
          <a:xfrm>
            <a:off x="292100" y="2073275"/>
            <a:ext cx="11770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cs-CZ" sz="1600" dirty="0">
                <a:latin typeface="Cambria" panose="02040503050406030204" pitchFamily="18" charset="0"/>
              </a:rPr>
              <a:t>The system of normal equations (5) represents the discretized </a:t>
            </a:r>
            <a:r>
              <a:rPr lang="en-GB" altLang="cs-CZ" sz="1600" dirty="0" err="1">
                <a:latin typeface="Cambria" panose="02040503050406030204" pitchFamily="18" charset="0"/>
              </a:rPr>
              <a:t>Fredholm</a:t>
            </a:r>
            <a:r>
              <a:rPr lang="en-GB" altLang="cs-CZ" sz="1600" dirty="0">
                <a:latin typeface="Cambria" panose="02040503050406030204" pitchFamily="18" charset="0"/>
              </a:rPr>
              <a:t> integral equation of the first kind with the ill-conditioned matrix of normal equations </a:t>
            </a:r>
            <a:r>
              <a:rPr lang="en-GB" altLang="cs-CZ" sz="1600" b="1" dirty="0">
                <a:latin typeface="Cambria" panose="02040503050406030204" pitchFamily="18" charset="0"/>
              </a:rPr>
              <a:t>N</a:t>
            </a:r>
            <a:r>
              <a:rPr lang="en-GB" altLang="cs-CZ" sz="1600" dirty="0">
                <a:latin typeface="Cambria" panose="02040503050406030204" pitchFamily="18" charset="0"/>
              </a:rPr>
              <a:t> (its condition number in numerical experiments reached values</a:t>
            </a:r>
            <a:r>
              <a:rPr lang="cs-CZ" altLang="cs-CZ" sz="1600" dirty="0">
                <a:latin typeface="Cambria" panose="02040503050406030204" pitchFamily="18" charset="0"/>
              </a:rPr>
              <a:t> ≈ 10</a:t>
            </a:r>
            <a:r>
              <a:rPr lang="cs-CZ" altLang="cs-CZ" sz="1600" baseline="30000" dirty="0">
                <a:latin typeface="Cambria" panose="02040503050406030204" pitchFamily="18" charset="0"/>
              </a:rPr>
              <a:t>16</a:t>
            </a:r>
            <a:r>
              <a:rPr lang="en-GB" altLang="cs-CZ" sz="1600" dirty="0">
                <a:latin typeface="Cambria" panose="02040503050406030204" pitchFamily="18" charset="0"/>
              </a:rPr>
              <a:t>). The Tikhonov regularization (Tikhonov 1963a, b) with the estimate of </a:t>
            </a:r>
            <a:r>
              <a:rPr lang="en-GB" altLang="cs-CZ" sz="1600" b="1" dirty="0">
                <a:latin typeface="Cambria" panose="02040503050406030204" pitchFamily="18" charset="0"/>
              </a:rPr>
              <a:t>x </a:t>
            </a:r>
            <a:r>
              <a:rPr lang="en-GB" altLang="cs-CZ" sz="1600" dirty="0">
                <a:latin typeface="Cambria" panose="02040503050406030204" pitchFamily="18" charset="0"/>
              </a:rPr>
              <a:t>in the following form was applied</a:t>
            </a:r>
            <a:endParaRPr lang="cs-CZ" altLang="cs-CZ" sz="1600" b="1" dirty="0">
              <a:latin typeface="Cambria" panose="02040503050406030204" pitchFamily="18" charset="0"/>
            </a:endParaRPr>
          </a:p>
        </p:txBody>
      </p:sp>
      <p:sp>
        <p:nvSpPr>
          <p:cNvPr id="42" name="Obdélník 29"/>
          <p:cNvSpPr>
            <a:spLocks noChangeArrowheads="1"/>
          </p:cNvSpPr>
          <p:nvPr/>
        </p:nvSpPr>
        <p:spPr bwMode="auto">
          <a:xfrm>
            <a:off x="261938" y="3335338"/>
            <a:ext cx="1177086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GB" altLang="cs-CZ" sz="1600" dirty="0">
                <a:latin typeface="Cambria" panose="02040503050406030204" pitchFamily="18" charset="0"/>
              </a:rPr>
              <a:t>In our numerical experiments we applied the general cross-validation (GCV) </a:t>
            </a:r>
            <a:r>
              <a:rPr lang="en-GB" altLang="cs-CZ" sz="1600" dirty="0" smtClean="0">
                <a:latin typeface="Cambria" panose="02040503050406030204" pitchFamily="18" charset="0"/>
              </a:rPr>
              <a:t>method</a:t>
            </a:r>
            <a:r>
              <a:rPr lang="cs-CZ" altLang="cs-CZ" sz="1600" dirty="0" smtClean="0">
                <a:latin typeface="Cambria" panose="02040503050406030204" pitchFamily="18" charset="0"/>
              </a:rPr>
              <a:t> </a:t>
            </a:r>
            <a:r>
              <a:rPr lang="en-GB" altLang="cs-CZ" sz="1600" dirty="0" smtClean="0">
                <a:latin typeface="Cambria" panose="02040503050406030204" pitchFamily="18" charset="0"/>
              </a:rPr>
              <a:t>(</a:t>
            </a:r>
            <a:r>
              <a:rPr lang="en-GB" altLang="cs-CZ" sz="1600" dirty="0">
                <a:latin typeface="Cambria" panose="02040503050406030204" pitchFamily="18" charset="0"/>
              </a:rPr>
              <a:t>Hansen and </a:t>
            </a:r>
            <a:r>
              <a:rPr lang="en-GB" altLang="cs-CZ" sz="1600" dirty="0" err="1">
                <a:latin typeface="Cambria" panose="02040503050406030204" pitchFamily="18" charset="0"/>
              </a:rPr>
              <a:t>O’Fleary</a:t>
            </a:r>
            <a:r>
              <a:rPr lang="en-GB" altLang="cs-CZ" sz="1600" dirty="0">
                <a:latin typeface="Cambria" panose="02040503050406030204" pitchFamily="18" charset="0"/>
              </a:rPr>
              <a:t>, 1993) and L-curve criterion (Miller, 1970) to determine regularization parameter. The bias of the solution can formally be computed from </a:t>
            </a:r>
            <a:r>
              <a:rPr lang="cs-CZ" altLang="cs-CZ" sz="1600" dirty="0" smtClean="0">
                <a:latin typeface="Cambria" panose="02040503050406030204" pitchFamily="18" charset="0"/>
              </a:rPr>
              <a:t/>
            </a:r>
            <a:br>
              <a:rPr lang="cs-CZ" altLang="cs-CZ" sz="1600" dirty="0" smtClean="0">
                <a:latin typeface="Cambria" panose="02040503050406030204" pitchFamily="18" charset="0"/>
              </a:rPr>
            </a:br>
            <a:r>
              <a:rPr lang="en-GB" altLang="cs-CZ" sz="1600" dirty="0" smtClean="0">
                <a:latin typeface="Cambria" panose="02040503050406030204" pitchFamily="18" charset="0"/>
              </a:rPr>
              <a:t>(</a:t>
            </a:r>
            <a:r>
              <a:rPr lang="en-GB" altLang="cs-CZ" sz="1600" dirty="0">
                <a:latin typeface="Cambria" panose="02040503050406030204" pitchFamily="18" charset="0"/>
              </a:rPr>
              <a:t>Xu et al., 2006) </a:t>
            </a:r>
            <a:endParaRPr lang="cs-CZ" altLang="cs-CZ" sz="1600" b="1" dirty="0">
              <a:latin typeface="Cambria" panose="02040503050406030204" pitchFamily="18" charset="0"/>
            </a:endParaRPr>
          </a:p>
        </p:txBody>
      </p:sp>
      <p:sp>
        <p:nvSpPr>
          <p:cNvPr id="43" name="TextovéPole 13"/>
          <p:cNvSpPr txBox="1">
            <a:spLocks noChangeArrowheads="1"/>
          </p:cNvSpPr>
          <p:nvPr/>
        </p:nvSpPr>
        <p:spPr bwMode="auto">
          <a:xfrm>
            <a:off x="292100" y="4535057"/>
            <a:ext cx="6062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b="1" dirty="0">
                <a:latin typeface="Cambria" panose="02040503050406030204" pitchFamily="18" charset="0"/>
              </a:rPr>
              <a:t>Combination of all four well-measured gravitational gradients</a:t>
            </a:r>
            <a:r>
              <a:rPr lang="cs-CZ" altLang="cs-CZ" sz="16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44" name="Obdélník 14"/>
          <p:cNvSpPr>
            <a:spLocks noChangeArrowheads="1"/>
          </p:cNvSpPr>
          <p:nvPr/>
        </p:nvSpPr>
        <p:spPr bwMode="auto">
          <a:xfrm>
            <a:off x="8205388" y="4857932"/>
            <a:ext cx="3313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The Tikhonov regularization</a:t>
            </a:r>
            <a:r>
              <a:rPr lang="cs-CZ" altLang="cs-CZ" sz="1600" dirty="0">
                <a:latin typeface="Cambria" panose="02040503050406030204" pitchFamily="18" charset="0"/>
              </a:rPr>
              <a:t> </a:t>
            </a:r>
            <a:r>
              <a:rPr lang="en-GB" altLang="cs-CZ" sz="1600" dirty="0">
                <a:latin typeface="Cambria" panose="02040503050406030204" pitchFamily="18" charset="0"/>
              </a:rPr>
              <a:t>(Eq. 6)</a:t>
            </a:r>
            <a:endParaRPr lang="cs-CZ" altLang="cs-CZ" sz="1600" dirty="0"/>
          </a:p>
        </p:txBody>
      </p:sp>
      <p:sp>
        <p:nvSpPr>
          <p:cNvPr id="45" name="Obdélník 32"/>
          <p:cNvSpPr>
            <a:spLocks noChangeArrowheads="1"/>
          </p:cNvSpPr>
          <p:nvPr/>
        </p:nvSpPr>
        <p:spPr bwMode="auto">
          <a:xfrm>
            <a:off x="292100" y="4884440"/>
            <a:ext cx="5402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cs-CZ" sz="1600" dirty="0">
                <a:latin typeface="Cambria" panose="02040503050406030204" pitchFamily="18" charset="0"/>
              </a:rPr>
              <a:t>Variance Component estimation (Koch and </a:t>
            </a:r>
            <a:r>
              <a:rPr lang="en-GB" altLang="cs-CZ" sz="1600" dirty="0" err="1">
                <a:latin typeface="Cambria" panose="02040503050406030204" pitchFamily="18" charset="0"/>
              </a:rPr>
              <a:t>Kusche</a:t>
            </a:r>
            <a:r>
              <a:rPr lang="en-GB" altLang="cs-CZ" sz="1600" dirty="0">
                <a:latin typeface="Cambria" panose="02040503050406030204" pitchFamily="18" charset="0"/>
              </a:rPr>
              <a:t>, 2002) </a:t>
            </a:r>
            <a:endParaRPr lang="cs-CZ" altLang="cs-CZ" sz="1600" dirty="0">
              <a:latin typeface="Cambria" panose="02040503050406030204" pitchFamily="18" charset="0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graphicFrame>
        <p:nvGraphicFramePr>
          <p:cNvPr id="47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77608"/>
              </p:ext>
            </p:extLst>
          </p:nvPr>
        </p:nvGraphicFramePr>
        <p:xfrm>
          <a:off x="8339750" y="5597155"/>
          <a:ext cx="1939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14" imgW="1943100" imgH="330200" progId="Equation.DSMT4">
                  <p:embed/>
                </p:oleObj>
              </mc:Choice>
              <mc:Fallback>
                <p:oleObj name="Equation" r:id="rId14" imgW="1943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9750" y="5597155"/>
                        <a:ext cx="19399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graphicFrame>
        <p:nvGraphicFramePr>
          <p:cNvPr id="49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811646"/>
              </p:ext>
            </p:extLst>
          </p:nvPr>
        </p:nvGraphicFramePr>
        <p:xfrm>
          <a:off x="8325778" y="6009448"/>
          <a:ext cx="23415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16" imgW="2336800" imgH="330200" progId="Equation.DSMT4">
                  <p:embed/>
                </p:oleObj>
              </mc:Choice>
              <mc:Fallback>
                <p:oleObj name="Equation" r:id="rId16" imgW="2336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5778" y="6009448"/>
                        <a:ext cx="23415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graphicFrame>
        <p:nvGraphicFramePr>
          <p:cNvPr id="51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79682"/>
              </p:ext>
            </p:extLst>
          </p:nvPr>
        </p:nvGraphicFramePr>
        <p:xfrm>
          <a:off x="371475" y="5945188"/>
          <a:ext cx="31527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18" imgW="3174840" imgH="609480" progId="Equation.DSMT4">
                  <p:embed/>
                </p:oleObj>
              </mc:Choice>
              <mc:Fallback>
                <p:oleObj name="Equation" r:id="rId18" imgW="31748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945188"/>
                        <a:ext cx="31527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altLang="cs-CZ"/>
          </a:p>
        </p:txBody>
      </p:sp>
      <p:graphicFrame>
        <p:nvGraphicFramePr>
          <p:cNvPr id="53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33279"/>
              </p:ext>
            </p:extLst>
          </p:nvPr>
        </p:nvGraphicFramePr>
        <p:xfrm>
          <a:off x="3582988" y="5937027"/>
          <a:ext cx="42227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20" imgW="4229100" imgH="609600" progId="Equation.DSMT4">
                  <p:embed/>
                </p:oleObj>
              </mc:Choice>
              <mc:Fallback>
                <p:oleObj name="Equation" r:id="rId20" imgW="42291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5937027"/>
                        <a:ext cx="42227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Přímá spojnice 26"/>
          <p:cNvCxnSpPr>
            <a:cxnSpLocks noChangeShapeType="1"/>
          </p:cNvCxnSpPr>
          <p:nvPr/>
        </p:nvCxnSpPr>
        <p:spPr bwMode="auto">
          <a:xfrm flipH="1">
            <a:off x="8191185" y="5110130"/>
            <a:ext cx="14203" cy="143528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5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95418"/>
              </p:ext>
            </p:extLst>
          </p:nvPr>
        </p:nvGraphicFramePr>
        <p:xfrm>
          <a:off x="8325778" y="5147651"/>
          <a:ext cx="36909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22" imgW="3695700" imgH="406400" progId="Equation.DSMT4">
                  <p:embed/>
                </p:oleObj>
              </mc:Choice>
              <mc:Fallback>
                <p:oleObj name="Equation" r:id="rId22" imgW="3695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5778" y="5147651"/>
                        <a:ext cx="36909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708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1589</Words>
  <Application>Microsoft Office PowerPoint</Application>
  <PresentationFormat>Širokoúhlá obrazovka</PresentationFormat>
  <Paragraphs>335</Paragraphs>
  <Slides>21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msmincho</vt:lpstr>
      <vt:lpstr>Times New Roman</vt:lpstr>
      <vt:lpstr>Wingdings</vt:lpstr>
      <vt:lpstr>Motiv Office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tvorby Geografických Informačních Systémů</dc:title>
  <dc:creator>Karel Jedlicka</dc:creator>
  <cp:lastModifiedBy>pitonakm</cp:lastModifiedBy>
  <cp:revision>113</cp:revision>
  <cp:lastPrinted>2014-09-22T08:43:46Z</cp:lastPrinted>
  <dcterms:created xsi:type="dcterms:W3CDTF">2014-09-21T19:30:46Z</dcterms:created>
  <dcterms:modified xsi:type="dcterms:W3CDTF">2018-11-14T06:54:09Z</dcterms:modified>
</cp:coreProperties>
</file>