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3"/>
  </p:notesMasterIdLst>
  <p:handoutMasterIdLst>
    <p:handoutMasterId r:id="rId44"/>
  </p:handoutMasterIdLst>
  <p:sldIdLst>
    <p:sldId id="262" r:id="rId2"/>
    <p:sldId id="483" r:id="rId3"/>
    <p:sldId id="586" r:id="rId4"/>
    <p:sldId id="457" r:id="rId5"/>
    <p:sldId id="475" r:id="rId6"/>
    <p:sldId id="460" r:id="rId7"/>
    <p:sldId id="407" r:id="rId8"/>
    <p:sldId id="436" r:id="rId9"/>
    <p:sldId id="528" r:id="rId10"/>
    <p:sldId id="388" r:id="rId11"/>
    <p:sldId id="566" r:id="rId12"/>
    <p:sldId id="389" r:id="rId13"/>
    <p:sldId id="569" r:id="rId14"/>
    <p:sldId id="274" r:id="rId15"/>
    <p:sldId id="403" r:id="rId16"/>
    <p:sldId id="442" r:id="rId17"/>
    <p:sldId id="519" r:id="rId18"/>
    <p:sldId id="479" r:id="rId19"/>
    <p:sldId id="508" r:id="rId20"/>
    <p:sldId id="507" r:id="rId21"/>
    <p:sldId id="509" r:id="rId22"/>
    <p:sldId id="510" r:id="rId23"/>
    <p:sldId id="567" r:id="rId24"/>
    <p:sldId id="491" r:id="rId25"/>
    <p:sldId id="511" r:id="rId26"/>
    <p:sldId id="512" r:id="rId27"/>
    <p:sldId id="513" r:id="rId28"/>
    <p:sldId id="514" r:id="rId29"/>
    <p:sldId id="515" r:id="rId30"/>
    <p:sldId id="531" r:id="rId31"/>
    <p:sldId id="564" r:id="rId32"/>
    <p:sldId id="520" r:id="rId33"/>
    <p:sldId id="570" r:id="rId34"/>
    <p:sldId id="525" r:id="rId35"/>
    <p:sldId id="573" r:id="rId36"/>
    <p:sldId id="574" r:id="rId37"/>
    <p:sldId id="576" r:id="rId38"/>
    <p:sldId id="582" r:id="rId39"/>
    <p:sldId id="583" r:id="rId40"/>
    <p:sldId id="584" r:id="rId41"/>
    <p:sldId id="406" r:id="rId42"/>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Oddíl bez názvu" id="{BADC8311-D5EE-41AC-B487-A0659DCAB29B}">
          <p14:sldIdLst>
            <p14:sldId id="262"/>
            <p14:sldId id="483"/>
            <p14:sldId id="586"/>
            <p14:sldId id="457"/>
            <p14:sldId id="475"/>
            <p14:sldId id="460"/>
            <p14:sldId id="407"/>
            <p14:sldId id="436"/>
            <p14:sldId id="528"/>
            <p14:sldId id="388"/>
            <p14:sldId id="566"/>
            <p14:sldId id="389"/>
            <p14:sldId id="569"/>
            <p14:sldId id="274"/>
            <p14:sldId id="403"/>
            <p14:sldId id="442"/>
            <p14:sldId id="519"/>
            <p14:sldId id="479"/>
            <p14:sldId id="508"/>
            <p14:sldId id="507"/>
            <p14:sldId id="509"/>
            <p14:sldId id="510"/>
            <p14:sldId id="567"/>
            <p14:sldId id="491"/>
            <p14:sldId id="511"/>
            <p14:sldId id="512"/>
            <p14:sldId id="513"/>
            <p14:sldId id="514"/>
            <p14:sldId id="515"/>
            <p14:sldId id="531"/>
            <p14:sldId id="564"/>
            <p14:sldId id="520"/>
            <p14:sldId id="570"/>
            <p14:sldId id="525"/>
            <p14:sldId id="573"/>
            <p14:sldId id="574"/>
            <p14:sldId id="576"/>
            <p14:sldId id="582"/>
            <p14:sldId id="583"/>
            <p14:sldId id="584"/>
            <p14:sldId id="40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okocnik" initials="K" lastIdx="4" clrIdx="0">
    <p:extLst>
      <p:ext uri="{19B8F6BF-5375-455C-9EA6-DF929625EA0E}">
        <p15:presenceInfo xmlns:p15="http://schemas.microsoft.com/office/powerpoint/2012/main" userId="Klokoc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FF"/>
    <a:srgbClr val="FF0000"/>
    <a:srgbClr val="00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9" autoAdjust="0"/>
    <p:restoredTop sz="86409" autoAdjust="0"/>
  </p:normalViewPr>
  <p:slideViewPr>
    <p:cSldViewPr>
      <p:cViewPr varScale="1">
        <p:scale>
          <a:sx n="46" d="100"/>
          <a:sy n="46" d="100"/>
        </p:scale>
        <p:origin x="716" y="24"/>
      </p:cViewPr>
      <p:guideLst>
        <p:guide orient="horz" pos="2160"/>
        <p:guide pos="2880"/>
      </p:guideLst>
    </p:cSldViewPr>
  </p:slideViewPr>
  <p:outlineViewPr>
    <p:cViewPr>
      <p:scale>
        <a:sx n="33" d="100"/>
        <a:sy n="33" d="100"/>
      </p:scale>
      <p:origin x="0" y="-30456"/>
    </p:cViewPr>
  </p:outlineViewPr>
  <p:notesTextViewPr>
    <p:cViewPr>
      <p:scale>
        <a:sx n="100" d="100"/>
        <a:sy n="100" d="100"/>
      </p:scale>
      <p:origin x="0" y="0"/>
    </p:cViewPr>
  </p:notesTextViewPr>
  <p:sorterViewPr>
    <p:cViewPr varScale="1">
      <p:scale>
        <a:sx n="1" d="1"/>
        <a:sy n="1" d="1"/>
      </p:scale>
      <p:origin x="0" y="-1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27T10:46:17.098" idx="3">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27T10:55:30.989" idx="4">
    <p:pos x="5235" y="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pPr>
              <a:defRPr/>
            </a:pPr>
            <a:fld id="{E7A7C48B-D8BA-41D6-AF00-1AD60D77F3E0}" type="datetimeFigureOut">
              <a:rPr lang="cs-CZ"/>
              <a:pPr>
                <a:defRPr/>
              </a:pPr>
              <a:t>6.11.2018</a:t>
            </a:fld>
            <a:endParaRPr lang="cs-CZ"/>
          </a:p>
        </p:txBody>
      </p:sp>
      <p:sp>
        <p:nvSpPr>
          <p:cNvPr id="4" name="Zástupný symbol pro zápatí 3"/>
          <p:cNvSpPr>
            <a:spLocks noGrp="1"/>
          </p:cNvSpPr>
          <p:nvPr>
            <p:ph type="ftr" sz="quarter" idx="2"/>
          </p:nvPr>
        </p:nvSpPr>
        <p:spPr>
          <a:xfrm>
            <a:off x="0" y="9429831"/>
            <a:ext cx="2946400" cy="496808"/>
          </a:xfrm>
          <a:prstGeom prst="rect">
            <a:avLst/>
          </a:prstGeom>
        </p:spPr>
        <p:txBody>
          <a:bodyPr vert="horz" lIns="91440" tIns="45720" rIns="91440" bIns="45720" rtlCol="0" anchor="b"/>
          <a:lstStyle>
            <a:lvl1pPr algn="l">
              <a:defRPr sz="1200"/>
            </a:lvl1pPr>
          </a:lstStyle>
          <a:p>
            <a:pPr>
              <a:defRPr/>
            </a:pPr>
            <a:endParaRPr lang="cs-CZ"/>
          </a:p>
        </p:txBody>
      </p:sp>
      <p:sp>
        <p:nvSpPr>
          <p:cNvPr id="5" name="Zástupný symbol pro číslo snímku 4"/>
          <p:cNvSpPr>
            <a:spLocks noGrp="1"/>
          </p:cNvSpPr>
          <p:nvPr>
            <p:ph type="sldNum" sz="quarter" idx="3"/>
          </p:nvPr>
        </p:nvSpPr>
        <p:spPr>
          <a:xfrm>
            <a:off x="3849688" y="9429831"/>
            <a:ext cx="2946400" cy="496808"/>
          </a:xfrm>
          <a:prstGeom prst="rect">
            <a:avLst/>
          </a:prstGeom>
        </p:spPr>
        <p:txBody>
          <a:bodyPr vert="horz" lIns="91440" tIns="45720" rIns="91440" bIns="45720" rtlCol="0" anchor="b"/>
          <a:lstStyle>
            <a:lvl1pPr algn="r">
              <a:defRPr sz="1200"/>
            </a:lvl1pPr>
          </a:lstStyle>
          <a:p>
            <a:pPr>
              <a:defRPr/>
            </a:pPr>
            <a:fld id="{AEEBC8BD-1068-4ECA-8827-56C396AE5CB8}" type="slidenum">
              <a:rPr lang="cs-CZ"/>
              <a:pPr>
                <a:defRPr/>
              </a:pPr>
              <a:t>‹#›</a:t>
            </a:fld>
            <a:endParaRPr lang="cs-CZ"/>
          </a:p>
        </p:txBody>
      </p:sp>
    </p:spTree>
    <p:extLst>
      <p:ext uri="{BB962C8B-B14F-4D97-AF65-F5344CB8AC3E}">
        <p14:creationId xmlns:p14="http://schemas.microsoft.com/office/powerpoint/2010/main" val="538760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6400" cy="498395"/>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idx="1"/>
          </p:nvPr>
        </p:nvSpPr>
        <p:spPr>
          <a:xfrm>
            <a:off x="3849688" y="1"/>
            <a:ext cx="2946400" cy="498395"/>
          </a:xfrm>
          <a:prstGeom prst="rect">
            <a:avLst/>
          </a:prstGeom>
        </p:spPr>
        <p:txBody>
          <a:bodyPr vert="horz" lIns="91440" tIns="45720" rIns="91440" bIns="45720" rtlCol="0"/>
          <a:lstStyle>
            <a:lvl1pPr algn="r" eaLnBrk="1" hangingPunct="1">
              <a:defRPr sz="1200"/>
            </a:lvl1pPr>
          </a:lstStyle>
          <a:p>
            <a:pPr>
              <a:defRPr/>
            </a:pPr>
            <a:fld id="{290DCD50-5119-4715-BA8D-568E7CE3881B}" type="datetimeFigureOut">
              <a:rPr lang="cs-CZ"/>
              <a:pPr>
                <a:defRPr/>
              </a:pPr>
              <a:t>6.11.2018</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79450" y="4776024"/>
            <a:ext cx="5438775" cy="3909387"/>
          </a:xfrm>
          <a:prstGeom prst="rect">
            <a:avLst/>
          </a:prstGeom>
        </p:spPr>
        <p:txBody>
          <a:bodyPr vert="horz" lIns="91440" tIns="45720" rIns="91440" bIns="45720" rtlCol="0"/>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7" name="Zástupný symbol pro číslo snímku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eaLnBrk="1" hangingPunct="1">
              <a:defRPr sz="1200"/>
            </a:lvl1pPr>
          </a:lstStyle>
          <a:p>
            <a:pPr>
              <a:defRPr/>
            </a:pPr>
            <a:fld id="{48F818A0-3BA9-4014-9C68-6487CDF9AA6D}" type="slidenum">
              <a:rPr lang="cs-CZ"/>
              <a:pPr>
                <a:defRPr/>
              </a:pPr>
              <a:t>‹#›</a:t>
            </a:fld>
            <a:endParaRPr lang="cs-CZ"/>
          </a:p>
        </p:txBody>
      </p:sp>
    </p:spTree>
    <p:extLst>
      <p:ext uri="{BB962C8B-B14F-4D97-AF65-F5344CB8AC3E}">
        <p14:creationId xmlns:p14="http://schemas.microsoft.com/office/powerpoint/2010/main" val="184158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Satellite dynamics (…) and physical geodesy, use of their theory</a:t>
            </a:r>
            <a:r>
              <a:rPr lang="en-US" baseline="0" dirty="0" smtClean="0"/>
              <a:t> and numerical results s/c….</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a:t>
            </a:fld>
            <a:endParaRPr lang="cs-CZ"/>
          </a:p>
        </p:txBody>
      </p:sp>
    </p:spTree>
    <p:extLst>
      <p:ext uri="{BB962C8B-B14F-4D97-AF65-F5344CB8AC3E}">
        <p14:creationId xmlns:p14="http://schemas.microsoft.com/office/powerpoint/2010/main" val="245644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4</a:t>
            </a:fld>
            <a:endParaRPr lang="cs-CZ"/>
          </a:p>
        </p:txBody>
      </p:sp>
    </p:spTree>
    <p:extLst>
      <p:ext uri="{BB962C8B-B14F-4D97-AF65-F5344CB8AC3E}">
        <p14:creationId xmlns:p14="http://schemas.microsoft.com/office/powerpoint/2010/main" val="292736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Legendre associated functions,… free-air</a:t>
            </a:r>
            <a:r>
              <a:rPr lang="en-US" baseline="0" dirty="0" smtClean="0"/>
              <a:t> gravity anomaly, gravity disturbance</a:t>
            </a:r>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7</a:t>
            </a:fld>
            <a:endParaRPr lang="cs-CZ"/>
          </a:p>
        </p:txBody>
      </p:sp>
    </p:spTree>
    <p:extLst>
      <p:ext uri="{BB962C8B-B14F-4D97-AF65-F5344CB8AC3E}">
        <p14:creationId xmlns:p14="http://schemas.microsoft.com/office/powerpoint/2010/main" val="141891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8</a:t>
            </a:fld>
            <a:endParaRPr lang="cs-CZ"/>
          </a:p>
        </p:txBody>
      </p:sp>
    </p:spTree>
    <p:extLst>
      <p:ext uri="{BB962C8B-B14F-4D97-AF65-F5344CB8AC3E}">
        <p14:creationId xmlns:p14="http://schemas.microsoft.com/office/powerpoint/2010/main" val="90568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16</a:t>
            </a:fld>
            <a:endParaRPr lang="cs-CZ"/>
          </a:p>
        </p:txBody>
      </p:sp>
    </p:spTree>
    <p:extLst>
      <p:ext uri="{BB962C8B-B14F-4D97-AF65-F5344CB8AC3E}">
        <p14:creationId xmlns:p14="http://schemas.microsoft.com/office/powerpoint/2010/main" val="221842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8F818A0-3BA9-4014-9C68-6487CDF9AA6D}" type="slidenum">
              <a:rPr lang="cs-CZ" smtClean="0"/>
              <a:pPr>
                <a:defRPr/>
              </a:pPr>
              <a:t>41</a:t>
            </a:fld>
            <a:endParaRPr lang="cs-CZ"/>
          </a:p>
        </p:txBody>
      </p:sp>
    </p:spTree>
    <p:extLst>
      <p:ext uri="{BB962C8B-B14F-4D97-AF65-F5344CB8AC3E}">
        <p14:creationId xmlns:p14="http://schemas.microsoft.com/office/powerpoint/2010/main" val="20813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B0010A84-0C68-4DC4-AA81-EDBFE09DDECE}" type="slidenum">
              <a:rPr lang="cs-CZ" altLang="cs-CZ"/>
              <a:pPr>
                <a:defRPr/>
              </a:pPr>
              <a:t>‹#›</a:t>
            </a:fld>
            <a:endParaRPr lang="cs-CZ" altLang="cs-CZ"/>
          </a:p>
        </p:txBody>
      </p:sp>
    </p:spTree>
    <p:extLst>
      <p:ext uri="{BB962C8B-B14F-4D97-AF65-F5344CB8AC3E}">
        <p14:creationId xmlns:p14="http://schemas.microsoft.com/office/powerpoint/2010/main" val="222043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F5CCC69B-4686-4FCA-9E10-11D3EDEB399F}" type="slidenum">
              <a:rPr lang="cs-CZ" altLang="cs-CZ"/>
              <a:pPr>
                <a:defRPr/>
              </a:pPr>
              <a:t>‹#›</a:t>
            </a:fld>
            <a:endParaRPr lang="cs-CZ" altLang="cs-CZ"/>
          </a:p>
        </p:txBody>
      </p:sp>
    </p:spTree>
    <p:extLst>
      <p:ext uri="{BB962C8B-B14F-4D97-AF65-F5344CB8AC3E}">
        <p14:creationId xmlns:p14="http://schemas.microsoft.com/office/powerpoint/2010/main" val="3266178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38F9891A-1B8F-4034-AC4F-33FC88BCE6EB}" type="slidenum">
              <a:rPr lang="cs-CZ" altLang="cs-CZ"/>
              <a:pPr>
                <a:defRPr/>
              </a:pPr>
              <a:t>‹#›</a:t>
            </a:fld>
            <a:endParaRPr lang="cs-CZ" altLang="cs-CZ"/>
          </a:p>
        </p:txBody>
      </p:sp>
    </p:spTree>
    <p:extLst>
      <p:ext uri="{BB962C8B-B14F-4D97-AF65-F5344CB8AC3E}">
        <p14:creationId xmlns:p14="http://schemas.microsoft.com/office/powerpoint/2010/main" val="24007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7EC2C81E-5E3B-459E-91B4-CEE1568EA8A1}" type="slidenum">
              <a:rPr lang="cs-CZ" altLang="cs-CZ"/>
              <a:pPr>
                <a:defRPr/>
              </a:pPr>
              <a:t>‹#›</a:t>
            </a:fld>
            <a:endParaRPr lang="cs-CZ" altLang="cs-CZ"/>
          </a:p>
        </p:txBody>
      </p:sp>
    </p:spTree>
    <p:extLst>
      <p:ext uri="{BB962C8B-B14F-4D97-AF65-F5344CB8AC3E}">
        <p14:creationId xmlns:p14="http://schemas.microsoft.com/office/powerpoint/2010/main" val="3299413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C8056BAF-C16C-47C0-A51A-C1F523577D6C}" type="slidenum">
              <a:rPr lang="cs-CZ" altLang="cs-CZ"/>
              <a:pPr>
                <a:defRPr/>
              </a:pPr>
              <a:t>‹#›</a:t>
            </a:fld>
            <a:endParaRPr lang="cs-CZ" altLang="cs-CZ"/>
          </a:p>
        </p:txBody>
      </p:sp>
    </p:spTree>
    <p:extLst>
      <p:ext uri="{BB962C8B-B14F-4D97-AF65-F5344CB8AC3E}">
        <p14:creationId xmlns:p14="http://schemas.microsoft.com/office/powerpoint/2010/main" val="62402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04113D3A-478D-480E-B82F-AF33EE49C886}" type="slidenum">
              <a:rPr lang="cs-CZ" altLang="cs-CZ"/>
              <a:pPr>
                <a:defRPr/>
              </a:pPr>
              <a:t>‹#›</a:t>
            </a:fld>
            <a:endParaRPr lang="cs-CZ" altLang="cs-CZ"/>
          </a:p>
        </p:txBody>
      </p:sp>
    </p:spTree>
    <p:extLst>
      <p:ext uri="{BB962C8B-B14F-4D97-AF65-F5344CB8AC3E}">
        <p14:creationId xmlns:p14="http://schemas.microsoft.com/office/powerpoint/2010/main" val="403570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p:cNvSpPr>
            <a:spLocks noGrp="1" noChangeArrowheads="1"/>
          </p:cNvSpPr>
          <p:nvPr>
            <p:ph type="sldNum" sz="quarter" idx="12"/>
          </p:nvPr>
        </p:nvSpPr>
        <p:spPr>
          <a:ln/>
        </p:spPr>
        <p:txBody>
          <a:bodyPr/>
          <a:lstStyle>
            <a:lvl1pPr>
              <a:defRPr/>
            </a:lvl1pPr>
          </a:lstStyle>
          <a:p>
            <a:pPr>
              <a:defRPr/>
            </a:pPr>
            <a:fld id="{1543BDC9-298E-46A5-87A2-A625F6D3022F}" type="slidenum">
              <a:rPr lang="cs-CZ" altLang="cs-CZ"/>
              <a:pPr>
                <a:defRPr/>
              </a:pPr>
              <a:t>‹#›</a:t>
            </a:fld>
            <a:endParaRPr lang="cs-CZ" altLang="cs-CZ"/>
          </a:p>
        </p:txBody>
      </p:sp>
    </p:spTree>
    <p:extLst>
      <p:ext uri="{BB962C8B-B14F-4D97-AF65-F5344CB8AC3E}">
        <p14:creationId xmlns:p14="http://schemas.microsoft.com/office/powerpoint/2010/main" val="3985633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p:cNvSpPr>
            <a:spLocks noGrp="1" noChangeArrowheads="1"/>
          </p:cNvSpPr>
          <p:nvPr>
            <p:ph type="sldNum" sz="quarter" idx="12"/>
          </p:nvPr>
        </p:nvSpPr>
        <p:spPr>
          <a:ln/>
        </p:spPr>
        <p:txBody>
          <a:bodyPr/>
          <a:lstStyle>
            <a:lvl1pPr>
              <a:defRPr/>
            </a:lvl1pPr>
          </a:lstStyle>
          <a:p>
            <a:pPr>
              <a:defRPr/>
            </a:pPr>
            <a:fld id="{D99A5A50-B84F-4549-836A-79DD866178BF}" type="slidenum">
              <a:rPr lang="cs-CZ" altLang="cs-CZ"/>
              <a:pPr>
                <a:defRPr/>
              </a:pPr>
              <a:t>‹#›</a:t>
            </a:fld>
            <a:endParaRPr lang="cs-CZ" altLang="cs-CZ"/>
          </a:p>
        </p:txBody>
      </p:sp>
    </p:spTree>
    <p:extLst>
      <p:ext uri="{BB962C8B-B14F-4D97-AF65-F5344CB8AC3E}">
        <p14:creationId xmlns:p14="http://schemas.microsoft.com/office/powerpoint/2010/main" val="167653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p:cNvSpPr>
            <a:spLocks noGrp="1" noChangeArrowheads="1"/>
          </p:cNvSpPr>
          <p:nvPr>
            <p:ph type="sldNum" sz="quarter" idx="12"/>
          </p:nvPr>
        </p:nvSpPr>
        <p:spPr>
          <a:ln/>
        </p:spPr>
        <p:txBody>
          <a:bodyPr/>
          <a:lstStyle>
            <a:lvl1pPr>
              <a:defRPr/>
            </a:lvl1pPr>
          </a:lstStyle>
          <a:p>
            <a:pPr>
              <a:defRPr/>
            </a:pPr>
            <a:fld id="{2FC4F09A-8822-4AE4-A1AA-2C61D054991D}" type="slidenum">
              <a:rPr lang="cs-CZ" altLang="cs-CZ"/>
              <a:pPr>
                <a:defRPr/>
              </a:pPr>
              <a:t>‹#›</a:t>
            </a:fld>
            <a:endParaRPr lang="cs-CZ" altLang="cs-CZ"/>
          </a:p>
        </p:txBody>
      </p:sp>
    </p:spTree>
    <p:extLst>
      <p:ext uri="{BB962C8B-B14F-4D97-AF65-F5344CB8AC3E}">
        <p14:creationId xmlns:p14="http://schemas.microsoft.com/office/powerpoint/2010/main" val="308073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A1837A0E-0C62-44CF-9F9F-27F5630B134D}" type="slidenum">
              <a:rPr lang="cs-CZ" altLang="cs-CZ"/>
              <a:pPr>
                <a:defRPr/>
              </a:pPr>
              <a:t>‹#›</a:t>
            </a:fld>
            <a:endParaRPr lang="cs-CZ" altLang="cs-CZ"/>
          </a:p>
        </p:txBody>
      </p:sp>
    </p:spTree>
    <p:extLst>
      <p:ext uri="{BB962C8B-B14F-4D97-AF65-F5344CB8AC3E}">
        <p14:creationId xmlns:p14="http://schemas.microsoft.com/office/powerpoint/2010/main" val="302372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p:cNvSpPr>
            <a:spLocks noGrp="1" noChangeArrowheads="1"/>
          </p:cNvSpPr>
          <p:nvPr>
            <p:ph type="sldNum" sz="quarter" idx="12"/>
          </p:nvPr>
        </p:nvSpPr>
        <p:spPr>
          <a:ln/>
        </p:spPr>
        <p:txBody>
          <a:bodyPr/>
          <a:lstStyle>
            <a:lvl1pPr>
              <a:defRPr/>
            </a:lvl1pPr>
          </a:lstStyle>
          <a:p>
            <a:pPr>
              <a:defRPr/>
            </a:pPr>
            <a:fld id="{EA729441-FCB2-47FC-BFCF-361C45CAC9D7}" type="slidenum">
              <a:rPr lang="cs-CZ" altLang="cs-CZ"/>
              <a:pPr>
                <a:defRPr/>
              </a:pPr>
              <a:t>‹#›</a:t>
            </a:fld>
            <a:endParaRPr lang="cs-CZ" altLang="cs-CZ"/>
          </a:p>
        </p:txBody>
      </p:sp>
    </p:spTree>
    <p:extLst>
      <p:ext uri="{BB962C8B-B14F-4D97-AF65-F5344CB8AC3E}">
        <p14:creationId xmlns:p14="http://schemas.microsoft.com/office/powerpoint/2010/main" val="472641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30C12B-4BB1-4E52-89D2-42E00A47213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0.png"/><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4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secure.antarctica.ac.uk/data/-bedmap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www.asu.cas.cz/~jklokocn"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mailto:jklokocn@asu.cas.cz" TargetMode="External"/><Relationship Id="rId7"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hyperlink" Target="http://www.asu.cas.cz/~jklokocn/" TargetMode="External"/><Relationship Id="rId4" Type="http://schemas.openxmlformats.org/officeDocument/2006/relationships/hyperlink" Target="http://www.asu.cas.cz/~jklokoc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10.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7203" y="1700808"/>
            <a:ext cx="8604447" cy="2232247"/>
          </a:xfrm>
          <a:solidFill>
            <a:srgbClr val="FFC000">
              <a:alpha val="32156"/>
            </a:srgbClr>
          </a:solidFill>
        </p:spPr>
        <p:txBody>
          <a:bodyPr anchor="ctr"/>
          <a:lstStyle/>
          <a:p>
            <a:pP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cs-CZ" altLang="cs-CZ" sz="2800" b="1" dirty="0">
                <a:solidFill>
                  <a:srgbClr val="00B0F0"/>
                </a:solidFill>
              </a:rPr>
              <a:t/>
            </a:r>
            <a:br>
              <a:rPr lang="cs-CZ" altLang="cs-CZ" sz="2800" b="1" dirty="0">
                <a:solidFill>
                  <a:srgbClr val="00B0F0"/>
                </a:solidFill>
              </a:rPr>
            </a:br>
            <a:r>
              <a:rPr lang="cs-CZ" altLang="cs-CZ" sz="2800" b="1" dirty="0" smtClean="0">
                <a:solidFill>
                  <a:srgbClr val="00B0F0"/>
                </a:solidFill>
              </a:rPr>
              <a:t/>
            </a:r>
            <a:br>
              <a:rPr lang="cs-CZ" altLang="cs-CZ" sz="2800" b="1" dirty="0" smtClean="0">
                <a:solidFill>
                  <a:srgbClr val="00B0F0"/>
                </a:solidFill>
              </a:rPr>
            </a:br>
            <a:r>
              <a:rPr lang="cs-CZ" altLang="cs-CZ" sz="2800" b="1" dirty="0" smtClean="0">
                <a:solidFill>
                  <a:srgbClr val="00B0F0"/>
                </a:solidFill>
                <a:latin typeface="Times New Roman" panose="02020603050405020304" pitchFamily="18" charset="0"/>
                <a:cs typeface="Times New Roman" panose="02020603050405020304" pitchFamily="18" charset="0"/>
              </a:rPr>
              <a:t/>
            </a:r>
            <a:br>
              <a:rPr lang="cs-CZ" altLang="cs-CZ" sz="2800" b="1" dirty="0" smtClean="0">
                <a:solidFill>
                  <a:srgbClr val="00B0F0"/>
                </a:solidFill>
                <a:latin typeface="Times New Roman" panose="02020603050405020304" pitchFamily="18" charset="0"/>
                <a:cs typeface="Times New Roman" panose="02020603050405020304" pitchFamily="18" charset="0"/>
              </a:rPr>
            </a:br>
            <a:r>
              <a:rPr lang="cs-CZ" altLang="cs-CZ" sz="2800" b="1" dirty="0" smtClean="0">
                <a:solidFill>
                  <a:srgbClr val="00B0F0"/>
                </a:solidFill>
                <a:latin typeface="Times New Roman" panose="02020603050405020304" pitchFamily="18" charset="0"/>
                <a:cs typeface="Times New Roman" panose="02020603050405020304" pitchFamily="18" charset="0"/>
              </a:rPr>
              <a:t/>
            </a:r>
            <a:br>
              <a:rPr lang="cs-CZ" altLang="cs-CZ" sz="2800" b="1" dirty="0" smtClean="0">
                <a:solidFill>
                  <a:srgbClr val="00B0F0"/>
                </a:solidFill>
                <a:latin typeface="Times New Roman" panose="02020603050405020304" pitchFamily="18" charset="0"/>
                <a:cs typeface="Times New Roman" panose="02020603050405020304" pitchFamily="18" charset="0"/>
              </a:rPr>
            </a:br>
            <a:r>
              <a:rPr lang="en-US" altLang="cs-CZ" sz="2800" b="1" dirty="0" smtClean="0">
                <a:solidFill>
                  <a:srgbClr val="00B0F0"/>
                </a:solidFill>
                <a:latin typeface="Times New Roman" panose="02020603050405020304" pitchFamily="18" charset="0"/>
                <a:cs typeface="Times New Roman" panose="02020603050405020304" pitchFamily="18" charset="0"/>
              </a:rPr>
              <a:t/>
            </a:r>
            <a:br>
              <a:rPr lang="en-US" altLang="cs-CZ" sz="2800" b="1" dirty="0" smtClean="0">
                <a:solidFill>
                  <a:srgbClr val="00B0F0"/>
                </a:solidFill>
                <a:latin typeface="Times New Roman" panose="02020603050405020304" pitchFamily="18" charset="0"/>
                <a:cs typeface="Times New Roman" panose="02020603050405020304" pitchFamily="18" charset="0"/>
              </a:rPr>
            </a:br>
            <a:r>
              <a:rPr lang="en-US" altLang="cs-CZ" sz="2800" b="1" dirty="0">
                <a:solidFill>
                  <a:srgbClr val="00B0F0"/>
                </a:solidFill>
                <a:latin typeface="Times New Roman" panose="02020603050405020304" pitchFamily="18" charset="0"/>
                <a:cs typeface="Times New Roman" panose="02020603050405020304" pitchFamily="18" charset="0"/>
              </a:rPr>
              <a:t/>
            </a:r>
            <a:br>
              <a:rPr lang="en-US" altLang="cs-CZ" sz="2800" b="1" dirty="0">
                <a:solidFill>
                  <a:srgbClr val="00B0F0"/>
                </a:solidFill>
                <a:latin typeface="Times New Roman" panose="02020603050405020304" pitchFamily="18" charset="0"/>
                <a:cs typeface="Times New Roman" panose="02020603050405020304" pitchFamily="18" charset="0"/>
              </a:rPr>
            </a:br>
            <a:r>
              <a:rPr lang="en-US" altLang="cs-CZ" sz="2800" b="1" dirty="0" smtClean="0">
                <a:solidFill>
                  <a:srgbClr val="00B0F0"/>
                </a:solidFill>
                <a:latin typeface="Times New Roman" panose="02020603050405020304" pitchFamily="18" charset="0"/>
                <a:cs typeface="Times New Roman" panose="02020603050405020304" pitchFamily="18" charset="0"/>
              </a:rPr>
              <a:t/>
            </a:r>
            <a:br>
              <a:rPr lang="en-US" altLang="cs-CZ" sz="2800" b="1" dirty="0" smtClean="0">
                <a:solidFill>
                  <a:srgbClr val="00B0F0"/>
                </a:solidFill>
                <a:latin typeface="Times New Roman" panose="02020603050405020304" pitchFamily="18" charset="0"/>
                <a:cs typeface="Times New Roman" panose="02020603050405020304" pitchFamily="18" charset="0"/>
              </a:rPr>
            </a:br>
            <a:r>
              <a:rPr lang="en-US" altLang="cs-CZ" sz="2800" b="1" dirty="0" smtClean="0">
                <a:solidFill>
                  <a:srgbClr val="00B0F0"/>
                </a:solidFill>
                <a:latin typeface="Times New Roman" panose="02020603050405020304" pitchFamily="18" charset="0"/>
                <a:cs typeface="Times New Roman" panose="02020603050405020304" pitchFamily="18" charset="0"/>
              </a:rPr>
              <a:t/>
            </a:r>
            <a:br>
              <a:rPr lang="en-US" altLang="cs-CZ" sz="2800" b="1" dirty="0" smtClean="0">
                <a:solidFill>
                  <a:srgbClr val="00B0F0"/>
                </a:solidFill>
                <a:latin typeface="Times New Roman" panose="02020603050405020304" pitchFamily="18" charset="0"/>
                <a:cs typeface="Times New Roman" panose="02020603050405020304" pitchFamily="18" charset="0"/>
              </a:rPr>
            </a:br>
            <a:r>
              <a:rPr lang="en-US" altLang="cs-CZ" sz="2800" b="1" dirty="0">
                <a:solidFill>
                  <a:srgbClr val="00B0F0"/>
                </a:solidFill>
                <a:latin typeface="Times New Roman" panose="02020603050405020304" pitchFamily="18" charset="0"/>
                <a:cs typeface="Times New Roman" panose="02020603050405020304" pitchFamily="18" charset="0"/>
              </a:rPr>
              <a:t/>
            </a:r>
            <a:br>
              <a:rPr lang="en-US" altLang="cs-CZ" sz="2800" b="1" dirty="0">
                <a:solidFill>
                  <a:srgbClr val="00B0F0"/>
                </a:solidFill>
                <a:latin typeface="Times New Roman" panose="02020603050405020304" pitchFamily="18" charset="0"/>
                <a:cs typeface="Times New Roman" panose="02020603050405020304" pitchFamily="18" charset="0"/>
              </a:rPr>
            </a:br>
            <a:r>
              <a:rPr lang="en-US" altLang="cs-CZ" sz="1800" b="1" i="1" dirty="0" smtClean="0">
                <a:solidFill>
                  <a:schemeClr val="tx1"/>
                </a:solidFill>
                <a:latin typeface="Times New Roman" panose="02020603050405020304" pitchFamily="18" charset="0"/>
                <a:cs typeface="Times New Roman" panose="02020603050405020304" pitchFamily="18" charset="0"/>
              </a:rPr>
              <a:t>10 years of the Czech Republic in ESA, Nov. 2018</a:t>
            </a:r>
            <a:br>
              <a:rPr lang="en-US" altLang="cs-CZ" sz="1800" b="1" i="1" dirty="0" smtClean="0">
                <a:solidFill>
                  <a:schemeClr val="tx1"/>
                </a:solidFill>
                <a:latin typeface="Times New Roman" panose="02020603050405020304" pitchFamily="18" charset="0"/>
                <a:cs typeface="Times New Roman" panose="02020603050405020304" pitchFamily="18" charset="0"/>
              </a:rPr>
            </a:br>
            <a:r>
              <a:rPr lang="en-US" altLang="cs-CZ" sz="1800" b="1" i="1" dirty="0">
                <a:solidFill>
                  <a:schemeClr val="tx1"/>
                </a:solidFill>
                <a:latin typeface="Times New Roman" panose="02020603050405020304" pitchFamily="18" charset="0"/>
                <a:cs typeface="Times New Roman" panose="02020603050405020304" pitchFamily="18" charset="0"/>
              </a:rPr>
              <a:t/>
            </a:r>
            <a:br>
              <a:rPr lang="en-US" altLang="cs-CZ" sz="1800" b="1" i="1" dirty="0">
                <a:solidFill>
                  <a:schemeClr val="tx1"/>
                </a:solidFill>
                <a:latin typeface="Times New Roman" panose="02020603050405020304" pitchFamily="18" charset="0"/>
                <a:cs typeface="Times New Roman" panose="02020603050405020304" pitchFamily="18" charset="0"/>
              </a:rPr>
            </a:br>
            <a:r>
              <a:rPr lang="en-GB" altLang="cs-CZ" sz="1800" dirty="0" smtClean="0">
                <a:solidFill>
                  <a:srgbClr val="39383A"/>
                </a:solidFill>
                <a:latin typeface="Times New Roman" panose="02020603050405020304" pitchFamily="18" charset="0"/>
                <a:ea typeface="Calibri" panose="020F0502020204030204" pitchFamily="34" charset="0"/>
                <a:cs typeface="Times New Roman" panose="02020603050405020304" pitchFamily="18" charset="0"/>
              </a:rPr>
              <a:t>Jaroslav </a:t>
            </a:r>
            <a:r>
              <a:rPr lang="en-GB" altLang="cs-CZ" sz="1800" dirty="0" err="1">
                <a:solidFill>
                  <a:srgbClr val="39383A"/>
                </a:solidFill>
                <a:latin typeface="Times New Roman" panose="02020603050405020304" pitchFamily="18" charset="0"/>
                <a:ea typeface="Calibri" panose="020F0502020204030204" pitchFamily="34" charset="0"/>
                <a:cs typeface="Times New Roman" panose="02020603050405020304" pitchFamily="18" charset="0"/>
              </a:rPr>
              <a:t>Kloko</a:t>
            </a:r>
            <a:r>
              <a:rPr lang="en-GB" altLang="cs-CZ" sz="1800" dirty="0" err="1">
                <a:solidFill>
                  <a:srgbClr val="39383A"/>
                </a:solidFill>
                <a:latin typeface="Times New Roman" panose="02020603050405020304" pitchFamily="18" charset="0"/>
                <a:ea typeface="TimesNewRomanPSMT"/>
                <a:cs typeface="Times New Roman" panose="02020603050405020304" pitchFamily="18" charset="0"/>
              </a:rPr>
              <a:t>č</a:t>
            </a:r>
            <a:r>
              <a:rPr lang="en-GB" altLang="cs-CZ" sz="1800" dirty="0" err="1">
                <a:solidFill>
                  <a:srgbClr val="39383A"/>
                </a:solidFill>
                <a:latin typeface="Times New Roman" panose="02020603050405020304" pitchFamily="18" charset="0"/>
                <a:ea typeface="Calibri" panose="020F0502020204030204" pitchFamily="34" charset="0"/>
                <a:cs typeface="Times New Roman" panose="02020603050405020304" pitchFamily="18" charset="0"/>
              </a:rPr>
              <a:t>ník</a:t>
            </a:r>
            <a:r>
              <a:rPr lang="en-GB" altLang="cs-CZ" sz="18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 </a:t>
            </a:r>
            <a:r>
              <a:rPr lang="en-GB" altLang="cs-CZ" sz="1800" baseline="300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1</a:t>
            </a:r>
            <a:r>
              <a:rPr lang="en-GB" altLang="cs-CZ" sz="18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 Jan </a:t>
            </a:r>
            <a:r>
              <a:rPr lang="en-GB" altLang="cs-CZ" sz="1800" dirty="0" err="1">
                <a:solidFill>
                  <a:srgbClr val="39383A"/>
                </a:solidFill>
                <a:latin typeface="Times New Roman" panose="02020603050405020304" pitchFamily="18" charset="0"/>
                <a:ea typeface="Calibri" panose="020F0502020204030204" pitchFamily="34" charset="0"/>
                <a:cs typeface="Times New Roman" panose="02020603050405020304" pitchFamily="18" charset="0"/>
              </a:rPr>
              <a:t>Kostelecký</a:t>
            </a:r>
            <a:r>
              <a:rPr lang="en-GB" altLang="cs-CZ" sz="18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 </a:t>
            </a:r>
            <a:r>
              <a:rPr lang="en-GB" altLang="cs-CZ" sz="1800" baseline="300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2, 3</a:t>
            </a:r>
            <a:r>
              <a:rPr lang="en-GB" altLang="cs-CZ" sz="18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 </a:t>
            </a:r>
            <a:r>
              <a:rPr lang="en-GB" altLang="cs-CZ" sz="1800" dirty="0" err="1">
                <a:solidFill>
                  <a:srgbClr val="39383A"/>
                </a:solidFill>
                <a:latin typeface="Times New Roman" panose="02020603050405020304" pitchFamily="18" charset="0"/>
                <a:ea typeface="Calibri" panose="020F0502020204030204" pitchFamily="34" charset="0"/>
                <a:cs typeface="Times New Roman" panose="02020603050405020304" pitchFamily="18" charset="0"/>
              </a:rPr>
              <a:t>Aleš</a:t>
            </a:r>
            <a:r>
              <a:rPr lang="en-GB" altLang="cs-CZ" sz="18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 </a:t>
            </a:r>
            <a:r>
              <a:rPr lang="en-GB" altLang="cs-CZ" sz="1800" dirty="0" err="1">
                <a:solidFill>
                  <a:srgbClr val="39383A"/>
                </a:solidFill>
                <a:latin typeface="Times New Roman" panose="02020603050405020304" pitchFamily="18" charset="0"/>
                <a:ea typeface="Calibri" panose="020F0502020204030204" pitchFamily="34" charset="0"/>
                <a:cs typeface="Times New Roman" panose="02020603050405020304" pitchFamily="18" charset="0"/>
              </a:rPr>
              <a:t>Bezd</a:t>
            </a:r>
            <a:r>
              <a:rPr lang="en-GB" altLang="cs-CZ" sz="1800" dirty="0" err="1">
                <a:solidFill>
                  <a:srgbClr val="39383A"/>
                </a:solidFill>
                <a:latin typeface="Times New Roman" panose="02020603050405020304" pitchFamily="18" charset="0"/>
                <a:ea typeface="TimesNewRomanPSMT"/>
                <a:cs typeface="Times New Roman" panose="02020603050405020304" pitchFamily="18" charset="0"/>
              </a:rPr>
              <a:t>ě</a:t>
            </a:r>
            <a:r>
              <a:rPr lang="en-GB" altLang="cs-CZ" sz="1800" dirty="0" err="1">
                <a:solidFill>
                  <a:srgbClr val="39383A"/>
                </a:solidFill>
                <a:latin typeface="Times New Roman" panose="02020603050405020304" pitchFamily="18" charset="0"/>
                <a:ea typeface="Calibri" panose="020F0502020204030204" pitchFamily="34" charset="0"/>
                <a:cs typeface="Times New Roman" panose="02020603050405020304" pitchFamily="18" charset="0"/>
              </a:rPr>
              <a:t>k</a:t>
            </a:r>
            <a:r>
              <a:rPr lang="en-GB" altLang="cs-CZ" sz="18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 </a:t>
            </a:r>
            <a:r>
              <a:rPr lang="en-GB" altLang="cs-CZ" sz="1800" baseline="30000" dirty="0">
                <a:solidFill>
                  <a:srgbClr val="39383A"/>
                </a:solidFill>
                <a:latin typeface="Times New Roman" panose="02020603050405020304" pitchFamily="18" charset="0"/>
                <a:ea typeface="Calibri" panose="020F0502020204030204" pitchFamily="34" charset="0"/>
                <a:cs typeface="Times New Roman" panose="02020603050405020304" pitchFamily="18" charset="0"/>
              </a:rPr>
              <a:t>1,4</a:t>
            </a:r>
            <a:r>
              <a:rPr lang="cs-CZ" altLang="cs-CZ" sz="800" dirty="0">
                <a:solidFill>
                  <a:schemeClr val="tx1"/>
                </a:solidFill>
                <a:latin typeface="Times New Roman" panose="02020603050405020304" pitchFamily="18" charset="0"/>
                <a:cs typeface="Times New Roman" panose="02020603050405020304" pitchFamily="18" charset="0"/>
              </a:rPr>
              <a:t/>
            </a:r>
            <a:br>
              <a:rPr lang="cs-CZ" altLang="cs-CZ" sz="800" dirty="0">
                <a:solidFill>
                  <a:schemeClr val="tx1"/>
                </a:solidFill>
                <a:latin typeface="Times New Roman" panose="02020603050405020304" pitchFamily="18" charset="0"/>
                <a:cs typeface="Times New Roman" panose="02020603050405020304" pitchFamily="18" charset="0"/>
              </a:rPr>
            </a:br>
            <a:r>
              <a:rPr lang="cs-CZ" sz="1800" b="1" dirty="0">
                <a:solidFill>
                  <a:schemeClr val="tx1"/>
                </a:solidFill>
                <a:latin typeface="Times New Roman" panose="02020603050405020304" pitchFamily="18" charset="0"/>
                <a:cs typeface="Times New Roman" panose="02020603050405020304" pitchFamily="18" charset="0"/>
              </a:rPr>
              <a:t/>
            </a:r>
            <a:br>
              <a:rPr lang="cs-CZ" sz="1800" b="1" dirty="0">
                <a:solidFill>
                  <a:schemeClr val="tx1"/>
                </a:solidFill>
                <a:latin typeface="Times New Roman" panose="02020603050405020304" pitchFamily="18" charset="0"/>
                <a:cs typeface="Times New Roman" panose="02020603050405020304" pitchFamily="18" charset="0"/>
              </a:rPr>
            </a:br>
            <a:r>
              <a:rPr lang="en-GB" altLang="cs-CZ" sz="1400" i="1"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a:t>
            </a:r>
            <a:r>
              <a:rPr lang="en-GB" altLang="cs-CZ"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Astronomical Institute, Czech Academy of Sciences,</a:t>
            </a: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CZ 25 165 </a:t>
            </a:r>
            <a:r>
              <a:rPr lang="en-GB" altLang="zh-CN" sz="1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Ondřejov</a:t>
            </a: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altLang="zh-CN" sz="1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Fričova</a:t>
            </a: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298, Czech Republic</a:t>
            </a:r>
            <a:r>
              <a:rPr lang="cs-CZ" altLang="zh-CN" sz="1400" dirty="0">
                <a:solidFill>
                  <a:schemeClr val="tx1"/>
                </a:solidFill>
                <a:latin typeface="Times New Roman" panose="02020603050405020304" pitchFamily="18" charset="0"/>
                <a:cs typeface="Times New Roman" panose="02020603050405020304" pitchFamily="18" charset="0"/>
              </a:rPr>
              <a:t/>
            </a:r>
            <a:br>
              <a:rPr lang="cs-CZ" altLang="zh-CN" sz="1400" dirty="0">
                <a:solidFill>
                  <a:schemeClr val="tx1"/>
                </a:solidFill>
                <a:latin typeface="Times New Roman" panose="02020603050405020304" pitchFamily="18" charset="0"/>
                <a:cs typeface="Times New Roman" panose="02020603050405020304" pitchFamily="18" charset="0"/>
              </a:rPr>
            </a:br>
            <a:r>
              <a:rPr lang="en-GB" altLang="zh-CN" sz="1400" i="1"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a:t>
            </a: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Research Institute of Geodesy, Topography and Cartography, CZ 25 066 </a:t>
            </a:r>
            <a:r>
              <a:rPr lang="en-GB" altLang="zh-CN" sz="14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Zdiby</a:t>
            </a: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98, Czech Republic,</a:t>
            </a:r>
            <a:r>
              <a:rPr lang="cs-CZ" altLang="zh-CN" sz="1400" dirty="0">
                <a:solidFill>
                  <a:schemeClr val="tx1"/>
                </a:solidFill>
                <a:latin typeface="Times New Roman" panose="02020603050405020304" pitchFamily="18" charset="0"/>
                <a:cs typeface="Times New Roman" panose="02020603050405020304" pitchFamily="18" charset="0"/>
              </a:rPr>
              <a:t/>
            </a:r>
            <a:br>
              <a:rPr lang="cs-CZ" altLang="zh-CN" sz="1400" dirty="0">
                <a:solidFill>
                  <a:schemeClr val="tx1"/>
                </a:solidFill>
                <a:latin typeface="Times New Roman" panose="02020603050405020304" pitchFamily="18" charset="0"/>
                <a:cs typeface="Times New Roman" panose="02020603050405020304" pitchFamily="18" charset="0"/>
              </a:rPr>
            </a:br>
            <a:r>
              <a:rPr lang="en-GB" altLang="zh-CN" sz="1400" i="1"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 </a:t>
            </a: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Department of Geodesy and Mining Surveying, Faculty of Mining and Geology, VSB-TU Ostrava, </a:t>
            </a:r>
            <a:r>
              <a:rPr lang="cs-CZ" altLang="zh-CN" sz="1400" dirty="0">
                <a:solidFill>
                  <a:schemeClr val="tx1"/>
                </a:solidFill>
                <a:latin typeface="Times New Roman" panose="02020603050405020304" pitchFamily="18" charset="0"/>
                <a:cs typeface="Times New Roman" panose="02020603050405020304" pitchFamily="18" charset="0"/>
              </a:rPr>
              <a:t/>
            </a:r>
            <a:br>
              <a:rPr lang="cs-CZ" altLang="zh-CN" sz="1400" dirty="0">
                <a:solidFill>
                  <a:schemeClr val="tx1"/>
                </a:solidFill>
                <a:latin typeface="Times New Roman" panose="02020603050405020304" pitchFamily="18" charset="0"/>
                <a:cs typeface="Times New Roman" panose="02020603050405020304" pitchFamily="18" charset="0"/>
              </a:rPr>
            </a:b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CZ-70833 Ostrava</a:t>
            </a:r>
            <a:r>
              <a:rPr lang="en-GB" altLang="zh-CN" sz="1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Czech Republic</a:t>
            </a:r>
            <a:r>
              <a:rPr lang="en-GB" altLang="zh-CN" sz="1400" i="1"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r>
            <a:br>
              <a:rPr lang="en-GB" altLang="zh-CN" sz="1400" i="1"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br>
            <a:r>
              <a:rPr lang="en-GB" altLang="zh-CN" sz="1400" i="1"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 </a:t>
            </a:r>
            <a:r>
              <a:rPr lang="en-GB" altLang="zh-CN" sz="14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Department of Geomatics, Faculty of Civil Engineering, Czech Technical University in Prague,</a:t>
            </a:r>
            <a:r>
              <a:rPr lang="cs-CZ" altLang="zh-CN" sz="1400" dirty="0">
                <a:solidFill>
                  <a:schemeClr val="tx1"/>
                </a:solidFill>
                <a:latin typeface="Times New Roman" panose="02020603050405020304" pitchFamily="18" charset="0"/>
                <a:cs typeface="Times New Roman" panose="02020603050405020304" pitchFamily="18" charset="0"/>
              </a:rPr>
              <a:t> </a:t>
            </a:r>
            <a:br>
              <a:rPr lang="cs-CZ" altLang="zh-CN" sz="1400" dirty="0">
                <a:solidFill>
                  <a:schemeClr val="tx1"/>
                </a:solidFill>
                <a:latin typeface="Times New Roman" panose="02020603050405020304" pitchFamily="18" charset="0"/>
                <a:cs typeface="Times New Roman" panose="02020603050405020304" pitchFamily="18" charset="0"/>
              </a:rPr>
            </a:br>
            <a:r>
              <a:rPr lang="en-GB" altLang="zh-CN" sz="1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altLang="zh-CN" sz="14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Thákurova</a:t>
            </a:r>
            <a:r>
              <a:rPr lang="en-GB" altLang="zh-CN" sz="1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7, CZ 16 629 Prague 6, Czech Republic</a:t>
            </a:r>
            <a:r>
              <a:rPr lang="cs-CZ" altLang="zh-CN" sz="1400" dirty="0">
                <a:solidFill>
                  <a:schemeClr val="tx1"/>
                </a:solidFill>
                <a:latin typeface="Times New Roman" panose="02020603050405020304" pitchFamily="18" charset="0"/>
                <a:cs typeface="Times New Roman" panose="02020603050405020304" pitchFamily="18" charset="0"/>
              </a:rPr>
              <a:t/>
            </a:r>
            <a:br>
              <a:rPr lang="cs-CZ" altLang="zh-CN" sz="1400" dirty="0">
                <a:solidFill>
                  <a:schemeClr val="tx1"/>
                </a:solidFill>
                <a:latin typeface="Times New Roman" panose="02020603050405020304" pitchFamily="18" charset="0"/>
                <a:cs typeface="Times New Roman" panose="02020603050405020304" pitchFamily="18" charset="0"/>
              </a:rPr>
            </a:br>
            <a:r>
              <a:rPr lang="cs-CZ" altLang="cs-CZ" sz="1400" b="1" dirty="0">
                <a:latin typeface="Times New Roman" panose="02020603050405020304" pitchFamily="18" charset="0"/>
                <a:cs typeface="Times New Roman" panose="02020603050405020304" pitchFamily="18" charset="0"/>
              </a:rPr>
              <a:t/>
            </a:r>
            <a:br>
              <a:rPr lang="cs-CZ" altLang="cs-CZ" sz="1400" b="1" dirty="0">
                <a:latin typeface="Times New Roman" panose="02020603050405020304" pitchFamily="18" charset="0"/>
                <a:cs typeface="Times New Roman" panose="02020603050405020304" pitchFamily="18" charset="0"/>
              </a:rPr>
            </a:br>
            <a:r>
              <a:rPr lang="cs-CZ" altLang="cs-CZ" sz="2000" b="1" dirty="0" smtClean="0">
                <a:latin typeface="Times New Roman" panose="02020603050405020304" pitchFamily="18" charset="0"/>
              </a:rPr>
              <a:t/>
            </a:r>
            <a:br>
              <a:rPr lang="cs-CZ" altLang="cs-CZ" sz="2000" b="1" dirty="0" smtClean="0">
                <a:latin typeface="Times New Roman" panose="02020603050405020304" pitchFamily="18" charset="0"/>
              </a:rPr>
            </a:br>
            <a:r>
              <a:rPr lang="cs-CZ" altLang="cs-CZ" sz="2000" b="1" dirty="0" smtClean="0">
                <a:latin typeface="Times New Roman" panose="02020603050405020304" pitchFamily="18" charset="0"/>
              </a:rPr>
              <a:t/>
            </a:r>
            <a:br>
              <a:rPr lang="cs-CZ" altLang="cs-CZ" sz="2000" b="1" dirty="0" smtClean="0">
                <a:latin typeface="Times New Roman" panose="02020603050405020304" pitchFamily="18" charset="0"/>
              </a:rPr>
            </a:br>
            <a:endParaRPr lang="cs-CZ" altLang="cs-CZ" sz="2000" dirty="0" smtClean="0">
              <a:solidFill>
                <a:srgbClr val="FF0000"/>
              </a:solidFill>
              <a:latin typeface="Times New Roman" panose="02020603050405020304" pitchFamily="18" charset="0"/>
            </a:endParaRPr>
          </a:p>
        </p:txBody>
      </p:sp>
      <p:sp>
        <p:nvSpPr>
          <p:cNvPr id="4099" name="Rectangle 3"/>
          <p:cNvSpPr>
            <a:spLocks noGrp="1" noChangeArrowheads="1"/>
          </p:cNvSpPr>
          <p:nvPr>
            <p:ph type="subTitle" idx="1"/>
          </p:nvPr>
        </p:nvSpPr>
        <p:spPr>
          <a:xfrm>
            <a:off x="1401763" y="6524625"/>
            <a:ext cx="5257800" cy="333375"/>
          </a:xfrm>
        </p:spPr>
        <p:txBody>
          <a:bodyPr/>
          <a:lstStyle/>
          <a:p>
            <a:pPr eaLnBrk="1" hangingPunct="1"/>
            <a:endParaRPr lang="en-US" altLang="cs-CZ" sz="2800" dirty="0" smtClean="0"/>
          </a:p>
          <a:p>
            <a:pPr eaLnBrk="1" hangingPunct="1"/>
            <a:endParaRPr lang="en-US" altLang="cs-CZ" sz="2800" dirty="0" smtClean="0"/>
          </a:p>
          <a:p>
            <a:pPr eaLnBrk="1" hangingPunct="1"/>
            <a:endParaRPr lang="cs-CZ" altLang="cs-CZ" sz="2800" dirty="0" smtClean="0"/>
          </a:p>
        </p:txBody>
      </p:sp>
      <p:sp>
        <p:nvSpPr>
          <p:cNvPr id="4" name="Rectangle 1"/>
          <p:cNvSpPr>
            <a:spLocks noChangeArrowheads="1"/>
          </p:cNvSpPr>
          <p:nvPr/>
        </p:nvSpPr>
        <p:spPr bwMode="auto">
          <a:xfrm>
            <a:off x="4484696" y="5761553"/>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cs-CZ" altLang="cs-CZ" sz="1400" b="0" i="0" u="none" strike="noStrike" cap="none" normalizeH="0" baseline="0" dirty="0" smtClean="0">
              <a:ln>
                <a:noFill/>
              </a:ln>
              <a:solidFill>
                <a:srgbClr val="00B0F0"/>
              </a:solidFill>
              <a:effectLst/>
              <a:latin typeface="Times New Roman" panose="02020603050405020304" pitchFamily="18" charset="0"/>
              <a:cs typeface="Times New Roman" panose="02020603050405020304" pitchFamily="18" charset="0"/>
            </a:endParaRP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76" y="228601"/>
            <a:ext cx="2188492" cy="931440"/>
          </a:xfrm>
          <a:prstGeom prst="rect">
            <a:avLst/>
          </a:prstGeom>
        </p:spPr>
      </p:pic>
      <p:sp>
        <p:nvSpPr>
          <p:cNvPr id="2" name="Rectangle 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sp>
        <p:nvSpPr>
          <p:cNvPr id="3" name="Rectangle 1"/>
          <p:cNvSpPr>
            <a:spLocks noChangeArrowheads="1"/>
          </p:cNvSpPr>
          <p:nvPr/>
        </p:nvSpPr>
        <p:spPr bwMode="auto">
          <a:xfrm>
            <a:off x="107504" y="-7696312"/>
            <a:ext cx="9081999" cy="1315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1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GB" altLang="cs-CZ" sz="2800" b="1"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Candidates for subglacial volcanoes, lakes, a lake basin, </a:t>
            </a: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and a huge impact structure in East Antarctica</a:t>
            </a: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from new </a:t>
            </a:r>
            <a:r>
              <a:rPr kumimoji="0" lang="en-GB" altLang="cs-CZ" sz="2800" b="1"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gravito</a:t>
            </a:r>
            <a:r>
              <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-topographic data</a:t>
            </a: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GB" altLang="cs-CZ" sz="2800" b="1" dirty="0">
                <a:latin typeface="Times New Roman" panose="02020603050405020304" pitchFamily="18" charset="0"/>
                <a:ea typeface="Times New Roman" panose="02020603050405020304" pitchFamily="18" charset="0"/>
                <a:cs typeface="Times New Roman" panose="02020603050405020304" pitchFamily="18" charset="0"/>
              </a:rPr>
              <a:t>i</a:t>
            </a:r>
            <a:r>
              <a:rPr kumimoji="0" lang="en-GB" altLang="cs-CZ"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ncluding ESA GOCE </a:t>
            </a:r>
            <a:r>
              <a:rPr kumimoji="0" lang="en-GB" altLang="cs-CZ" sz="2800" b="1"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gradiometry</a:t>
            </a:r>
            <a:r>
              <a:rPr kumimoji="0" lang="cs-CZ" altLang="cs-CZ"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cs-CZ"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cs-CZ" altLang="cs-CZ"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zh-CN"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en-US" altLang="zh-CN" dirty="0" smtClean="0"/>
              <a:t>  </a:t>
            </a:r>
            <a:endParaRPr lang="en-US" altLang="zh-CN" dirty="0"/>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zh-CN"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zh-CN"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cs-CZ" altLang="zh-CN" sz="1800" b="0" i="0" u="none" strike="noStrike" cap="none" normalizeH="0" baseline="0" dirty="0" smtClean="0">
              <a:ln>
                <a:noFill/>
              </a:ln>
              <a:solidFill>
                <a:schemeClr val="tx1"/>
              </a:solidFill>
              <a:effectLst/>
              <a:latin typeface="Arial" panose="020B0604020202020204" pitchFamily="34" charset="0"/>
            </a:endParaRPr>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789" y="305440"/>
            <a:ext cx="1097552" cy="663758"/>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158" y="245777"/>
            <a:ext cx="1176509" cy="897088"/>
          </a:xfrm>
          <a:prstGeom prst="rect">
            <a:avLst/>
          </a:prstGeom>
        </p:spPr>
      </p:pic>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obrázek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624" y="1509936"/>
            <a:ext cx="5505450" cy="476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Obdélník 3"/>
              <p:cNvSpPr/>
              <p:nvPr/>
            </p:nvSpPr>
            <p:spPr>
              <a:xfrm>
                <a:off x="2399646" y="805691"/>
                <a:ext cx="4271234" cy="428322"/>
              </a:xfrm>
              <a:prstGeom prst="rect">
                <a:avLst/>
              </a:prstGeom>
            </p:spPr>
            <p:txBody>
              <a:bodyPr wrap="none">
                <a:spAutoFit/>
              </a:bodyPr>
              <a:lstStyle/>
              <a:p>
                <a14:m>
                  <m:oMath xmlns:m="http://schemas.openxmlformats.org/officeDocument/2006/math">
                    <m:sSub>
                      <m:sSubPr>
                        <m:ctrlPr>
                          <a:rPr lang="cs-CZ" sz="2000" i="1" smtClean="0">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𝐼</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0</m:t>
                        </m:r>
                      </m:sub>
                    </m:sSub>
                    <m:r>
                      <a:rPr lang="cs-CZ" sz="2000" b="1"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𝑡𝑟𝑎𝑐𝑒</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 </m:t>
                    </m:r>
                    <m:d>
                      <m:dPr>
                        <m:ctrlPr>
                          <a:rPr lang="cs-CZ" sz="2000" i="1">
                            <a:effectLst/>
                            <a:latin typeface="Cambria Math" panose="02040503050406030204" pitchFamily="18" charset="0"/>
                          </a:rPr>
                        </m:ctrlPr>
                      </m:dPr>
                      <m:e>
                        <m:r>
                          <a:rPr lang="cs-CZ" sz="2000" b="1" i="1">
                            <a:effectLst/>
                            <a:latin typeface="Cambria Math" panose="02040503050406030204" pitchFamily="18" charset="0"/>
                            <a:ea typeface="MS Mincho" panose="02020609040205080304" pitchFamily="49" charset="-128"/>
                            <a:cs typeface="Times New Roman" panose="02020603050405020304" pitchFamily="18" charset="0"/>
                          </a:rPr>
                          <m:t>𝚪</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xx</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yy</m:t>
                        </m:r>
                      </m:sub>
                    </m:sSub>
                    <m:r>
                      <a:rPr lang="cs-CZ" sz="2000">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m:rPr>
                            <m:sty m:val="p"/>
                          </m:rPr>
                          <a:rPr lang="cs-CZ" sz="2000">
                            <a:effectLst/>
                            <a:latin typeface="Cambria Math" panose="02040503050406030204" pitchFamily="18" charset="0"/>
                            <a:ea typeface="MS Mincho" panose="02020609040205080304" pitchFamily="49" charset="-128"/>
                            <a:cs typeface="Times New Roman" panose="02020603050405020304" pitchFamily="18" charset="0"/>
                          </a:rPr>
                          <m:t>zz</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oMath>
                </a14:m>
                <a:r>
                  <a:rPr lang="cs-CZ" sz="2000" dirty="0">
                    <a:effectLst/>
                    <a:latin typeface="Cambria" panose="02040503050406030204" pitchFamily="18" charset="0"/>
                    <a:ea typeface="MS Mincho" panose="02020609040205080304" pitchFamily="49" charset="-128"/>
                    <a:cs typeface="Times New Roman" panose="02020603050405020304" pitchFamily="18" charset="0"/>
                  </a:rPr>
                  <a:t>  0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2399646" y="805691"/>
                <a:ext cx="4271234" cy="428322"/>
              </a:xfrm>
              <a:prstGeom prst="rect">
                <a:avLst/>
              </a:prstGeom>
              <a:blipFill rotWithShape="0">
                <a:blip r:embed="rId3"/>
                <a:stretch>
                  <a:fillRect t="-8571" r="-571" b="-17143"/>
                </a:stretch>
              </a:blipFill>
            </p:spPr>
            <p:txBody>
              <a:bodyPr/>
              <a:lstStyle/>
              <a:p>
                <a:r>
                  <a:rPr lang="cs-CZ">
                    <a:noFill/>
                  </a:rPr>
                  <a:t> </a:t>
                </a:r>
              </a:p>
            </p:txBody>
          </p:sp>
        </mc:Fallback>
      </mc:AlternateContent>
      <p:sp>
        <p:nvSpPr>
          <p:cNvPr id="5" name="TextovéPole 4"/>
          <p:cNvSpPr txBox="1"/>
          <p:nvPr/>
        </p:nvSpPr>
        <p:spPr>
          <a:xfrm>
            <a:off x="5761945" y="300417"/>
            <a:ext cx="2219582" cy="369332"/>
          </a:xfrm>
          <a:prstGeom prst="rect">
            <a:avLst/>
          </a:prstGeom>
          <a:noFill/>
        </p:spPr>
        <p:txBody>
          <a:bodyPr wrap="none" rtlCol="0">
            <a:spAutoFit/>
          </a:bodyPr>
          <a:lstStyle/>
          <a:p>
            <a:r>
              <a:rPr lang="cs-CZ" dirty="0" smtClean="0"/>
              <a:t>just 3 </a:t>
            </a:r>
            <a:r>
              <a:rPr lang="cs-CZ" b="1" i="1" dirty="0" err="1" smtClean="0">
                <a:latin typeface="Times New Roman" panose="02020603050405020304" pitchFamily="18" charset="0"/>
                <a:cs typeface="Times New Roman" panose="02020603050405020304" pitchFamily="18" charset="0"/>
              </a:rPr>
              <a:t>INVARIANT</a:t>
            </a:r>
            <a:r>
              <a:rPr lang="cs-CZ" i="1" dirty="0" err="1" smtClean="0"/>
              <a:t>s</a:t>
            </a:r>
            <a:endParaRPr lang="cs-CZ" i="1" dirty="0"/>
          </a:p>
        </p:txBody>
      </p:sp>
      <mc:AlternateContent xmlns:mc="http://schemas.openxmlformats.org/markup-compatibility/2006" xmlns:a14="http://schemas.microsoft.com/office/drawing/2010/main">
        <mc:Choice Requires="a14">
          <p:sp>
            <p:nvSpPr>
              <p:cNvPr id="6" name="Obdélník 5"/>
              <p:cNvSpPr/>
              <p:nvPr/>
            </p:nvSpPr>
            <p:spPr>
              <a:xfrm>
                <a:off x="977219" y="1288993"/>
                <a:ext cx="8424936" cy="537135"/>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1 </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err="1">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 – (T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30000" dirty="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a:effectLst/>
                    <a:latin typeface="Cambria" panose="02040503050406030204" pitchFamily="18" charset="0"/>
                    <a:ea typeface="MS Mincho" panose="02020609040205080304" pitchFamily="49" charset="-128"/>
                    <a:cs typeface="Times New Roman" panose="02020603050405020304" pitchFamily="18" charset="0"/>
                  </a:rPr>
                  <a:t> =  </a:t>
                </a:r>
                <a14:m>
                  <m:oMath xmlns:m="http://schemas.openxmlformats.org/officeDocument/2006/math">
                    <m:f>
                      <m:fPr>
                        <m:ctrlPr>
                          <a:rPr lang="cs-CZ" sz="2000" i="1">
                            <a:effectLst/>
                            <a:latin typeface="Cambria Math" panose="02040503050406030204" pitchFamily="18" charset="0"/>
                          </a:rPr>
                        </m:ctrlPr>
                      </m:fPr>
                      <m:num>
                        <m:r>
                          <a:rPr lang="cs-CZ" sz="2000" i="1">
                            <a:effectLst/>
                            <a:latin typeface="Cambria Math" panose="02040503050406030204" pitchFamily="18" charset="0"/>
                            <a:ea typeface="MS Mincho" panose="02020609040205080304" pitchFamily="49" charset="-128"/>
                            <a:cs typeface="Times New Roman" panose="02020603050405020304" pitchFamily="18" charset="0"/>
                          </a:rPr>
                          <m:t>1</m:t>
                        </m:r>
                      </m:num>
                      <m:den>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den>
                    </m:f>
                    <m:nary>
                      <m:naryPr>
                        <m:chr m:val="∑"/>
                        <m:limLoc m:val="undOvr"/>
                        <m:supHide m:val="on"/>
                        <m:ctrlPr>
                          <a:rPr lang="cs-CZ" sz="2000" i="1">
                            <a:effectLst/>
                            <a:latin typeface="Cambria Math" panose="02040503050406030204" pitchFamily="18" charset="0"/>
                          </a:rPr>
                        </m:ctrlPr>
                      </m:naryPr>
                      <m:sub>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m:t>
                            </m:r>
                          </m:e>
                        </m:d>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d>
                          <m:dPr>
                            <m:begChr m:val="{"/>
                            <m:endChr m:val="}"/>
                            <m:ctrlPr>
                              <a:rPr lang="cs-CZ" sz="2000" i="1">
                                <a:effectLst/>
                                <a:latin typeface="Cambria Math" panose="02040503050406030204" pitchFamily="18" charset="0"/>
                              </a:rPr>
                            </m:ctrlPr>
                          </m:d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𝑥</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𝑦</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r>
                              <a:rPr lang="cs-CZ" sz="2000" i="1">
                                <a:effectLst/>
                                <a:latin typeface="Cambria Math" panose="02040503050406030204" pitchFamily="18" charset="0"/>
                                <a:ea typeface="MS Mincho" panose="02020609040205080304" pitchFamily="49" charset="-128"/>
                                <a:cs typeface="Times New Roman" panose="02020603050405020304" pitchFamily="18" charset="0"/>
                              </a:rPr>
                              <m:t>𝑧</m:t>
                            </m:r>
                          </m:e>
                        </m:d>
                      </m:sub>
                      <m:sup/>
                      <m:e>
                        <m:sSub>
                          <m:sSubPr>
                            <m:ctrlPr>
                              <a:rPr lang="cs-CZ" sz="2000" i="1">
                                <a:effectLst/>
                                <a:latin typeface="Cambria Math" panose="02040503050406030204" pitchFamily="18" charset="0"/>
                              </a:rPr>
                            </m:ctrlPr>
                          </m:sSubPr>
                          <m:e>
                            <m:d>
                              <m:dPr>
                                <m:ctrlPr>
                                  <a:rPr lang="cs-CZ" sz="2000" i="1">
                                    <a:effectLst/>
                                    <a:latin typeface="Cambria Math" panose="02040503050406030204" pitchFamily="18" charset="0"/>
                                  </a:rPr>
                                </m:ctrlPr>
                              </m:dPr>
                              <m:e>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𝑖𝑖</m:t>
                                    </m:r>
                                  </m:sub>
                                </m:sSub>
                                <m:sSub>
                                  <m:sSubPr>
                                    <m:ctrlPr>
                                      <a:rPr lang="cs-CZ" sz="2000" i="1">
                                        <a:effectLst/>
                                        <a:latin typeface="Cambria Math" panose="02040503050406030204" pitchFamily="18" charset="0"/>
                                      </a:rPr>
                                    </m:ctrlPr>
                                  </m:sSub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𝑗𝑗</m:t>
                                    </m:r>
                                  </m:sub>
                                </m:sSub>
                                <m:r>
                                  <a:rPr lang="cs-CZ" sz="2000" i="1">
                                    <a:effectLst/>
                                    <a:latin typeface="Cambria Math" panose="02040503050406030204" pitchFamily="18" charset="0"/>
                                    <a:ea typeface="MS Mincho" panose="02020609040205080304" pitchFamily="49" charset="-128"/>
                                    <a:cs typeface="Times New Roman" panose="02020603050405020304" pitchFamily="18" charset="0"/>
                                  </a:rPr>
                                  <m:t>−</m:t>
                                </m:r>
                                <m:sSubSup>
                                  <m:sSubSupPr>
                                    <m:ctrlPr>
                                      <a:rPr lang="cs-CZ" sz="2000" i="1">
                                        <a:effectLst/>
                                        <a:latin typeface="Cambria Math" panose="02040503050406030204" pitchFamily="18" charset="0"/>
                                      </a:rPr>
                                    </m:ctrlPr>
                                  </m:sSubSupPr>
                                  <m:e>
                                    <m:r>
                                      <a:rPr lang="cs-CZ" sz="2000" i="1">
                                        <a:effectLst/>
                                        <a:latin typeface="Cambria Math" panose="02040503050406030204" pitchFamily="18" charset="0"/>
                                        <a:ea typeface="MS Mincho" panose="02020609040205080304" pitchFamily="49" charset="-128"/>
                                        <a:cs typeface="Times New Roman" panose="02020603050405020304" pitchFamily="18" charset="0"/>
                                      </a:rPr>
                                      <m:t>𝑇</m:t>
                                    </m:r>
                                  </m:e>
                                  <m:sub>
                                    <m:r>
                                      <a:rPr lang="cs-CZ" sz="2000" i="1">
                                        <a:effectLst/>
                                        <a:latin typeface="Cambria Math" panose="02040503050406030204" pitchFamily="18" charset="0"/>
                                        <a:ea typeface="MS Mincho" panose="02020609040205080304" pitchFamily="49" charset="-128"/>
                                        <a:cs typeface="Times New Roman" panose="02020603050405020304" pitchFamily="18" charset="0"/>
                                      </a:rPr>
                                      <m:t>𝑖𝑗</m:t>
                                    </m:r>
                                  </m:sub>
                                  <m:sup>
                                    <m:r>
                                      <a:rPr lang="cs-CZ" sz="2000" i="1">
                                        <a:effectLst/>
                                        <a:latin typeface="Cambria Math" panose="02040503050406030204" pitchFamily="18" charset="0"/>
                                        <a:ea typeface="MS Mincho" panose="02020609040205080304" pitchFamily="49" charset="-128"/>
                                        <a:cs typeface="Times New Roman" panose="02020603050405020304" pitchFamily="18" charset="0"/>
                                      </a:rPr>
                                      <m:t>2</m:t>
                                    </m:r>
                                  </m:sup>
                                </m:sSubSup>
                              </m:e>
                            </m:d>
                          </m:e>
                          <m:sub/>
                        </m:sSub>
                      </m:e>
                    </m:nary>
                  </m:oMath>
                </a14:m>
                <a:r>
                  <a:rPr lang="cs-CZ" dirty="0">
                    <a:effectLst/>
                    <a:latin typeface="Times New Roman" panose="02020603050405020304" pitchFamily="18" charset="0"/>
                    <a:ea typeface="MS Mincho" panose="02020609040205080304" pitchFamily="49" charset="-128"/>
                  </a:rPr>
                  <a:t> </a:t>
                </a:r>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977219" y="1288993"/>
                <a:ext cx="8424936" cy="537135"/>
              </a:xfrm>
              <a:prstGeom prst="rect">
                <a:avLst/>
              </a:prstGeom>
              <a:blipFill rotWithShape="0">
                <a:blip r:embed="rId4"/>
                <a:stretch>
                  <a:fillRect l="-724" t="-78652" b="-121348"/>
                </a:stretch>
              </a:blipFill>
            </p:spPr>
            <p:txBody>
              <a:bodyPr/>
              <a:lstStyle/>
              <a:p>
                <a:r>
                  <a:rPr lang="cs-CZ">
                    <a:noFill/>
                  </a:rPr>
                  <a:t> </a:t>
                </a:r>
              </a:p>
            </p:txBody>
          </p:sp>
        </mc:Fallback>
      </mc:AlternateContent>
      <p:sp>
        <p:nvSpPr>
          <p:cNvPr id="7" name="Obdélník 6"/>
          <p:cNvSpPr/>
          <p:nvPr/>
        </p:nvSpPr>
        <p:spPr>
          <a:xfrm>
            <a:off x="977219" y="1784150"/>
            <a:ext cx="7974632" cy="400110"/>
          </a:xfrm>
          <a:prstGeom prst="rect">
            <a:avLst/>
          </a:prstGeom>
        </p:spPr>
        <p:txBody>
          <a:bodyPr wrap="square">
            <a:spAutoFit/>
          </a:bodyPr>
          <a:lstStyle/>
          <a:p>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I</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2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det</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b="1" i="1" dirty="0" smtClean="0">
                <a:effectLst/>
                <a:latin typeface="Cambria" panose="02040503050406030204" pitchFamily="18" charset="0"/>
                <a:ea typeface="MS Mincho" panose="02020609040205080304" pitchFamily="49" charset="-128"/>
                <a:cs typeface="Times New Roman" panose="02020603050405020304" pitchFamily="18" charset="0"/>
              </a:rPr>
              <a:t>Г</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xx</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baseline="30000" dirty="0" smtClean="0">
                <a:effectLst/>
                <a:latin typeface="Cambria" panose="02040503050406030204" pitchFamily="18" charset="0"/>
                <a:ea typeface="MS Mincho" panose="02020609040205080304" pitchFamily="49" charset="-128"/>
                <a:cs typeface="Times New Roman" panose="02020603050405020304" pitchFamily="18" charset="0"/>
              </a:rPr>
              <a:t>2</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baseline="-25000"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zz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 (</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xy</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xz</a:t>
            </a:r>
            <a:r>
              <a:rPr lang="cs-CZ" sz="2000" i="1" dirty="0" err="1" smtClean="0">
                <a:effectLst/>
                <a:latin typeface="Cambria" panose="02040503050406030204" pitchFamily="18" charset="0"/>
                <a:ea typeface="MS Mincho" panose="02020609040205080304" pitchFamily="49" charset="-128"/>
                <a:cs typeface="Times New Roman" panose="02020603050405020304" pitchFamily="18" charset="0"/>
              </a:rPr>
              <a:t>T</a:t>
            </a:r>
            <a:r>
              <a:rPr lang="cs-CZ" sz="2000" i="1" baseline="-25000" dirty="0" err="1" smtClean="0">
                <a:effectLst/>
                <a:latin typeface="Cambria" panose="02040503050406030204" pitchFamily="18" charset="0"/>
                <a:ea typeface="MS Mincho" panose="02020609040205080304" pitchFamily="49" charset="-128"/>
                <a:cs typeface="Times New Roman" panose="02020603050405020304" pitchFamily="18" charset="0"/>
              </a:rPr>
              <a:t>yy</a:t>
            </a:r>
            <a:r>
              <a:rPr lang="cs-CZ" sz="2000" i="1" dirty="0" smtClean="0">
                <a:effectLst/>
                <a:latin typeface="Cambria" panose="02040503050406030204" pitchFamily="18" charset="0"/>
                <a:ea typeface="MS Mincho" panose="02020609040205080304" pitchFamily="49" charset="-128"/>
                <a:cs typeface="Times New Roman" panose="02020603050405020304" pitchFamily="18" charset="0"/>
              </a:rPr>
              <a:t>).</a:t>
            </a:r>
            <a:r>
              <a:rPr lang="cs-CZ" sz="2000" dirty="0" smtClean="0">
                <a:effectLst/>
                <a:latin typeface="Times New Roman" panose="02020603050405020304" pitchFamily="18" charset="0"/>
                <a:ea typeface="MS Mincho" panose="02020609040205080304" pitchFamily="49" charset="-128"/>
              </a:rPr>
              <a:t> </a:t>
            </a:r>
            <a:endParaRPr lang="cs-CZ" sz="2000" dirty="0"/>
          </a:p>
        </p:txBody>
      </p:sp>
      <mc:AlternateContent xmlns:mc="http://schemas.openxmlformats.org/markup-compatibility/2006" xmlns:a14="http://schemas.microsoft.com/office/drawing/2010/main">
        <mc:Choice Requires="a14">
          <p:sp>
            <p:nvSpPr>
              <p:cNvPr id="10" name="Obdélník 9"/>
              <p:cNvSpPr/>
              <p:nvPr/>
            </p:nvSpPr>
            <p:spPr>
              <a:xfrm>
                <a:off x="3461742" y="2967076"/>
                <a:ext cx="2453364" cy="693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mtClean="0">
                          <a:latin typeface="Cambria Math" panose="02040503050406030204" pitchFamily="18" charset="0"/>
                        </a:rPr>
                        <m:t>0</m:t>
                      </m:r>
                      <m:r>
                        <a:rPr lang="cs-CZ" i="0">
                          <a:latin typeface="Cambria Math" panose="02040503050406030204" pitchFamily="18" charset="0"/>
                        </a:rPr>
                        <m:t>≤</m:t>
                      </m:r>
                      <m:r>
                        <a:rPr lang="cs-CZ" i="1">
                          <a:latin typeface="Cambria Math" panose="02040503050406030204" pitchFamily="18" charset="0"/>
                        </a:rPr>
                        <m:t>𝐼</m:t>
                      </m:r>
                      <m:r>
                        <a:rPr lang="cs-CZ" i="0">
                          <a:latin typeface="Cambria Math" panose="02040503050406030204" pitchFamily="18" charset="0"/>
                        </a:rPr>
                        <m:t>=−</m:t>
                      </m:r>
                      <m:f>
                        <m:fPr>
                          <m:ctrlPr>
                            <a:rPr lang="cs-CZ" i="1">
                              <a:latin typeface="Cambria Math" panose="02040503050406030204" pitchFamily="18" charset="0"/>
                            </a:rPr>
                          </m:ctrlPr>
                        </m:fPr>
                        <m:num>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2</m:t>
                                          </m:r>
                                        </m:sub>
                                      </m:sSub>
                                    </m:num>
                                    <m:den>
                                      <m:r>
                                        <a:rPr lang="cs-CZ" i="0">
                                          <a:latin typeface="Cambria Math" panose="02040503050406030204" pitchFamily="18" charset="0"/>
                                        </a:rPr>
                                        <m:t>2</m:t>
                                      </m:r>
                                    </m:den>
                                  </m:f>
                                </m:e>
                              </m:d>
                            </m:e>
                            <m:sup>
                              <m:r>
                                <a:rPr lang="cs-CZ" i="0">
                                  <a:latin typeface="Cambria Math" panose="02040503050406030204" pitchFamily="18" charset="0"/>
                                </a:rPr>
                                <m:t>2</m:t>
                              </m:r>
                            </m:sup>
                          </m:sSup>
                        </m:num>
                        <m:den>
                          <m:sSup>
                            <m:sSupPr>
                              <m:ctrlPr>
                                <a:rPr lang="cs-CZ" i="1">
                                  <a:latin typeface="Cambria Math" panose="02040503050406030204" pitchFamily="18" charset="0"/>
                                </a:rPr>
                              </m:ctrlPr>
                            </m:sSupPr>
                            <m:e>
                              <m:d>
                                <m:dPr>
                                  <m:ctrlPr>
                                    <a:rPr lang="cs-CZ" i="1">
                                      <a:latin typeface="Cambria Math" panose="02040503050406030204" pitchFamily="18" charset="0"/>
                                    </a:rPr>
                                  </m:ctrlPr>
                                </m:dPr>
                                <m:e>
                                  <m:f>
                                    <m:fPr>
                                      <m:type m:val="lin"/>
                                      <m:ctrlPr>
                                        <a:rPr lang="cs-CZ" i="1">
                                          <a:latin typeface="Cambria Math" panose="02040503050406030204" pitchFamily="18" charset="0"/>
                                        </a:rPr>
                                      </m:ctrlPr>
                                    </m:fPr>
                                    <m:num>
                                      <m:sSub>
                                        <m:sSubPr>
                                          <m:ctrlPr>
                                            <a:rPr lang="cs-CZ" i="1">
                                              <a:latin typeface="Cambria Math" panose="02040503050406030204" pitchFamily="18" charset="0"/>
                                            </a:rPr>
                                          </m:ctrlPr>
                                        </m:sSubPr>
                                        <m:e>
                                          <m:r>
                                            <a:rPr lang="cs-CZ" i="1">
                                              <a:latin typeface="Cambria Math" panose="02040503050406030204" pitchFamily="18" charset="0"/>
                                            </a:rPr>
                                            <m:t>𝐼</m:t>
                                          </m:r>
                                        </m:e>
                                        <m:sub>
                                          <m:r>
                                            <a:rPr lang="cs-CZ" i="0">
                                              <a:latin typeface="Cambria Math" panose="02040503050406030204" pitchFamily="18" charset="0"/>
                                            </a:rPr>
                                            <m:t>1</m:t>
                                          </m:r>
                                        </m:sub>
                                      </m:sSub>
                                    </m:num>
                                    <m:den>
                                      <m:r>
                                        <a:rPr lang="cs-CZ" i="0">
                                          <a:latin typeface="Cambria Math" panose="02040503050406030204" pitchFamily="18" charset="0"/>
                                        </a:rPr>
                                        <m:t>3</m:t>
                                      </m:r>
                                    </m:den>
                                  </m:f>
                                </m:e>
                              </m:d>
                            </m:e>
                            <m:sup>
                              <m:r>
                                <a:rPr lang="cs-CZ" i="0">
                                  <a:latin typeface="Cambria Math" panose="02040503050406030204" pitchFamily="18" charset="0"/>
                                </a:rPr>
                                <m:t>3</m:t>
                              </m:r>
                            </m:sup>
                          </m:sSup>
                        </m:den>
                      </m:f>
                      <m:r>
                        <a:rPr lang="cs-CZ" i="0">
                          <a:latin typeface="Cambria Math" panose="02040503050406030204" pitchFamily="18" charset="0"/>
                        </a:rPr>
                        <m:t>≤1</m:t>
                      </m:r>
                    </m:oMath>
                  </m:oMathPara>
                </a14:m>
                <a:endParaRPr lang="cs-CZ" dirty="0"/>
              </a:p>
            </p:txBody>
          </p:sp>
        </mc:Choice>
        <mc:Fallback xmlns="">
          <p:sp>
            <p:nvSpPr>
              <p:cNvPr id="10" name="Obdélník 9"/>
              <p:cNvSpPr>
                <a:spLocks noRot="1" noChangeAspect="1" noMove="1" noResize="1" noEditPoints="1" noAdjustHandles="1" noChangeArrowheads="1" noChangeShapeType="1" noTextEdit="1"/>
              </p:cNvSpPr>
              <p:nvPr/>
            </p:nvSpPr>
            <p:spPr>
              <a:xfrm>
                <a:off x="3461742" y="2967076"/>
                <a:ext cx="2453364" cy="693460"/>
              </a:xfrm>
              <a:prstGeom prst="rect">
                <a:avLst/>
              </a:prstGeom>
              <a:blipFill rotWithShape="0">
                <a:blip r:embed="rId5"/>
                <a:stretch>
                  <a:fillRect/>
                </a:stretch>
              </a:blipFill>
            </p:spPr>
            <p:txBody>
              <a:bodyPr/>
              <a:lstStyle/>
              <a:p>
                <a:r>
                  <a:rPr lang="cs-CZ">
                    <a:noFill/>
                  </a:rPr>
                  <a:t> </a:t>
                </a:r>
              </a:p>
            </p:txBody>
          </p:sp>
        </mc:Fallback>
      </mc:AlternateContent>
      <p:sp>
        <p:nvSpPr>
          <p:cNvPr id="3" name="Rectangle 1"/>
          <p:cNvSpPr>
            <a:spLocks noChangeArrowheads="1"/>
          </p:cNvSpPr>
          <p:nvPr/>
        </p:nvSpPr>
        <p:spPr bwMode="auto">
          <a:xfrm>
            <a:off x="-1097296" y="3245420"/>
            <a:ext cx="112651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4150">
              <a:tabLst>
                <a:tab pos="733425" algn="l"/>
                <a:tab pos="5164138" algn="l"/>
              </a:tabLst>
              <a:defRPr>
                <a:solidFill>
                  <a:schemeClr val="tx1"/>
                </a:solidFill>
                <a:latin typeface="Arial" panose="020B0604020202020204" pitchFamily="34" charset="0"/>
              </a:defRPr>
            </a:lvl1pPr>
            <a:lvl2pPr>
              <a:tabLst>
                <a:tab pos="733425" algn="l"/>
                <a:tab pos="5164138" algn="l"/>
              </a:tabLst>
              <a:defRPr>
                <a:solidFill>
                  <a:schemeClr val="tx1"/>
                </a:solidFill>
                <a:latin typeface="Arial" panose="020B0604020202020204" pitchFamily="34" charset="0"/>
              </a:defRPr>
            </a:lvl2pPr>
            <a:lvl3pPr>
              <a:tabLst>
                <a:tab pos="733425" algn="l"/>
                <a:tab pos="5164138" algn="l"/>
              </a:tabLst>
              <a:defRPr>
                <a:solidFill>
                  <a:schemeClr val="tx1"/>
                </a:solidFill>
                <a:latin typeface="Arial" panose="020B0604020202020204" pitchFamily="34" charset="0"/>
              </a:defRPr>
            </a:lvl3pPr>
            <a:lvl4pPr>
              <a:tabLst>
                <a:tab pos="733425" algn="l"/>
                <a:tab pos="5164138" algn="l"/>
              </a:tabLst>
              <a:defRPr>
                <a:solidFill>
                  <a:schemeClr val="tx1"/>
                </a:solidFill>
                <a:latin typeface="Arial" panose="020B0604020202020204" pitchFamily="34" charset="0"/>
              </a:defRPr>
            </a:lvl4pPr>
            <a:lvl5pPr>
              <a:tabLst>
                <a:tab pos="733425" algn="l"/>
                <a:tab pos="5164138" algn="l"/>
              </a:tabLst>
              <a:defRPr>
                <a:solidFill>
                  <a:schemeClr val="tx1"/>
                </a:solidFill>
                <a:latin typeface="Arial" panose="020B0604020202020204" pitchFamily="34" charset="0"/>
              </a:defRPr>
            </a:lvl5pPr>
            <a:lvl6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6pPr>
            <a:lvl7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7pPr>
            <a:lvl8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8pPr>
            <a:lvl9pPr eaLnBrk="0" fontAlgn="base" hangingPunct="0">
              <a:spcBef>
                <a:spcPct val="0"/>
              </a:spcBef>
              <a:spcAft>
                <a:spcPct val="0"/>
              </a:spcAft>
              <a:tabLst>
                <a:tab pos="733425" algn="l"/>
                <a:tab pos="5164138" algn="l"/>
              </a:tabLs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lang="en-GB"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tab pos="733425" algn="l"/>
                <a:tab pos="5164138" algn="l"/>
              </a:tabLst>
            </a:pPr>
            <a:endParaRPr kumimoji="0" lang="en-GB" b="0" i="0" u="none" strike="noStrike" cap="none" normalizeH="0" baseline="0" dirty="0" smtClean="0">
              <a:ln>
                <a:noFill/>
              </a:ln>
              <a:solidFill>
                <a:schemeClr val="tx1"/>
              </a:solidFill>
              <a:effectLst/>
              <a:ea typeface="Times New Roman" panose="02020603050405020304" pitchFamily="18" charset="0"/>
            </a:endParaRPr>
          </a:p>
        </p:txBody>
      </p:sp>
      <p:sp>
        <p:nvSpPr>
          <p:cNvPr id="12" name="Obdélník 11"/>
          <p:cNvSpPr/>
          <p:nvPr/>
        </p:nvSpPr>
        <p:spPr>
          <a:xfrm>
            <a:off x="570089" y="291309"/>
            <a:ext cx="5658095" cy="369332"/>
          </a:xfrm>
          <a:prstGeom prst="rect">
            <a:avLst/>
          </a:prstGeom>
        </p:spPr>
        <p:txBody>
          <a:bodyPr wrap="square">
            <a:spAutoFit/>
          </a:bodyPr>
          <a:lstStyle/>
          <a:p>
            <a:r>
              <a:rPr lang="en-GB" dirty="0">
                <a:ea typeface="Times New Roman" panose="02020603050405020304" pitchFamily="18" charset="0"/>
              </a:rPr>
              <a:t>Under any coordinate </a:t>
            </a:r>
            <a:r>
              <a:rPr lang="en-GB" dirty="0" smtClean="0">
                <a:ea typeface="Times New Roman" panose="02020603050405020304" pitchFamily="18" charset="0"/>
              </a:rPr>
              <a:t>transformation, </a:t>
            </a:r>
            <a:r>
              <a:rPr lang="en-GB" b="1" dirty="0" smtClean="0">
                <a:ea typeface="Times New Roman" panose="02020603050405020304" pitchFamily="18" charset="0"/>
              </a:rPr>
              <a:t>Γ</a:t>
            </a:r>
            <a:r>
              <a:rPr lang="en-GB" dirty="0" smtClean="0">
                <a:ea typeface="Times New Roman" panose="02020603050405020304" pitchFamily="18" charset="0"/>
              </a:rPr>
              <a:t> preserves</a:t>
            </a:r>
            <a:endParaRPr lang="cs-CZ" dirty="0"/>
          </a:p>
        </p:txBody>
      </p:sp>
      <p:sp>
        <p:nvSpPr>
          <p:cNvPr id="13" name="Obdélník 12"/>
          <p:cNvSpPr/>
          <p:nvPr/>
        </p:nvSpPr>
        <p:spPr>
          <a:xfrm>
            <a:off x="326223" y="2446861"/>
            <a:ext cx="8418080" cy="369332"/>
          </a:xfrm>
          <a:prstGeom prst="rect">
            <a:avLst/>
          </a:prstGeom>
        </p:spPr>
        <p:txBody>
          <a:bodyPr wrap="square">
            <a:spAutoFit/>
          </a:bodyPr>
          <a:lstStyle/>
          <a:p>
            <a:pPr lvl="0" indent="184150" algn="just">
              <a:tabLst>
                <a:tab pos="733425" algn="l"/>
                <a:tab pos="5164138" algn="l"/>
              </a:tabLst>
            </a:pPr>
            <a:r>
              <a:rPr lang="en-GB" dirty="0">
                <a:ea typeface="Times New Roman" panose="02020603050405020304" pitchFamily="18" charset="0"/>
              </a:rPr>
              <a:t>Pedersen &amp; Rasmussen (1990) showed that the </a:t>
            </a:r>
            <a:r>
              <a:rPr lang="en-GB" i="1" dirty="0">
                <a:ea typeface="Times New Roman" panose="02020603050405020304" pitchFamily="18" charset="0"/>
              </a:rPr>
              <a:t>ratio I of </a:t>
            </a:r>
            <a:r>
              <a:rPr lang="en-GB" b="1" i="1" dirty="0">
                <a:ea typeface="Times New Roman" panose="02020603050405020304" pitchFamily="18" charset="0"/>
              </a:rPr>
              <a:t>I</a:t>
            </a:r>
            <a:r>
              <a:rPr lang="en-GB" b="1" i="1" baseline="-30000" dirty="0">
                <a:ea typeface="Times New Roman" panose="02020603050405020304" pitchFamily="18" charset="0"/>
              </a:rPr>
              <a:t>1</a:t>
            </a:r>
            <a:r>
              <a:rPr lang="en-GB" i="1" dirty="0">
                <a:ea typeface="Times New Roman" panose="02020603050405020304" pitchFamily="18" charset="0"/>
              </a:rPr>
              <a:t> and </a:t>
            </a:r>
            <a:r>
              <a:rPr lang="en-GB" b="1" i="1" dirty="0">
                <a:ea typeface="Times New Roman" panose="02020603050405020304" pitchFamily="18" charset="0"/>
              </a:rPr>
              <a:t>I</a:t>
            </a:r>
            <a:r>
              <a:rPr lang="en-GB" b="1" i="1" baseline="-30000" dirty="0">
                <a:ea typeface="Times New Roman" panose="02020603050405020304" pitchFamily="18" charset="0"/>
              </a:rPr>
              <a:t>2</a:t>
            </a:r>
            <a:r>
              <a:rPr lang="en-GB" b="1" i="1" dirty="0">
                <a:ea typeface="Times New Roman" panose="02020603050405020304" pitchFamily="18" charset="0"/>
              </a:rPr>
              <a:t> </a:t>
            </a:r>
            <a:r>
              <a:rPr lang="en-GB" dirty="0">
                <a:ea typeface="Times New Roman" panose="02020603050405020304" pitchFamily="18" charset="0"/>
              </a:rPr>
              <a:t>defined as</a:t>
            </a:r>
          </a:p>
        </p:txBody>
      </p:sp>
      <p:sp>
        <p:nvSpPr>
          <p:cNvPr id="14" name="Obdélník 13"/>
          <p:cNvSpPr/>
          <p:nvPr/>
        </p:nvSpPr>
        <p:spPr>
          <a:xfrm>
            <a:off x="282123" y="3766597"/>
            <a:ext cx="8506280" cy="307777"/>
          </a:xfrm>
          <a:prstGeom prst="rect">
            <a:avLst/>
          </a:prstGeom>
        </p:spPr>
        <p:txBody>
          <a:bodyPr wrap="square">
            <a:spAutoFit/>
          </a:bodyPr>
          <a:lstStyle/>
          <a:p>
            <a:pPr lvl="0" indent="184150" algn="just">
              <a:tabLst>
                <a:tab pos="733425" algn="l"/>
                <a:tab pos="5164138" algn="l"/>
              </a:tabLst>
            </a:pPr>
            <a:r>
              <a:rPr lang="en-GB" sz="1400" dirty="0">
                <a:ea typeface="Times New Roman" panose="02020603050405020304" pitchFamily="18" charset="0"/>
              </a:rPr>
              <a:t>lies between zero and unity for any potential field. </a:t>
            </a:r>
            <a:r>
              <a:rPr lang="en-GB" sz="1400" dirty="0" smtClean="0">
                <a:ea typeface="Times New Roman" panose="02020603050405020304" pitchFamily="18" charset="0"/>
              </a:rPr>
              <a:t>If </a:t>
            </a:r>
            <a:r>
              <a:rPr lang="en-GB" sz="1400" dirty="0">
                <a:ea typeface="Times New Roman" panose="02020603050405020304" pitchFamily="18" charset="0"/>
              </a:rPr>
              <a:t>the causative body is strictly 2D, then </a:t>
            </a:r>
            <a:r>
              <a:rPr lang="en-GB" sz="1400" i="1" dirty="0">
                <a:ea typeface="Times New Roman" panose="02020603050405020304" pitchFamily="18" charset="0"/>
              </a:rPr>
              <a:t>I</a:t>
            </a:r>
            <a:r>
              <a:rPr lang="en-GB" sz="1400" dirty="0">
                <a:ea typeface="Times New Roman" panose="02020603050405020304" pitchFamily="18" charset="0"/>
              </a:rPr>
              <a:t> </a:t>
            </a:r>
            <a:r>
              <a:rPr lang="en-GB" sz="1400" dirty="0" smtClean="0">
                <a:ea typeface="Times New Roman" panose="02020603050405020304" pitchFamily="18" charset="0"/>
              </a:rPr>
              <a:t>=0.</a:t>
            </a:r>
            <a:endParaRPr lang="en-GB" sz="1400" dirty="0"/>
          </a:p>
        </p:txBody>
      </p:sp>
      <mc:AlternateContent xmlns:mc="http://schemas.openxmlformats.org/markup-compatibility/2006" xmlns:a14="http://schemas.microsoft.com/office/drawing/2010/main">
        <mc:Choice Requires="a14">
          <p:sp>
            <p:nvSpPr>
              <p:cNvPr id="15" name="Obdélník 14"/>
              <p:cNvSpPr/>
              <p:nvPr/>
            </p:nvSpPr>
            <p:spPr>
              <a:xfrm>
                <a:off x="195532" y="4235485"/>
                <a:ext cx="9988310" cy="2385077"/>
              </a:xfrm>
              <a:prstGeom prst="rect">
                <a:avLst/>
              </a:prstGeom>
            </p:spPr>
            <p:txBody>
              <a:bodyPr wrap="square">
                <a:spAutoFit/>
              </a:bodyPr>
              <a:lstStyle/>
              <a:p>
                <a:pPr indent="183515" algn="just">
                  <a:lnSpc>
                    <a:spcPct val="150000"/>
                  </a:lnSpc>
                  <a:spcAft>
                    <a:spcPts val="0"/>
                  </a:spcAft>
                </a:pPr>
                <a:r>
                  <a:rPr lang="en-GB" dirty="0">
                    <a:latin typeface="+mn-lt"/>
                    <a:ea typeface="Times New Roman" panose="02020603050405020304" pitchFamily="18" charset="0"/>
                  </a:rPr>
                  <a:t>The </a:t>
                </a:r>
                <a:r>
                  <a:rPr lang="en-GB" i="1" dirty="0">
                    <a:effectLst/>
                    <a:latin typeface="+mn-lt"/>
                    <a:ea typeface="Times New Roman" panose="02020603050405020304" pitchFamily="18" charset="0"/>
                  </a:rPr>
                  <a:t>strike angle</a:t>
                </a:r>
                <a:r>
                  <a:rPr lang="en-GB" dirty="0">
                    <a:effectLst/>
                    <a:latin typeface="+mn-lt"/>
                    <a:ea typeface="Times New Roman" panose="02020603050405020304" pitchFamily="18" charset="0"/>
                  </a:rPr>
                  <a:t> </a:t>
                </a:r>
                <a:r>
                  <a:rPr lang="en-GB" i="1" dirty="0" err="1">
                    <a:effectLst/>
                    <a:latin typeface="+mn-lt"/>
                    <a:ea typeface="Times New Roman" panose="02020603050405020304" pitchFamily="18" charset="0"/>
                  </a:rPr>
                  <a:t>θ</a:t>
                </a:r>
                <a:r>
                  <a:rPr lang="en-GB" i="1" baseline="-25000" dirty="0" err="1">
                    <a:effectLst/>
                    <a:latin typeface="+mn-lt"/>
                    <a:ea typeface="Times New Roman" panose="02020603050405020304" pitchFamily="18" charset="0"/>
                  </a:rPr>
                  <a:t>S</a:t>
                </a:r>
                <a:r>
                  <a:rPr lang="en-GB" dirty="0">
                    <a:effectLst/>
                    <a:latin typeface="+mn-lt"/>
                    <a:ea typeface="Times New Roman" panose="02020603050405020304" pitchFamily="18" charset="0"/>
                  </a:rPr>
                  <a:t> (also known as strike lineaments or strike direction) is defined as</a:t>
                </a:r>
                <a:endParaRPr lang="cs-CZ" dirty="0">
                  <a:effectLst/>
                  <a:latin typeface="+mn-lt"/>
                  <a:ea typeface="Times New Roman" panose="02020603050405020304" pitchFamily="18" charset="0"/>
                </a:endParaRPr>
              </a:p>
              <a:p>
                <a:pPr indent="183515" algn="just">
                  <a:lnSpc>
                    <a:spcPct val="150000"/>
                  </a:lnSpc>
                  <a:spcAft>
                    <a:spcPts val="0"/>
                  </a:spcAft>
                </a:pPr>
                <a:r>
                  <a:rPr lang="en-GB" dirty="0" smtClean="0">
                    <a:effectLst/>
                    <a:latin typeface="+mn-lt"/>
                    <a:ea typeface="Times New Roman" panose="02020603050405020304" pitchFamily="18" charset="0"/>
                  </a:rPr>
                  <a:t>       </a:t>
                </a:r>
                <a14:m>
                  <m:oMath xmlns:m="http://schemas.openxmlformats.org/officeDocument/2006/math">
                    <m:func>
                      <m:funcPr>
                        <m:ctrlPr>
                          <a:rPr lang="cs-CZ" sz="2000" i="1">
                            <a:effectLst/>
                            <a:latin typeface="Cambria Math" panose="02040503050406030204" pitchFamily="18" charset="0"/>
                            <a:ea typeface="Times New Roman" panose="02020603050405020304" pitchFamily="18" charset="0"/>
                          </a:rPr>
                        </m:ctrlPr>
                      </m:funcPr>
                      <m:fName>
                        <m:r>
                          <m:rPr>
                            <m:sty m:val="p"/>
                          </m:rPr>
                          <a:rPr lang="en-GB" sz="2000">
                            <a:effectLst/>
                            <a:latin typeface="Cambria Math" panose="02040503050406030204" pitchFamily="18" charset="0"/>
                            <a:ea typeface="Times New Roman" panose="02020603050405020304" pitchFamily="18" charset="0"/>
                          </a:rPr>
                          <m:t>tan</m:t>
                        </m:r>
                      </m:fName>
                      <m:e>
                        <m:r>
                          <a:rPr lang="en-GB" sz="2000" i="1">
                            <a:effectLst/>
                            <a:latin typeface="Cambria Math" panose="02040503050406030204" pitchFamily="18" charset="0"/>
                            <a:ea typeface="Times New Roman" panose="02020603050405020304" pitchFamily="18" charset="0"/>
                          </a:rPr>
                          <m:t>2</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𝜃</m:t>
                            </m:r>
                          </m:e>
                          <m:sub>
                            <m:r>
                              <a:rPr lang="en-GB" sz="2000" i="1">
                                <a:effectLst/>
                                <a:latin typeface="Cambria Math" panose="02040503050406030204" pitchFamily="18" charset="0"/>
                                <a:ea typeface="Times New Roman" panose="02020603050405020304" pitchFamily="18" charset="0"/>
                              </a:rPr>
                              <m:t>𝑠</m:t>
                            </m:r>
                          </m:sub>
                        </m:sSub>
                      </m:e>
                    </m:func>
                    <m:r>
                      <a:rPr lang="en-GB" sz="2000" b="1"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2 </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d>
                          <m:dPr>
                            <m:ctrlPr>
                              <a:rPr lang="cs-CZ" sz="2000" i="1">
                                <a:effectLst/>
                                <a:latin typeface="Cambria Math" panose="02040503050406030204" pitchFamily="18" charset="0"/>
                                <a:ea typeface="Times New Roman" panose="02020603050405020304" pitchFamily="18" charset="0"/>
                              </a:rPr>
                            </m:ctrlPr>
                          </m:dPr>
                          <m:e>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Sub>
                          </m:e>
                        </m:d>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den>
                    </m:f>
                    <m:r>
                      <a:rPr lang="en-GB" sz="2000" i="1">
                        <a:effectLst/>
                        <a:latin typeface="Cambria Math" panose="02040503050406030204" pitchFamily="18" charset="0"/>
                        <a:ea typeface="Times New Roman" panose="02020603050405020304" pitchFamily="18" charset="0"/>
                      </a:rPr>
                      <m:t>=2</m:t>
                    </m:r>
                    <m:f>
                      <m:fPr>
                        <m:ctrlPr>
                          <a:rPr lang="cs-CZ" sz="2000" b="1" i="1">
                            <a:effectLst/>
                            <a:latin typeface="Cambria Math" panose="02040503050406030204" pitchFamily="18" charset="0"/>
                            <a:ea typeface="Times New Roman" panose="02020603050405020304" pitchFamily="18" charset="0"/>
                          </a:rPr>
                        </m:ctrlPr>
                      </m:fPr>
                      <m:num>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𝑥𝑦</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Sub>
                        <m:r>
                          <a:rPr lang="en-GB" sz="2000" i="1">
                            <a:effectLst/>
                            <a:latin typeface="Cambria Math" panose="02040503050406030204" pitchFamily="18" charset="0"/>
                            <a:ea typeface="Times New Roman" panose="02020603050405020304" pitchFamily="18" charset="0"/>
                          </a:rPr>
                          <m:t>+</m:t>
                        </m:r>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Sub>
                        <m:sSub>
                          <m:sSubPr>
                            <m:ctrlPr>
                              <a:rPr lang="cs-CZ" sz="2000" i="1">
                                <a:effectLst/>
                                <a:latin typeface="Cambria Math" panose="02040503050406030204" pitchFamily="18" charset="0"/>
                                <a:ea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Sub>
                      </m:num>
                      <m:den>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𝑦𝑧</m:t>
                            </m:r>
                          </m:sub>
                          <m:sup>
                            <m:r>
                              <a:rPr lang="en-GB" sz="2000" i="1">
                                <a:effectLst/>
                                <a:latin typeface="Cambria Math" panose="02040503050406030204" pitchFamily="18" charset="0"/>
                                <a:ea typeface="Times New Roman" panose="02020603050405020304" pitchFamily="18" charset="0"/>
                              </a:rPr>
                              <m:t>2</m:t>
                            </m:r>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 </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𝑧𝑧</m:t>
                                </m:r>
                              </m:sub>
                              <m:sup/>
                            </m:sSubSup>
                            <m:r>
                              <a:rPr lang="en-GB" sz="2000">
                                <a:effectLst/>
                                <a:latin typeface="Cambria Math" panose="02040503050406030204" pitchFamily="18" charset="0"/>
                                <a:ea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𝑥𝑥</m:t>
                            </m:r>
                          </m:sub>
                          <m:sup/>
                        </m:sSubSup>
                        <m:r>
                          <a:rPr lang="en-GB" sz="2000" i="1">
                            <a:effectLst/>
                            <a:latin typeface="Cambria Math" panose="02040503050406030204" pitchFamily="18" charset="0"/>
                            <a:ea typeface="Times New Roman" panose="02020603050405020304" pitchFamily="18" charset="0"/>
                          </a:rPr>
                          <m:t>−</m:t>
                        </m:r>
                        <m:sSubSup>
                          <m:sSubSupPr>
                            <m:ctrlPr>
                              <a:rPr lang="cs-CZ" sz="2000" i="1">
                                <a:effectLst/>
                                <a:latin typeface="Cambria Math" panose="02040503050406030204" pitchFamily="18" charset="0"/>
                                <a:ea typeface="Times New Roman" panose="02020603050405020304" pitchFamily="18" charset="0"/>
                              </a:rPr>
                            </m:ctrlPr>
                          </m:sSubSupPr>
                          <m:e>
                            <m:r>
                              <a:rPr lang="en-GB" sz="2000" i="1">
                                <a:effectLst/>
                                <a:latin typeface="Cambria Math" panose="02040503050406030204" pitchFamily="18" charset="0"/>
                                <a:ea typeface="Times New Roman" panose="02020603050405020304" pitchFamily="18" charset="0"/>
                              </a:rPr>
                              <m:t>𝑇</m:t>
                            </m:r>
                          </m:e>
                          <m:sub>
                            <m:r>
                              <a:rPr lang="en-GB" sz="2000" i="1">
                                <a:effectLst/>
                                <a:latin typeface="Cambria Math" panose="02040503050406030204" pitchFamily="18" charset="0"/>
                                <a:ea typeface="Times New Roman" panose="02020603050405020304" pitchFamily="18" charset="0"/>
                              </a:rPr>
                              <m:t>𝑦𝑦</m:t>
                            </m:r>
                          </m:sub>
                          <m:sup/>
                        </m:sSubSup>
                        <m:r>
                          <a:rPr lang="en-GB" sz="2000" i="1">
                            <a:effectLst/>
                            <a:latin typeface="Cambria Math" panose="02040503050406030204" pitchFamily="18" charset="0"/>
                            <a:ea typeface="Times New Roman" panose="02020603050405020304" pitchFamily="18" charset="0"/>
                          </a:rPr>
                          <m:t>)</m:t>
                        </m:r>
                      </m:den>
                    </m:f>
                  </m:oMath>
                </a14:m>
                <a:r>
                  <a:rPr lang="en-GB" sz="2000" b="1" dirty="0">
                    <a:effectLst/>
                    <a:latin typeface="+mn-lt"/>
                    <a:ea typeface="Times New Roman" panose="02020603050405020304" pitchFamily="18" charset="0"/>
                  </a:rPr>
                  <a:t>                                  </a:t>
                </a:r>
                <a:r>
                  <a:rPr lang="en-GB" sz="2000" b="1" dirty="0" smtClean="0">
                    <a:effectLst/>
                    <a:latin typeface="+mn-lt"/>
                    <a:ea typeface="Times New Roman" panose="02020603050405020304" pitchFamily="18" charset="0"/>
                  </a:rPr>
                  <a:t>       </a:t>
                </a:r>
              </a:p>
              <a:p>
                <a:pPr algn="just">
                  <a:spcAft>
                    <a:spcPts val="0"/>
                  </a:spcAft>
                </a:pPr>
                <a:endParaRPr lang="en-GB" sz="1400" dirty="0" smtClean="0">
                  <a:effectLst/>
                  <a:latin typeface="+mn-lt"/>
                  <a:ea typeface="Times New Roman" panose="02020603050405020304" pitchFamily="18" charset="0"/>
                </a:endParaRPr>
              </a:p>
              <a:p>
                <a:pPr algn="just">
                  <a:spcAft>
                    <a:spcPts val="0"/>
                  </a:spcAft>
                </a:pPr>
                <a:r>
                  <a:rPr lang="en-GB" sz="1400" dirty="0">
                    <a:latin typeface="+mn-lt"/>
                    <a:ea typeface="Times New Roman" panose="02020603050405020304" pitchFamily="18" charset="0"/>
                  </a:rPr>
                  <a:t> </a:t>
                </a:r>
                <a:r>
                  <a:rPr lang="en-GB" sz="1400" dirty="0" smtClean="0">
                    <a:latin typeface="+mn-lt"/>
                    <a:ea typeface="Times New Roman" panose="02020603050405020304" pitchFamily="18" charset="0"/>
                  </a:rPr>
                  <a:t>     </a:t>
                </a:r>
                <a:r>
                  <a:rPr lang="en-GB" sz="1400" dirty="0" smtClean="0">
                    <a:effectLst/>
                    <a:latin typeface="+mn-lt"/>
                    <a:ea typeface="Times New Roman" panose="02020603050405020304" pitchFamily="18" charset="0"/>
                  </a:rPr>
                  <a:t>within a multiple of π/2. The strike angle indicates how gradiometer measurements rotate within the main </a:t>
                </a:r>
              </a:p>
              <a:p>
                <a:pPr algn="just">
                  <a:spcAft>
                    <a:spcPts val="0"/>
                  </a:spcAft>
                </a:pPr>
                <a:r>
                  <a:rPr lang="en-GB" sz="1400" dirty="0" smtClean="0">
                    <a:effectLst/>
                    <a:latin typeface="+mn-lt"/>
                    <a:ea typeface="Times New Roman" panose="02020603050405020304" pitchFamily="18" charset="0"/>
                  </a:rPr>
                  <a:t>      directions of the underground structures. Provided that the ratio </a:t>
                </a:r>
                <a:r>
                  <a:rPr lang="en-GB" sz="1400" i="1" dirty="0" smtClean="0">
                    <a:effectLst/>
                    <a:latin typeface="+mn-lt"/>
                    <a:ea typeface="Times New Roman" panose="02020603050405020304" pitchFamily="18" charset="0"/>
                  </a:rPr>
                  <a:t>I</a:t>
                </a:r>
                <a:r>
                  <a:rPr lang="en-GB" sz="1400" dirty="0" smtClean="0">
                    <a:effectLst/>
                    <a:latin typeface="+mn-lt"/>
                    <a:ea typeface="Times New Roman" panose="02020603050405020304" pitchFamily="18" charset="0"/>
                  </a:rPr>
                  <a:t> is small, the strike angle may indicate </a:t>
                </a:r>
              </a:p>
              <a:p>
                <a:pPr algn="just">
                  <a:spcAft>
                    <a:spcPts val="0"/>
                  </a:spcAft>
                </a:pPr>
                <a:r>
                  <a:rPr lang="en-GB" sz="1400" dirty="0" smtClean="0">
                    <a:effectLst/>
                    <a:latin typeface="+mn-lt"/>
                    <a:ea typeface="Times New Roman" panose="02020603050405020304" pitchFamily="18" charset="0"/>
                  </a:rPr>
                  <a:t>      a dominant 2D structure. For more details see </a:t>
                </a:r>
                <a:r>
                  <a:rPr lang="en-GB" sz="1400" dirty="0" err="1" smtClean="0">
                    <a:effectLst/>
                    <a:latin typeface="+mn-lt"/>
                    <a:ea typeface="Times New Roman" panose="02020603050405020304" pitchFamily="18" charset="0"/>
                  </a:rPr>
                  <a:t>Beiki</a:t>
                </a:r>
                <a:r>
                  <a:rPr lang="en-GB" sz="1400" dirty="0" smtClean="0">
                    <a:effectLst/>
                    <a:latin typeface="+mn-lt"/>
                    <a:ea typeface="Times New Roman" panose="02020603050405020304" pitchFamily="18" charset="0"/>
                  </a:rPr>
                  <a:t> &amp; Pedersen (2010) or Murphy &amp; Dickinson (2009).</a:t>
                </a:r>
                <a:r>
                  <a:rPr lang="en-GB" sz="1400" dirty="0" smtClean="0">
                    <a:solidFill>
                      <a:srgbClr val="FF0000"/>
                    </a:solidFill>
                    <a:effectLst/>
                    <a:latin typeface="+mn-lt"/>
                    <a:ea typeface="Times New Roman" panose="02020603050405020304" pitchFamily="18" charset="0"/>
                  </a:rPr>
                  <a:t>  </a:t>
                </a:r>
                <a:endParaRPr lang="cs-CZ" sz="1400" dirty="0">
                  <a:effectLst/>
                  <a:latin typeface="+mn-lt"/>
                  <a:ea typeface="Times New Roman" panose="02020603050405020304" pitchFamily="18" charset="0"/>
                </a:endParaRPr>
              </a:p>
            </p:txBody>
          </p:sp>
        </mc:Choice>
        <mc:Fallback xmlns="">
          <p:sp>
            <p:nvSpPr>
              <p:cNvPr id="15" name="Obdélník 14"/>
              <p:cNvSpPr>
                <a:spLocks noRot="1" noChangeAspect="1" noMove="1" noResize="1" noEditPoints="1" noAdjustHandles="1" noChangeArrowheads="1" noChangeShapeType="1" noTextEdit="1"/>
              </p:cNvSpPr>
              <p:nvPr/>
            </p:nvSpPr>
            <p:spPr>
              <a:xfrm>
                <a:off x="195532" y="4235485"/>
                <a:ext cx="9988310" cy="2385077"/>
              </a:xfrm>
              <a:prstGeom prst="rect">
                <a:avLst/>
              </a:prstGeom>
              <a:blipFill rotWithShape="0">
                <a:blip r:embed="rId6"/>
                <a:stretch>
                  <a:fillRect b="-1790"/>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r="6718"/>
          <a:stretch/>
        </p:blipFill>
        <p:spPr>
          <a:xfrm>
            <a:off x="2076432" y="0"/>
            <a:ext cx="4655808" cy="6858000"/>
          </a:xfrm>
          <a:prstGeom prst="rect">
            <a:avLst/>
          </a:prstGeom>
        </p:spPr>
      </p:pic>
    </p:spTree>
    <p:extLst>
      <p:ext uri="{BB962C8B-B14F-4D97-AF65-F5344CB8AC3E}">
        <p14:creationId xmlns:p14="http://schemas.microsoft.com/office/powerpoint/2010/main" val="1242805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délník 5"/>
              <p:cNvSpPr/>
              <p:nvPr/>
            </p:nvSpPr>
            <p:spPr>
              <a:xfrm>
                <a:off x="1691680" y="1934128"/>
                <a:ext cx="1522148"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Φ</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φ</m:t>
                          </m:r>
                        </m:den>
                      </m:f>
                    </m:oMath>
                  </m:oMathPara>
                </a14:m>
                <a:endParaRPr lang="cs-CZ" dirty="0"/>
              </a:p>
            </p:txBody>
          </p:sp>
        </mc:Choice>
        <mc:Fallback xmlns="">
          <p:sp>
            <p:nvSpPr>
              <p:cNvPr id="6" name="Obdélník 5"/>
              <p:cNvSpPr>
                <a:spLocks noRot="1" noChangeAspect="1" noMove="1" noResize="1" noEditPoints="1" noAdjustHandles="1" noChangeArrowheads="1" noChangeShapeType="1" noTextEdit="1"/>
              </p:cNvSpPr>
              <p:nvPr/>
            </p:nvSpPr>
            <p:spPr>
              <a:xfrm>
                <a:off x="1691680" y="1934128"/>
                <a:ext cx="1522148" cy="667619"/>
              </a:xfrm>
              <a:prstGeom prst="rect">
                <a:avLst/>
              </a:prstGeom>
              <a:blipFill rotWithShape="0">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5220072" y="1934128"/>
                <a:ext cx="2020233" cy="6676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i="1">
                              <a:latin typeface="Cambria Math" panose="02040503050406030204" pitchFamily="18" charset="0"/>
                            </a:rPr>
                            <m:t>𝑢</m:t>
                          </m:r>
                        </m:e>
                        <m:sub>
                          <m:r>
                            <m:rPr>
                              <m:sty m:val="p"/>
                            </m:rPr>
                            <a:rPr lang="cs-CZ" i="0">
                              <a:latin typeface="Cambria Math" panose="02040503050406030204" pitchFamily="18" charset="0"/>
                            </a:rPr>
                            <m:t>Λ</m:t>
                          </m:r>
                        </m:sub>
                      </m:sSub>
                      <m:r>
                        <a:rPr lang="cs-CZ" i="0">
                          <a:latin typeface="Cambria Math" panose="02040503050406030204" pitchFamily="18" charset="0"/>
                        </a:rPr>
                        <m:t>=</m:t>
                      </m:r>
                      <m:sSub>
                        <m:sSubPr>
                          <m:ctrlPr>
                            <a:rPr lang="cs-CZ" i="1">
                              <a:latin typeface="Cambria Math" panose="02040503050406030204" pitchFamily="18" charset="0"/>
                            </a:rPr>
                          </m:ctrlPr>
                        </m:sSubPr>
                        <m:e>
                          <m:r>
                            <a:rPr lang="cs-CZ" i="1">
                              <a:latin typeface="Cambria Math" panose="02040503050406030204" pitchFamily="18" charset="0"/>
                            </a:rPr>
                            <m:t>𝑙</m:t>
                          </m:r>
                        </m:e>
                        <m:sub>
                          <m:r>
                            <a:rPr lang="cs-CZ" i="1">
                              <a:latin typeface="Cambria Math" panose="02040503050406030204" pitchFamily="18" charset="0"/>
                            </a:rPr>
                            <m:t>𝑆</m:t>
                          </m:r>
                        </m:sub>
                      </m:sSub>
                      <m:f>
                        <m:fPr>
                          <m:ctrlPr>
                            <a:rPr lang="cs-CZ" i="1">
                              <a:latin typeface="Cambria Math" panose="02040503050406030204" pitchFamily="18" charset="0"/>
                            </a:rPr>
                          </m:ctrlPr>
                        </m:fPr>
                        <m:num>
                          <m:r>
                            <a:rPr lang="cs-CZ" i="0">
                              <a:latin typeface="Cambria Math" panose="02040503050406030204" pitchFamily="18" charset="0"/>
                            </a:rPr>
                            <m:t>1</m:t>
                          </m:r>
                        </m:num>
                        <m:den>
                          <m:r>
                            <a:rPr lang="cs-CZ" i="1">
                              <a:latin typeface="Cambria Math" panose="02040503050406030204" pitchFamily="18" charset="0"/>
                            </a:rPr>
                            <m:t>𝑔𝑐𝑜𝑠</m:t>
                          </m:r>
                          <m:r>
                            <a:rPr lang="cs-CZ" i="0">
                              <a:latin typeface="Cambria Math" panose="02040503050406030204" pitchFamily="18" charset="0"/>
                            </a:rPr>
                            <m:t> </m:t>
                          </m:r>
                          <m:r>
                            <a:rPr lang="cs-CZ" i="1">
                              <a:latin typeface="Cambria Math" panose="02040503050406030204" pitchFamily="18" charset="0"/>
                            </a:rPr>
                            <m:t>𝜑</m:t>
                          </m:r>
                        </m:den>
                      </m:f>
                      <m:f>
                        <m:fPr>
                          <m:ctrlPr>
                            <a:rPr lang="cs-CZ" i="1">
                              <a:latin typeface="Cambria Math" panose="02040503050406030204" pitchFamily="18" charset="0"/>
                            </a:rPr>
                          </m:ctrlPr>
                        </m:fPr>
                        <m:num>
                          <m:r>
                            <a:rPr lang="cs-CZ" i="0">
                              <a:latin typeface="Cambria Math" panose="02040503050406030204" pitchFamily="18" charset="0"/>
                            </a:rPr>
                            <m:t>𝜕</m:t>
                          </m:r>
                          <m:r>
                            <a:rPr lang="cs-CZ" i="1">
                              <a:latin typeface="Cambria Math" panose="02040503050406030204" pitchFamily="18" charset="0"/>
                            </a:rPr>
                            <m:t>𝑇</m:t>
                          </m:r>
                        </m:num>
                        <m:den>
                          <m:r>
                            <a:rPr lang="cs-CZ" i="0">
                              <a:latin typeface="Cambria Math" panose="02040503050406030204" pitchFamily="18" charset="0"/>
                            </a:rPr>
                            <m:t>𝜕</m:t>
                          </m:r>
                          <m:r>
                            <m:rPr>
                              <m:sty m:val="p"/>
                            </m:rPr>
                            <a:rPr lang="cs-CZ" i="0">
                              <a:latin typeface="Cambria Math" panose="02040503050406030204" pitchFamily="18" charset="0"/>
                            </a:rPr>
                            <m:t>λ</m:t>
                          </m:r>
                        </m:den>
                      </m:f>
                    </m:oMath>
                  </m:oMathPara>
                </a14:m>
                <a:endParaRPr lang="cs-CZ" dirty="0"/>
              </a:p>
            </p:txBody>
          </p:sp>
        </mc:Choice>
        <mc:Fallback xmlns="">
          <p:sp>
            <p:nvSpPr>
              <p:cNvPr id="7" name="Obdélník 6"/>
              <p:cNvSpPr>
                <a:spLocks noRot="1" noChangeAspect="1" noMove="1" noResize="1" noEditPoints="1" noAdjustHandles="1" noChangeArrowheads="1" noChangeShapeType="1" noTextEdit="1"/>
              </p:cNvSpPr>
              <p:nvPr/>
            </p:nvSpPr>
            <p:spPr>
              <a:xfrm>
                <a:off x="5220072" y="1934128"/>
                <a:ext cx="2020233" cy="667619"/>
              </a:xfrm>
              <a:prstGeom prst="rect">
                <a:avLst/>
              </a:prstGeom>
              <a:blipFill rotWithShape="0">
                <a:blip r:embed="rId3"/>
                <a:stretch>
                  <a:fillRect/>
                </a:stretch>
              </a:blipFill>
            </p:spPr>
            <p:txBody>
              <a:bodyPr/>
              <a:lstStyle/>
              <a:p>
                <a:r>
                  <a:rPr lang="cs-CZ">
                    <a:noFill/>
                  </a:rPr>
                  <a:t> </a:t>
                </a:r>
              </a:p>
            </p:txBody>
          </p:sp>
        </mc:Fallback>
      </mc:AlternateContent>
      <p:sp>
        <p:nvSpPr>
          <p:cNvPr id="8" name="Obdélník 7"/>
          <p:cNvSpPr/>
          <p:nvPr/>
        </p:nvSpPr>
        <p:spPr>
          <a:xfrm>
            <a:off x="1259632" y="61651"/>
            <a:ext cx="6984776" cy="800219"/>
          </a:xfrm>
          <a:prstGeom prst="rect">
            <a:avLst/>
          </a:prstGeom>
        </p:spPr>
        <p:txBody>
          <a:bodyPr wrap="square">
            <a:spAutoFit/>
          </a:bodyPr>
          <a:lstStyle/>
          <a:p>
            <a:r>
              <a:rPr lang="en-GB" i="1" dirty="0" smtClean="0">
                <a:latin typeface="Times New Roman" panose="02020603050405020304" pitchFamily="18" charset="0"/>
                <a:ea typeface="Times New Roman" panose="02020603050405020304" pitchFamily="18" charset="0"/>
              </a:rPr>
              <a:t>Virtual deformations </a:t>
            </a:r>
            <a:r>
              <a:rPr lang="en-GB" sz="1600" dirty="0" smtClean="0">
                <a:latin typeface="Times New Roman" panose="02020603050405020304" pitchFamily="18" charset="0"/>
                <a:ea typeface="Times New Roman" panose="02020603050405020304" pitchFamily="18" charset="0"/>
              </a:rPr>
              <a:t>(</a:t>
            </a:r>
            <a:r>
              <a:rPr lang="en-GB" sz="1600" dirty="0" err="1">
                <a:latin typeface="Times New Roman" panose="02020603050405020304" pitchFamily="18" charset="0"/>
                <a:ea typeface="Times New Roman" panose="02020603050405020304" pitchFamily="18" charset="0"/>
              </a:rPr>
              <a:t>Kalvoda</a:t>
            </a:r>
            <a:r>
              <a:rPr lang="en-GB" sz="1600" dirty="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2012, </a:t>
            </a:r>
            <a:r>
              <a:rPr lang="en-GB" sz="1600" dirty="0" err="1" smtClean="0">
                <a:latin typeface="Times New Roman" panose="02020603050405020304" pitchFamily="18" charset="0"/>
                <a:ea typeface="Times New Roman" panose="02020603050405020304" pitchFamily="18" charset="0"/>
              </a:rPr>
              <a:t>Klokočník</a:t>
            </a:r>
            <a:r>
              <a:rPr lang="en-GB" sz="1600" dirty="0" smtClean="0">
                <a:latin typeface="Times New Roman" panose="02020603050405020304" pitchFamily="18" charset="0"/>
                <a:ea typeface="Times New Roman" panose="02020603050405020304" pitchFamily="18" charset="0"/>
              </a:rPr>
              <a:t> </a:t>
            </a:r>
            <a:r>
              <a:rPr lang="en-GB" sz="1600" i="1" dirty="0">
                <a:latin typeface="Times New Roman" panose="02020603050405020304" pitchFamily="18" charset="0"/>
                <a:ea typeface="Times New Roman" panose="02020603050405020304" pitchFamily="18" charset="0"/>
              </a:rPr>
              <a:t>et al. </a:t>
            </a:r>
            <a:r>
              <a:rPr lang="en-GB" sz="1600" dirty="0" smtClean="0">
                <a:latin typeface="Times New Roman" panose="02020603050405020304" pitchFamily="18" charset="0"/>
                <a:ea typeface="Times New Roman" panose="02020603050405020304" pitchFamily="18" charset="0"/>
              </a:rPr>
              <a:t>2013)</a:t>
            </a:r>
            <a:r>
              <a:rPr lang="en-GB" sz="1600" dirty="0" smtClean="0">
                <a:solidFill>
                  <a:srgbClr val="FF0000"/>
                </a:solidFill>
                <a:latin typeface="Times New Roman" panose="02020603050405020304" pitchFamily="18" charset="0"/>
                <a:ea typeface="Times New Roman" panose="02020603050405020304" pitchFamily="18" charset="0"/>
              </a:rPr>
              <a:t> </a:t>
            </a:r>
          </a:p>
          <a:p>
            <a:endParaRPr lang="en-GB" sz="1600" dirty="0">
              <a:solidFill>
                <a:srgbClr val="FF0000"/>
              </a:solidFill>
              <a:latin typeface="Times New Roman" panose="02020603050405020304" pitchFamily="18" charset="0"/>
            </a:endParaRPr>
          </a:p>
          <a:p>
            <a:r>
              <a:rPr lang="cs-CZ" sz="1200" dirty="0" smtClean="0">
                <a:solidFill>
                  <a:srgbClr val="FF0000"/>
                </a:solidFill>
                <a:latin typeface="Times New Roman" panose="02020603050405020304" pitchFamily="18" charset="0"/>
              </a:rPr>
              <a:t>Virtuální deformace ukazují, jak by se příslušný materiál roztekl, kdyby byl </a:t>
            </a:r>
            <a:r>
              <a:rPr lang="cs-CZ" sz="1200" smtClean="0">
                <a:solidFill>
                  <a:srgbClr val="FF0000"/>
                </a:solidFill>
                <a:latin typeface="Times New Roman" panose="02020603050405020304" pitchFamily="18" charset="0"/>
              </a:rPr>
              <a:t>dokonale tekutý</a:t>
            </a:r>
            <a:endParaRPr lang="cs-CZ" sz="1200" dirty="0"/>
          </a:p>
        </p:txBody>
      </p:sp>
      <p:sp>
        <p:nvSpPr>
          <p:cNvPr id="15" name="Rectangle 1"/>
          <p:cNvSpPr>
            <a:spLocks noChangeArrowheads="1"/>
          </p:cNvSpPr>
          <p:nvPr/>
        </p:nvSpPr>
        <p:spPr bwMode="auto">
          <a:xfrm>
            <a:off x="34336" y="908720"/>
            <a:ext cx="9137117" cy="634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41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directions of such a deformation due to “erosion” brought about solely by “gravity origin”.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If there would be a tidal potential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T</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then the horizontal shifts (deformations) would exist due to it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they could be expressed </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in north-south direction (latitude direction) … [left] </a:t>
            </a:r>
            <a:r>
              <a:rPr lang="en-US" sz="1200" dirty="0">
                <a:ea typeface="Times New Roman" panose="02020603050405020304" pitchFamily="18" charset="0"/>
              </a:rPr>
              <a:t> </a:t>
            </a:r>
            <a:r>
              <a:rPr lang="en-US" sz="1200" dirty="0" smtClean="0">
                <a:ea typeface="Times New Roman" panose="02020603050405020304" pitchFamily="18" charset="0"/>
              </a:rPr>
              <a:t>            </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and in east-west direction (longitudinal direction) … [right]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lang="en-GB" sz="1200" dirty="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where </a:t>
            </a:r>
            <a:r>
              <a:rPr kumimoji="0" lang="en-GB" sz="12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g</a:t>
            </a:r>
            <a:r>
              <a:rPr kumimoji="0" lang="en-GB"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is the gravity acceleration 9.81 m</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a:t>
            </a:r>
            <a:r>
              <a:rPr kumimoji="0" lang="en-GB" sz="1200" b="0" i="0" u="none" strike="noStrike" cap="none" normalizeH="0" baseline="0" dirty="0" smtClean="0">
                <a:ln>
                  <a:noFill/>
                </a:ln>
                <a:solidFill>
                  <a:schemeClr val="tx1"/>
                </a:solidFill>
                <a:effectLst/>
                <a:ea typeface="Times New Roman" panose="02020603050405020304" pitchFamily="18" charset="0"/>
              </a:rPr>
              <a:t>s</a:t>
            </a:r>
            <a:r>
              <a:rPr kumimoji="0" lang="en-GB"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a:t>
            </a:r>
            <a:r>
              <a:rPr kumimoji="0" lang="en-GB"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elastic coefficient (</a:t>
            </a:r>
            <a:r>
              <a:rPr kumimoji="0" lang="en-GB" sz="1200" b="0" i="0"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Shida</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number) expressing the elastic properties of the Earth as a planet (</a:t>
            </a:r>
            <a:r>
              <a:rPr kumimoji="0" lang="en-GB" sz="1200" b="0" i="1" u="none" strike="noStrike" cap="none" normalizeH="0" baseline="0" dirty="0" err="1" smtClean="0">
                <a:ln>
                  <a:noFill/>
                </a:ln>
                <a:solidFill>
                  <a:schemeClr val="tx1"/>
                </a:solidFill>
                <a:effectLst/>
                <a:latin typeface="+mn-lt"/>
                <a:ea typeface="Times New Roman" panose="02020603050405020304" pitchFamily="18" charset="0"/>
                <a:sym typeface="Symbol" panose="05050102010706020507" pitchFamily="18" charset="2"/>
              </a:rPr>
              <a:t>l</a:t>
            </a:r>
            <a:r>
              <a:rPr kumimoji="0" lang="en-GB" sz="1200" b="0" i="1" u="none" strike="noStrike" cap="none" normalizeH="0" baseline="-30000" dirty="0" err="1" smtClean="0">
                <a:ln>
                  <a:noFill/>
                </a:ln>
                <a:solidFill>
                  <a:schemeClr val="tx1"/>
                </a:solidFill>
                <a:effectLst/>
                <a:latin typeface="+mn-lt"/>
                <a:ea typeface="Times New Roman" panose="02020603050405020304" pitchFamily="18" charset="0"/>
                <a:sym typeface="Symbol" panose="05050102010706020507" pitchFamily="18" charset="2"/>
              </a:rPr>
              <a:t>S</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 0.08),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φ</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and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λ</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are the geocentric coordinates (latitude and longitude) of a point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P</a:t>
            </a:r>
            <a:r>
              <a:rPr kumimoji="0" lang="en-GB"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where we measure </a:t>
            </a:r>
            <a:r>
              <a:rPr kumimoji="0" lang="en-GB" sz="1200" b="0"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apparatus of mechanics of continuum to derive the main directions of the tension is applied (see, e.g., </a:t>
            </a:r>
            <a:r>
              <a:rPr kumimoji="0" lang="en-GB" altLang="zh-CN" sz="1200" b="0" i="0" u="none" strike="noStrike" cap="none" normalizeH="0" baseline="0" dirty="0" err="1" smtClean="0">
                <a:ln>
                  <a:noFill/>
                </a:ln>
                <a:effectLst/>
                <a:latin typeface="+mn-lt"/>
                <a:ea typeface="Times New Roman" panose="02020603050405020304" pitchFamily="18" charset="0"/>
                <a:sym typeface="Symbol" panose="05050102010706020507" pitchFamily="18" charset="2"/>
              </a:rPr>
              <a:t>Brdička</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a:t>
            </a:r>
            <a:r>
              <a:rPr kumimoji="0" lang="en-GB" altLang="zh-CN" sz="1200" b="0" i="1" u="none" strike="noStrike" cap="none" normalizeH="0" baseline="0" dirty="0" smtClean="0">
                <a:ln>
                  <a:noFill/>
                </a:ln>
                <a:effectLst/>
                <a:latin typeface="+mn-lt"/>
                <a:ea typeface="Times New Roman" panose="02020603050405020304" pitchFamily="18" charset="0"/>
                <a:sym typeface="Symbol" panose="05050102010706020507" pitchFamily="18" charset="2"/>
              </a:rPr>
              <a:t>et al. </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2000). </a:t>
            </a: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The tensor of (small) deformation </a:t>
            </a:r>
            <a:r>
              <a:rPr kumimoji="0" lang="en-GB" altLang="zh-CN" sz="1200" b="1" i="1" u="none" strike="noStrike" cap="none" normalizeH="0" baseline="0" dirty="0" smtClean="0">
                <a:ln>
                  <a:noFill/>
                </a:ln>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rPr>
              <a:t> is defined as a gradient of shift. It holds that</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The tensor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can be separated into two parts: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where </a:t>
            </a:r>
            <a:r>
              <a:rPr kumimoji="0" lang="en-GB" altLang="zh-CN" sz="1200" b="1"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e</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is the symmetrical tensor and </a:t>
            </a:r>
            <a:r>
              <a:rPr kumimoji="0" lang="en-GB" altLang="zh-CN" sz="1200" b="1" i="1"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Ω</a:t>
            </a: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 the anti-symmetrical tensor of deformation, respectively. The symmetrical tensor is</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endPar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endParaRPr>
          </a:p>
          <a:p>
            <a:pPr marL="0" marR="0" lvl="0" indent="184150" algn="just" defTabSz="914400" rtl="0" eaLnBrk="0" fontAlgn="base" latinLnBrk="0" hangingPunct="0">
              <a:lnSpc>
                <a:spcPct val="100000"/>
              </a:lnSpc>
              <a:spcBef>
                <a:spcPct val="0"/>
              </a:spcBef>
              <a:spcAft>
                <a:spcPct val="0"/>
              </a:spcAft>
              <a:buClrTx/>
              <a:buSzTx/>
              <a:buFontTx/>
              <a:buNone/>
              <a:tabLst/>
            </a:pPr>
            <a:r>
              <a:rPr kumimoji="0" lang="en-GB" altLang="zh-CN" sz="1200" b="0" i="0" u="none" strike="noStrike" cap="none" normalizeH="0" baseline="0" dirty="0" smtClean="0">
                <a:ln>
                  <a:noFill/>
                </a:ln>
                <a:solidFill>
                  <a:schemeClr val="tx1"/>
                </a:solidFill>
                <a:effectLst/>
                <a:latin typeface="+mn-lt"/>
                <a:ea typeface="Times New Roman" panose="02020603050405020304" pitchFamily="18" charset="0"/>
                <a:sym typeface="Symbol" panose="05050102010706020507" pitchFamily="18" charset="2"/>
              </a:rPr>
              <a:t>and the parameters of deformation are:</a:t>
            </a:r>
          </a:p>
          <a:p>
            <a:pPr marL="0" marR="0" lvl="0" indent="184150" algn="just" defTabSz="914400" rtl="0" eaLnBrk="0" fontAlgn="base" latinLnBrk="0" hangingPunct="0">
              <a:lnSpc>
                <a:spcPct val="100000"/>
              </a:lnSpc>
              <a:spcBef>
                <a:spcPct val="0"/>
              </a:spcBef>
              <a:spcAft>
                <a:spcPct val="0"/>
              </a:spcAft>
              <a:buClrTx/>
              <a:buSzTx/>
              <a:buFontTx/>
              <a:buNone/>
              <a:tabLst/>
            </a:pPr>
            <a:endParaRPr lang="en-GB" altLang="zh-CN" sz="1200" dirty="0">
              <a:latin typeface="+mn-lt"/>
              <a:ea typeface="Times New Roman" panose="02020603050405020304" pitchFamily="18" charset="0"/>
              <a:sym typeface="Symbol" panose="05050102010706020507" pitchFamily="18" charset="2"/>
            </a:endParaRPr>
          </a:p>
          <a:p>
            <a:pPr lvl="0" algn="just"/>
            <a:endPar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a:p>
            <a:pPr lvl="0" algn="just"/>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Δ   =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11 </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e</a:t>
            </a:r>
            <a:r>
              <a:rPr kumimoji="0" lang="en-GB" altLang="zh-CN" sz="12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22</a:t>
            </a:r>
            <a:r>
              <a:rPr kumimoji="0" lang="en-GB"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rPr>
              <a:t>		total dilatation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a</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major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semi-axis of ellipse of deformation</a:t>
            </a:r>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11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pure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i="1" dirty="0" smtClean="0">
                <a:latin typeface="Times New Roman" panose="02020603050405020304" pitchFamily="18" charset="0"/>
                <a:ea typeface="Times New Roman" panose="02020603050405020304" pitchFamily="18" charset="0"/>
                <a:sym typeface="Symbol" panose="05050102010706020507" pitchFamily="18" charset="2"/>
              </a:rPr>
              <a:t>                        b</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½ (Δ – </a:t>
            </a:r>
            <a:r>
              <a:rPr lang="en-GB" altLang="zh-CN" sz="1400" b="1"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b="1" dirty="0">
                <a:latin typeface="Times New Roman" panose="02020603050405020304" pitchFamily="18" charset="0"/>
                <a:ea typeface="Times New Roman" panose="02020603050405020304" pitchFamily="18" charset="0"/>
                <a:sym typeface="Symbol" panose="05050102010706020507" pitchFamily="18" charset="2"/>
              </a:rPr>
              <a:t>minor semi-axis of ellipse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2e</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technical </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cut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             α</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½ </a:t>
            </a:r>
            <a:r>
              <a:rPr lang="en-GB" altLang="zh-CN" sz="1400" dirty="0" err="1">
                <a:latin typeface="Times New Roman" panose="02020603050405020304" pitchFamily="18" charset="0"/>
                <a:ea typeface="Times New Roman" panose="02020603050405020304" pitchFamily="18" charset="0"/>
                <a:sym typeface="Symbol" panose="05050102010706020507" pitchFamily="18" charset="2"/>
              </a:rPr>
              <a:t>atan</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a:t>
            </a:r>
            <a:r>
              <a:rPr lang="en-GB" altLang="zh-CN" sz="1400" i="1" dirty="0" smtClean="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smtClean="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dirty="0" smtClean="0">
                <a:latin typeface="Times New Roman" panose="02020603050405020304" pitchFamily="18" charset="0"/>
                <a:ea typeface="Times New Roman" panose="02020603050405020304" pitchFamily="18" charset="0"/>
                <a:sym typeface="Symbol" panose="05050102010706020507" pitchFamily="18" charset="2"/>
              </a:rPr>
              <a:t>)          direction </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of main axis of deformation</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 </a:t>
            </a:r>
            <a:r>
              <a:rPr lang="en-GB" altLang="zh-CN" sz="1400" i="1" dirty="0">
                <a:latin typeface="Times New Roman" panose="02020603050405020304" pitchFamily="18" charset="0"/>
                <a:ea typeface="Times New Roman" panose="02020603050405020304" pitchFamily="18" charset="0"/>
                <a:sym typeface="Symbol" panose="05050102010706020507" pitchFamily="18" charset="2"/>
              </a:rPr>
              <a:t>γ</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a:t>
            </a:r>
            <a:r>
              <a:rPr lang="en-GB" altLang="zh-CN" sz="1400" baseline="30000" dirty="0">
                <a:latin typeface="Times New Roman" panose="02020603050405020304" pitchFamily="18" charset="0"/>
                <a:ea typeface="Times New Roman" panose="02020603050405020304" pitchFamily="18" charset="0"/>
                <a:sym typeface="Symbol" panose="05050102010706020507" pitchFamily="18" charset="2"/>
              </a:rPr>
              <a:t>1/2</a:t>
            </a:r>
            <a:r>
              <a:rPr lang="en-GB" altLang="zh-CN" sz="1400" dirty="0">
                <a:latin typeface="Times New Roman" panose="02020603050405020304" pitchFamily="18" charset="0"/>
                <a:ea typeface="Times New Roman" panose="02020603050405020304" pitchFamily="18" charset="0"/>
                <a:sym typeface="Symbol" panose="05050102010706020507" pitchFamily="18" charset="2"/>
              </a:rPr>
              <a:t> 		total cut</a:t>
            </a:r>
            <a:endParaRPr lang="en-US" altLang="zh-CN" sz="1400" dirty="0">
              <a:latin typeface="Times New Roman" panose="02020603050405020304" pitchFamily="18" charset="0"/>
              <a:ea typeface="Times New Roman" panose="02020603050405020304" pitchFamily="18" charset="0"/>
              <a:sym typeface="Symbol" panose="05050102010706020507" pitchFamily="18" charset="2"/>
            </a:endParaRPr>
          </a:p>
          <a:p>
            <a:pPr lvl="0" algn="just"/>
            <a:endParaRPr lang="en-US" altLang="zh-CN" sz="1400" b="1" dirty="0">
              <a:latin typeface="Times New Roman" panose="02020603050405020304" pitchFamily="18" charset="0"/>
              <a:ea typeface="Times New Roman" panose="02020603050405020304" pitchFamily="18" charset="0"/>
              <a:sym typeface="Symbol" panose="05050102010706020507" pitchFamily="18" charset="2"/>
            </a:endParaRPr>
          </a:p>
          <a:p>
            <a:pPr lvl="0" algn="just"/>
            <a:r>
              <a:rPr lang="en-GB" altLang="zh-CN" sz="1200" dirty="0" smtClean="0">
                <a:latin typeface="Times New Roman" panose="02020603050405020304" pitchFamily="18" charset="0"/>
                <a:ea typeface="Times New Roman" panose="02020603050405020304" pitchFamily="18" charset="0"/>
                <a:sym typeface="Symbol" panose="05050102010706020507" pitchFamily="18" charset="2"/>
              </a:rPr>
              <a:t>.</a:t>
            </a:r>
            <a:endParaRPr kumimoji="0" lang="en-US" altLang="zh-CN" sz="1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sym typeface="Symbol" panose="05050102010706020507" pitchFamily="18" charset="2"/>
            </a:endParaRPr>
          </a:p>
        </p:txBody>
      </p:sp>
      <mc:AlternateContent xmlns:mc="http://schemas.openxmlformats.org/markup-compatibility/2006" xmlns:a14="http://schemas.microsoft.com/office/drawing/2010/main">
        <mc:Choice Requires="a14">
          <p:sp>
            <p:nvSpPr>
              <p:cNvPr id="16" name="Obdélník 15"/>
              <p:cNvSpPr/>
              <p:nvPr/>
            </p:nvSpPr>
            <p:spPr>
              <a:xfrm>
                <a:off x="4932040" y="3356992"/>
                <a:ext cx="3076868" cy="12612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1600" b="1" i="1" smtClean="0">
                          <a:latin typeface="Cambria Math" panose="02040503050406030204" pitchFamily="18" charset="0"/>
                        </a:rPr>
                        <m:t>𝑬</m:t>
                      </m:r>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12</m:t>
                                    </m:r>
                                  </m:sub>
                                </m:sSub>
                              </m:e>
                            </m:mr>
                            <m:mr>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21</m:t>
                                    </m:r>
                                  </m:sub>
                                </m:sSub>
                              </m:e>
                              <m:e>
                                <m:sSub>
                                  <m:sSubPr>
                                    <m:ctrlPr>
                                      <a:rPr lang="cs-CZ" sz="1600" b="0" i="1">
                                        <a:latin typeface="Cambria Math" panose="02040503050406030204" pitchFamily="18" charset="0"/>
                                      </a:rPr>
                                    </m:ctrlPr>
                                  </m:sSubPr>
                                  <m:e>
                                    <m:r>
                                      <a:rPr lang="cs-CZ" sz="1600" b="0" i="1">
                                        <a:latin typeface="Cambria Math" panose="02040503050406030204" pitchFamily="18" charset="0"/>
                                      </a:rPr>
                                      <m:t>𝜖</m:t>
                                    </m:r>
                                  </m:e>
                                  <m:sub>
                                    <m:r>
                                      <a:rPr lang="cs-CZ" sz="1600" b="0" i="0">
                                        <a:latin typeface="Cambria Math" panose="02040503050406030204" pitchFamily="18" charset="0"/>
                                      </a:rPr>
                                      <m:t>22</m:t>
                                    </m:r>
                                  </m:sub>
                                </m:sSub>
                              </m:e>
                            </m:mr>
                          </m:m>
                        </m:e>
                      </m:d>
                      <m:r>
                        <a:rPr lang="cs-CZ" sz="1600" b="0" i="0">
                          <a:latin typeface="Cambria Math" panose="02040503050406030204" pitchFamily="18" charset="0"/>
                        </a:rPr>
                        <m:t>=</m:t>
                      </m:r>
                      <m:d>
                        <m:dPr>
                          <m:ctrlPr>
                            <a:rPr lang="cs-CZ" sz="1600" b="0" i="1">
                              <a:latin typeface="Cambria Math" panose="02040503050406030204" pitchFamily="18" charset="0"/>
                            </a:rPr>
                          </m:ctrlPr>
                        </m:dPr>
                        <m:e>
                          <m:m>
                            <m:mPr>
                              <m:mcs>
                                <m:mc>
                                  <m:mcPr>
                                    <m:count m:val="2"/>
                                    <m:mcJc m:val="center"/>
                                  </m:mcPr>
                                </m:mc>
                              </m:mcs>
                              <m:ctrlPr>
                                <a:rPr lang="cs-CZ" sz="1600" b="0" i="1">
                                  <a:latin typeface="Cambria Math" panose="02040503050406030204" pitchFamily="18" charset="0"/>
                                </a:rPr>
                              </m:ctrlPr>
                            </m:mP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𝑥</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r>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𝑥</m:t>
                                    </m:r>
                                  </m:den>
                                </m:f>
                              </m:e>
                              <m:e>
                                <m:f>
                                  <m:fPr>
                                    <m:ctrlPr>
                                      <a:rPr lang="cs-CZ" sz="1600" b="0" i="1">
                                        <a:latin typeface="Cambria Math" panose="02040503050406030204" pitchFamily="18" charset="0"/>
                                      </a:rPr>
                                    </m:ctrlPr>
                                  </m:fPr>
                                  <m:num>
                                    <m:r>
                                      <a:rPr lang="cs-CZ" sz="1600" b="0" i="0">
                                        <a:latin typeface="Cambria Math" panose="02040503050406030204" pitchFamily="18" charset="0"/>
                                      </a:rPr>
                                      <m:t>𝜕</m:t>
                                    </m:r>
                                    <m:sSub>
                                      <m:sSubPr>
                                        <m:ctrlPr>
                                          <a:rPr lang="cs-CZ" sz="1600" b="0" i="1">
                                            <a:latin typeface="Cambria Math" panose="02040503050406030204" pitchFamily="18" charset="0"/>
                                          </a:rPr>
                                        </m:ctrlPr>
                                      </m:sSubPr>
                                      <m:e>
                                        <m:r>
                                          <a:rPr lang="cs-CZ" sz="1600" b="0" i="1">
                                            <a:latin typeface="Cambria Math" panose="02040503050406030204" pitchFamily="18" charset="0"/>
                                          </a:rPr>
                                          <m:t>𝑢</m:t>
                                        </m:r>
                                      </m:e>
                                      <m:sub>
                                        <m:r>
                                          <a:rPr lang="cs-CZ" sz="1600" b="0" i="1">
                                            <a:latin typeface="Cambria Math" panose="02040503050406030204" pitchFamily="18" charset="0"/>
                                          </a:rPr>
                                          <m:t>𝑦</m:t>
                                        </m:r>
                                      </m:sub>
                                    </m:sSub>
                                  </m:num>
                                  <m:den>
                                    <m:r>
                                      <a:rPr lang="cs-CZ" sz="1600" b="0" i="0">
                                        <a:latin typeface="Cambria Math" panose="02040503050406030204" pitchFamily="18" charset="0"/>
                                      </a:rPr>
                                      <m:t>𝜕</m:t>
                                    </m:r>
                                    <m:r>
                                      <a:rPr lang="cs-CZ" sz="1600" b="0" i="1">
                                        <a:latin typeface="Cambria Math" panose="02040503050406030204" pitchFamily="18" charset="0"/>
                                      </a:rPr>
                                      <m:t>𝑦</m:t>
                                    </m:r>
                                  </m:den>
                                </m:f>
                              </m:e>
                            </m:mr>
                          </m:m>
                        </m:e>
                      </m:d>
                    </m:oMath>
                  </m:oMathPara>
                </a14:m>
                <a:endParaRPr lang="cs-CZ" sz="1600" dirty="0"/>
              </a:p>
            </p:txBody>
          </p:sp>
        </mc:Choice>
        <mc:Fallback xmlns="">
          <p:sp>
            <p:nvSpPr>
              <p:cNvPr id="16" name="Obdélník 15"/>
              <p:cNvSpPr>
                <a:spLocks noRot="1" noChangeAspect="1" noMove="1" noResize="1" noEditPoints="1" noAdjustHandles="1" noChangeArrowheads="1" noChangeShapeType="1" noTextEdit="1"/>
              </p:cNvSpPr>
              <p:nvPr/>
            </p:nvSpPr>
            <p:spPr>
              <a:xfrm>
                <a:off x="4932040" y="3356992"/>
                <a:ext cx="3076868" cy="1261243"/>
              </a:xfrm>
              <a:prstGeom prst="rect">
                <a:avLst/>
              </a:prstGeom>
              <a:blipFill rotWithShape="0">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Obdélník 16"/>
              <p:cNvSpPr/>
              <p:nvPr/>
            </p:nvSpPr>
            <p:spPr>
              <a:xfrm>
                <a:off x="2135919" y="4284342"/>
                <a:ext cx="2819426" cy="41479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cs-CZ" b="1" i="1" smtClean="0">
                          <a:latin typeface="Cambria Math" panose="02040503050406030204" pitchFamily="18" charset="0"/>
                        </a:rPr>
                        <m:t>𝑬</m:t>
                      </m:r>
                      <m:r>
                        <a:rPr lang="cs-CZ" b="0" i="0">
                          <a:latin typeface="Cambria Math" panose="02040503050406030204" pitchFamily="18" charset="0"/>
                        </a:rPr>
                        <m:t>=</m:t>
                      </m:r>
                      <m:r>
                        <a:rPr lang="cs-CZ" b="1" i="0">
                          <a:latin typeface="Cambria Math" panose="02040503050406030204" pitchFamily="18" charset="0"/>
                        </a:rPr>
                        <m:t>𝐞</m:t>
                      </m:r>
                      <m:r>
                        <a:rPr lang="cs-CZ" b="0" i="0">
                          <a:latin typeface="Cambria Math" panose="02040503050406030204" pitchFamily="18" charset="0"/>
                        </a:rPr>
                        <m:t>+</m:t>
                      </m:r>
                      <m:r>
                        <a:rPr lang="cs-CZ" b="1" i="0">
                          <a:latin typeface="Cambria Math" panose="02040503050406030204" pitchFamily="18" charset="0"/>
                        </a:rPr>
                        <m:t>𝛀</m:t>
                      </m:r>
                      <m:r>
                        <a:rPr lang="cs-CZ" b="0" i="0">
                          <a:latin typeface="Cambria Math" panose="02040503050406030204" pitchFamily="18" charset="0"/>
                        </a:rPr>
                        <m:t>= </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e</m:t>
                              </m:r>
                            </m:e>
                            <m:sub>
                              <m:r>
                                <m:rPr>
                                  <m:sty m:val="p"/>
                                </m:rPr>
                                <a:rPr lang="cs-CZ" b="0" i="0">
                                  <a:latin typeface="Cambria Math" panose="02040503050406030204" pitchFamily="18" charset="0"/>
                                </a:rPr>
                                <m:t>ij</m:t>
                              </m:r>
                            </m:sub>
                          </m:sSub>
                        </m:e>
                      </m:d>
                      <m:r>
                        <a:rPr lang="cs-CZ" b="0" i="0">
                          <a:latin typeface="Cambria Math" panose="02040503050406030204" pitchFamily="18" charset="0"/>
                        </a:rPr>
                        <m:t>+</m:t>
                      </m:r>
                      <m:d>
                        <m:dPr>
                          <m:ctrlPr>
                            <a:rPr lang="cs-CZ" b="0" i="1">
                              <a:latin typeface="Cambria Math" panose="02040503050406030204" pitchFamily="18" charset="0"/>
                            </a:rPr>
                          </m:ctrlPr>
                        </m:dPr>
                        <m:e>
                          <m:sSub>
                            <m:sSubPr>
                              <m:ctrlPr>
                                <a:rPr lang="cs-CZ" b="0" i="1">
                                  <a:latin typeface="Cambria Math" panose="02040503050406030204" pitchFamily="18" charset="0"/>
                                </a:rPr>
                              </m:ctrlPr>
                            </m:sSubPr>
                            <m:e>
                              <m:r>
                                <m:rPr>
                                  <m:sty m:val="p"/>
                                </m:rPr>
                                <a:rPr lang="cs-CZ" b="0" i="0">
                                  <a:latin typeface="Cambria Math" panose="02040503050406030204" pitchFamily="18" charset="0"/>
                                </a:rPr>
                                <m:t>Ω</m:t>
                              </m:r>
                            </m:e>
                            <m:sub>
                              <m:r>
                                <m:rPr>
                                  <m:sty m:val="p"/>
                                </m:rPr>
                                <a:rPr lang="cs-CZ" b="0" i="0">
                                  <a:latin typeface="Cambria Math" panose="02040503050406030204" pitchFamily="18" charset="0"/>
                                </a:rPr>
                                <m:t>ij</m:t>
                              </m:r>
                            </m:sub>
                          </m:sSub>
                        </m:e>
                      </m:d>
                    </m:oMath>
                  </m:oMathPara>
                </a14:m>
                <a:endParaRPr lang="cs-CZ" dirty="0"/>
              </a:p>
            </p:txBody>
          </p:sp>
        </mc:Choice>
        <mc:Fallback xmlns="">
          <p:sp>
            <p:nvSpPr>
              <p:cNvPr id="17" name="Obdélník 16"/>
              <p:cNvSpPr>
                <a:spLocks noRot="1" noChangeAspect="1" noMove="1" noResize="1" noEditPoints="1" noAdjustHandles="1" noChangeArrowheads="1" noChangeShapeType="1" noTextEdit="1"/>
              </p:cNvSpPr>
              <p:nvPr/>
            </p:nvSpPr>
            <p:spPr>
              <a:xfrm>
                <a:off x="2135919" y="4284342"/>
                <a:ext cx="2819426" cy="414794"/>
              </a:xfrm>
              <a:prstGeom prst="rect">
                <a:avLst/>
              </a:prstGeom>
              <a:blipFill rotWithShape="0">
                <a:blip r:embed="rId5"/>
                <a:stretch>
                  <a:fillRect b="-8824"/>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8" name="Obdélník 17"/>
              <p:cNvSpPr/>
              <p:nvPr/>
            </p:nvSpPr>
            <p:spPr>
              <a:xfrm>
                <a:off x="3210788" y="5173940"/>
                <a:ext cx="7902624" cy="627416"/>
              </a:xfrm>
              <a:prstGeom prst="rect">
                <a:avLst/>
              </a:prstGeom>
            </p:spPr>
            <p:txBody>
              <a:bodyPr wrap="square">
                <a:spAutoFit/>
              </a:bodyPr>
              <a:lstStyle/>
              <a:p>
                <a:r>
                  <a:rPr lang="cs-CZ" b="1" dirty="0" smtClean="0">
                    <a:effectLst/>
                    <a:latin typeface="Times New Roman" panose="02020603050405020304" pitchFamily="18" charset="0"/>
                    <a:ea typeface="MS Mincho" panose="02020609040205080304" pitchFamily="49" charset="-128"/>
                  </a:rPr>
                  <a:t> </a:t>
                </a:r>
                <a14:m>
                  <m:oMath xmlns:m="http://schemas.openxmlformats.org/officeDocument/2006/math">
                    <m:r>
                      <a:rPr lang="cs-CZ" b="1" i="1">
                        <a:effectLst/>
                        <a:latin typeface="Cambria Math" panose="02040503050406030204" pitchFamily="18" charset="0"/>
                        <a:ea typeface="MS Mincho" panose="02020609040205080304" pitchFamily="49" charset="-128"/>
                        <a:cs typeface="Times New Roman" panose="02020603050405020304" pitchFamily="18" charset="0"/>
                      </a:rPr>
                      <m:t>𝐞</m:t>
                    </m:r>
                    <m:r>
                      <a:rPr lang="cs-CZ" b="1"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e>
                          </m:mr>
                          <m:mr>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e>
                            <m:e>
                              <m:sSub>
                                <m:sSubPr>
                                  <m:ctrlPr>
                                    <a:rPr lang="cs-CZ" i="1">
                                      <a:effectLst/>
                                      <a:latin typeface="Cambria Math" panose="02040503050406030204" pitchFamily="18" charset="0"/>
                                    </a:rPr>
                                  </m:ctrlPr>
                                </m:sSubPr>
                                <m:e>
                                  <m:r>
                                    <m:rPr>
                                      <m:sty m:val="p"/>
                                    </m:rPr>
                                    <a:rPr lang="cs-CZ">
                                      <a:effectLst/>
                                      <a:latin typeface="Cambria Math" panose="02040503050406030204" pitchFamily="18" charset="0"/>
                                      <a:ea typeface="MS Mincho" panose="02020609040205080304" pitchFamily="49" charset="-128"/>
                                      <a:cs typeface="Times New Roman" panose="02020603050405020304" pitchFamily="18" charset="0"/>
                                    </a:rPr>
                                    <m:t>e</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r>
                      <a:rPr lang="cs-CZ" i="1">
                        <a:effectLst/>
                        <a:latin typeface="Cambria Math" panose="02040503050406030204" pitchFamily="18" charset="0"/>
                        <a:ea typeface="MS Mincho" panose="02020609040205080304" pitchFamily="49" charset="-128"/>
                        <a:cs typeface="Times New Roman" panose="02020603050405020304" pitchFamily="18" charset="0"/>
                      </a:rPr>
                      <m:t>=</m:t>
                    </m:r>
                    <m:d>
                      <m:dPr>
                        <m:ctrlPr>
                          <a:rPr lang="cs-CZ" i="1">
                            <a:effectLst/>
                            <a:latin typeface="Cambria Math" panose="02040503050406030204" pitchFamily="18" charset="0"/>
                          </a:rPr>
                        </m:ctrlPr>
                      </m:dPr>
                      <m:e>
                        <m:m>
                          <m:mPr>
                            <m:mcs>
                              <m:mc>
                                <m:mcPr>
                                  <m:count m:val="2"/>
                                  <m:mcJc m:val="center"/>
                                </m:mcPr>
                              </m:mc>
                            </m:mcs>
                            <m:ctrlPr>
                              <a:rPr lang="cs-CZ" i="1">
                                <a:effectLst/>
                                <a:latin typeface="Cambria Math" panose="02040503050406030204" pitchFamily="18" charset="0"/>
                              </a:rPr>
                            </m:ctrlPr>
                          </m:mP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11</m:t>
                                  </m:r>
                                </m:sub>
                              </m:sSub>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mr>
                          <m:mr>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m:t>
                                  </m:r>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12</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m:t>
                              </m:r>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21</m:t>
                                  </m:r>
                                </m:sub>
                              </m:sSub>
                              <m:r>
                                <a:rPr lang="cs-CZ" i="1">
                                  <a:effectLst/>
                                  <a:latin typeface="Cambria Math" panose="02040503050406030204" pitchFamily="18" charset="0"/>
                                  <a:ea typeface="MS Mincho" panose="02020609040205080304" pitchFamily="49" charset="-128"/>
                                  <a:cs typeface="Times New Roman" panose="02020603050405020304" pitchFamily="18" charset="0"/>
                                </a:rPr>
                                <m:t>)/2</m:t>
                              </m:r>
                            </m:e>
                            <m:e>
                              <m:sSub>
                                <m:sSubPr>
                                  <m:ctrlPr>
                                    <a:rPr lang="cs-CZ" i="1">
                                      <a:effectLst/>
                                      <a:latin typeface="Cambria Math" panose="02040503050406030204" pitchFamily="18" charset="0"/>
                                    </a:rPr>
                                  </m:ctrlPr>
                                </m:sSubPr>
                                <m:e>
                                  <m:r>
                                    <a:rPr lang="cs-CZ" i="1">
                                      <a:effectLst/>
                                      <a:latin typeface="Cambria Math" panose="02040503050406030204" pitchFamily="18" charset="0"/>
                                      <a:ea typeface="MS Mincho" panose="02020609040205080304" pitchFamily="49" charset="-128"/>
                                      <a:cs typeface="Times New Roman" panose="02020603050405020304" pitchFamily="18" charset="0"/>
                                    </a:rPr>
                                    <m:t>𝜖</m:t>
                                  </m:r>
                                </m:e>
                                <m:sub>
                                  <m:r>
                                    <a:rPr lang="cs-CZ" i="1">
                                      <a:effectLst/>
                                      <a:latin typeface="Cambria Math" panose="02040503050406030204" pitchFamily="18" charset="0"/>
                                      <a:ea typeface="MS Mincho" panose="02020609040205080304" pitchFamily="49" charset="-128"/>
                                      <a:cs typeface="Times New Roman" panose="02020603050405020304" pitchFamily="18" charset="0"/>
                                    </a:rPr>
                                    <m:t>22</m:t>
                                  </m:r>
                                </m:sub>
                              </m:sSub>
                            </m:e>
                          </m:mr>
                        </m:m>
                      </m:e>
                    </m:d>
                  </m:oMath>
                </a14:m>
                <a:endParaRPr lang="cs-CZ" dirty="0"/>
              </a:p>
            </p:txBody>
          </p:sp>
        </mc:Choice>
        <mc:Fallback xmlns="">
          <p:sp>
            <p:nvSpPr>
              <p:cNvPr id="18" name="Obdélník 17"/>
              <p:cNvSpPr>
                <a:spLocks noRot="1" noChangeAspect="1" noMove="1" noResize="1" noEditPoints="1" noAdjustHandles="1" noChangeArrowheads="1" noChangeShapeType="1" noTextEdit="1"/>
              </p:cNvSpPr>
              <p:nvPr/>
            </p:nvSpPr>
            <p:spPr>
              <a:xfrm>
                <a:off x="3210788" y="5173940"/>
                <a:ext cx="7902624" cy="627416"/>
              </a:xfrm>
              <a:prstGeom prst="rect">
                <a:avLst/>
              </a:prstGeom>
              <a:blipFill rotWithShape="0">
                <a:blip r:embed="rId6"/>
                <a:stretch>
                  <a:fillRect/>
                </a:stretch>
              </a:blipFill>
            </p:spPr>
            <p:txBody>
              <a:bodyPr/>
              <a:lstStyle/>
              <a:p>
                <a:r>
                  <a:rPr lang="cs-CZ">
                    <a:noFill/>
                  </a:rPr>
                  <a:t> </a:t>
                </a:r>
              </a:p>
            </p:txBody>
          </p:sp>
        </mc:Fallback>
      </mc:AlternateContent>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47864" y="980728"/>
            <a:ext cx="8229600" cy="1143000"/>
          </a:xfrm>
        </p:spPr>
        <p:txBody>
          <a:bodyPr/>
          <a:lstStyle/>
          <a:p>
            <a:r>
              <a:rPr lang="cs-CZ" sz="3200" dirty="0" err="1" smtClean="0"/>
              <a:t>Chicx</a:t>
            </a:r>
            <a:r>
              <a:rPr lang="en-US" sz="3200" dirty="0" smtClean="0"/>
              <a:t>u</a:t>
            </a:r>
            <a:r>
              <a:rPr lang="cs-CZ" sz="3200" dirty="0" smtClean="0"/>
              <a:t>lub</a:t>
            </a:r>
            <a:r>
              <a:rPr lang="en-US" sz="3200" dirty="0" smtClean="0"/>
              <a:t/>
            </a:r>
            <a:br>
              <a:rPr lang="en-US" sz="3200" dirty="0" smtClean="0"/>
            </a:br>
            <a:r>
              <a:rPr lang="cs-CZ" sz="3200" dirty="0" smtClean="0"/>
              <a:t> Yucatan</a:t>
            </a:r>
            <a:endParaRPr lang="cs-CZ" sz="3200" dirty="0"/>
          </a:p>
        </p:txBody>
      </p:sp>
      <p:pic>
        <p:nvPicPr>
          <p:cNvPr id="3" name="Obrázek 2"/>
          <p:cNvPicPr/>
          <p:nvPr/>
        </p:nvPicPr>
        <p:blipFill rotWithShape="1">
          <a:blip r:embed="rId2" cstate="print">
            <a:extLst>
              <a:ext uri="{28A0092B-C50C-407E-A947-70E740481C1C}">
                <a14:useLocalDpi xmlns:a14="http://schemas.microsoft.com/office/drawing/2010/main" val="0"/>
              </a:ext>
            </a:extLst>
          </a:blip>
          <a:srcRect t="4058"/>
          <a:stretch/>
        </p:blipFill>
        <p:spPr bwMode="auto">
          <a:xfrm>
            <a:off x="-396552" y="332656"/>
            <a:ext cx="6035412" cy="3969633"/>
          </a:xfrm>
          <a:prstGeom prst="rect">
            <a:avLst/>
          </a:prstGeom>
          <a:ln>
            <a:noFill/>
          </a:ln>
          <a:extLst>
            <a:ext uri="{53640926-AAD7-44D8-BBD7-CCE9431645EC}">
              <a14:shadowObscured xmlns:a14="http://schemas.microsoft.com/office/drawing/2010/main"/>
            </a:ext>
          </a:extLst>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5493"/>
          <a:stretch/>
        </p:blipFill>
        <p:spPr>
          <a:xfrm>
            <a:off x="3563888" y="3105800"/>
            <a:ext cx="5326754" cy="3717032"/>
          </a:xfrm>
          <a:prstGeom prst="rect">
            <a:avLst/>
          </a:prstGeom>
        </p:spPr>
      </p:pic>
    </p:spTree>
    <p:extLst>
      <p:ext uri="{BB962C8B-B14F-4D97-AF65-F5344CB8AC3E}">
        <p14:creationId xmlns:p14="http://schemas.microsoft.com/office/powerpoint/2010/main" val="9671226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cs-CZ" altLang="cs-CZ" dirty="0" smtClean="0"/>
          </a:p>
        </p:txBody>
      </p:sp>
      <p:sp>
        <p:nvSpPr>
          <p:cNvPr id="18435" name="Rectangle 3"/>
          <p:cNvSpPr>
            <a:spLocks noGrp="1" noChangeArrowheads="1"/>
          </p:cNvSpPr>
          <p:nvPr>
            <p:ph type="body" idx="1"/>
          </p:nvPr>
        </p:nvSpPr>
        <p:spPr/>
        <p:txBody>
          <a:bodyPr/>
          <a:lstStyle/>
          <a:p>
            <a:pPr marL="0" indent="0" eaLnBrk="1" hangingPunct="1">
              <a:buFontTx/>
              <a:buNone/>
            </a:pPr>
            <a:endParaRPr lang="cs-CZ" altLang="cs-CZ" smtClean="0"/>
          </a:p>
        </p:txBody>
      </p:sp>
      <p:sp>
        <p:nvSpPr>
          <p:cNvPr id="18436" name="Rectangle 4"/>
          <p:cNvSpPr>
            <a:spLocks noChangeArrowheads="1"/>
          </p:cNvSpPr>
          <p:nvPr/>
        </p:nvSpPr>
        <p:spPr bwMode="auto">
          <a:xfrm>
            <a:off x="1116013" y="188913"/>
            <a:ext cx="7200900" cy="710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Plotting</a:t>
            </a:r>
          </a:p>
          <a:p>
            <a:pPr algn="ctr" eaLnBrk="1" hangingPunct="1">
              <a:spcBef>
                <a:spcPct val="0"/>
              </a:spcBef>
              <a:buFontTx/>
              <a:buNone/>
            </a:pPr>
            <a:endParaRPr lang="en-GB"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Plotting is important for visualizing our results; we make use of </a:t>
            </a:r>
            <a:r>
              <a:rPr lang="en-GB" altLang="ja-JP" sz="2000" b="1" dirty="0">
                <a:solidFill>
                  <a:schemeClr val="tx2"/>
                </a:solidFill>
                <a:latin typeface="Times New Roman" panose="02020603050405020304" pitchFamily="18" charset="0"/>
                <a:ea typeface="ＭＳ Ｐゴシック" panose="020B0600070205080204" pitchFamily="34" charset="-128"/>
              </a:rPr>
              <a:t>strongly non-linear scales to emphasize various features </a:t>
            </a:r>
            <a:r>
              <a:rPr lang="en-GB" altLang="ja-JP" sz="2000" dirty="0">
                <a:solidFill>
                  <a:schemeClr val="tx2"/>
                </a:solidFill>
                <a:latin typeface="Times New Roman" panose="02020603050405020304" pitchFamily="18" charset="0"/>
                <a:ea typeface="ＭＳ Ｐゴシック" panose="020B0600070205080204" pitchFamily="34" charset="-128"/>
              </a:rPr>
              <a:t>which otherwise might remain hidden.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algn="ctr" eaLnBrk="1" hangingPunct="1">
              <a:spcBef>
                <a:spcPct val="0"/>
              </a:spcBef>
              <a:buFontTx/>
              <a:buNone/>
            </a:pPr>
            <a:r>
              <a:rPr lang="en-GB" altLang="ja-JP" sz="2000" b="1" dirty="0">
                <a:solidFill>
                  <a:schemeClr val="tx2"/>
                </a:solidFill>
                <a:latin typeface="Times New Roman" panose="02020603050405020304" pitchFamily="18" charset="0"/>
                <a:ea typeface="ＭＳ Ｐゴシック" panose="020B0600070205080204" pitchFamily="34" charset="-128"/>
              </a:rPr>
              <a:t>A note about the units of plotted aspects</a:t>
            </a:r>
            <a:r>
              <a:rPr lang="en-GB" altLang="ja-JP" sz="2000" dirty="0">
                <a:solidFill>
                  <a:schemeClr val="tx2"/>
                </a:solidFill>
                <a:latin typeface="Times New Roman" panose="02020603050405020304" pitchFamily="18" charset="0"/>
                <a:ea typeface="ＭＳ Ｐゴシック" panose="020B0600070205080204" pitchFamily="34" charset="-128"/>
              </a:rPr>
              <a:t>: </a:t>
            </a:r>
          </a:p>
          <a:p>
            <a:pPr algn="ctr" eaLnBrk="1" hangingPunct="1">
              <a:spcBef>
                <a:spcPct val="0"/>
              </a:spcBef>
              <a:buFontTx/>
              <a:buNone/>
            </a:pP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err="1">
                <a:solidFill>
                  <a:schemeClr val="tx2"/>
                </a:solidFill>
                <a:latin typeface="Times New Roman" panose="02020603050405020304" pitchFamily="18" charset="0"/>
                <a:ea typeface="ＭＳ Ｐゴシック" panose="020B0600070205080204" pitchFamily="34" charset="-128"/>
              </a:rPr>
              <a:t>mGal</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cs-CZ" altLang="ja-JP" sz="2000" dirty="0" err="1">
                <a:solidFill>
                  <a:schemeClr val="tx2"/>
                </a:solidFill>
                <a:latin typeface="Times New Roman" panose="02020603050405020304" pitchFamily="18" charset="0"/>
                <a:ea typeface="ＭＳ Ｐゴシック" panose="020B0600070205080204" pitchFamily="34" charset="-128"/>
              </a:rPr>
              <a:t>miligals</a:t>
            </a:r>
            <a:r>
              <a:rPr lang="cs-CZ"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for the </a:t>
            </a:r>
            <a:r>
              <a:rPr lang="en-GB" altLang="ja-JP" sz="2000" i="1" dirty="0">
                <a:solidFill>
                  <a:schemeClr val="tx2"/>
                </a:solidFill>
                <a:latin typeface="Times New Roman" panose="02020603050405020304" pitchFamily="18" charset="0"/>
                <a:ea typeface="ＭＳ Ｐゴシック" panose="020B0600070205080204" pitchFamily="34" charset="-128"/>
              </a:rPr>
              <a:t>gravity anomalies </a:t>
            </a:r>
            <a:r>
              <a:rPr lang="en-GB" altLang="ja-JP" sz="2000" dirty="0">
                <a:solidFill>
                  <a:schemeClr val="tx2"/>
                </a:solidFill>
                <a:latin typeface="Times New Roman" panose="02020603050405020304" pitchFamily="18" charset="0"/>
                <a:ea typeface="ＭＳ Ｐゴシック" panose="020B0600070205080204" pitchFamily="34" charset="-128"/>
              </a:rPr>
              <a:t>and/or disturbances, </a:t>
            </a:r>
            <a:endParaRPr lang="cs-CZ" altLang="ja-JP" sz="2000" dirty="0">
              <a:solidFill>
                <a:schemeClr val="tx2"/>
              </a:solidFill>
              <a:latin typeface="Times New Roman" panose="02020603050405020304" pitchFamily="18" charset="0"/>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E </a:t>
            </a:r>
            <a:r>
              <a:rPr lang="cs-CZ"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dirty="0">
                <a:solidFill>
                  <a:schemeClr val="tx2"/>
                </a:solidFill>
                <a:latin typeface="Times New Roman" panose="02020603050405020304" pitchFamily="18" charset="0"/>
                <a:ea typeface="ＭＳ Ｐゴシック" panose="020B0600070205080204" pitchFamily="34" charset="-128"/>
              </a:rPr>
              <a:t> </a:t>
            </a:r>
            <a:r>
              <a:rPr lang="en-GB" altLang="ja-JP" sz="2000" dirty="0" err="1">
                <a:solidFill>
                  <a:schemeClr val="tx2"/>
                </a:solidFill>
                <a:latin typeface="Times New Roman" panose="02020603050405020304" pitchFamily="18" charset="0"/>
                <a:ea typeface="ＭＳ Ｐゴシック" panose="020B0600070205080204" pitchFamily="34" charset="-128"/>
              </a:rPr>
              <a:t>Eötvös</a:t>
            </a:r>
            <a:r>
              <a:rPr lang="en-GB" altLang="ja-JP" sz="2000" dirty="0">
                <a:solidFill>
                  <a:schemeClr val="tx2"/>
                </a:solidFill>
                <a:latin typeface="Times New Roman" panose="02020603050405020304" pitchFamily="18" charset="0"/>
                <a:ea typeface="ＭＳ Ｐゴシック" panose="020B0600070205080204" pitchFamily="34" charset="-128"/>
              </a:rPr>
              <a:t> for the second order potential derivatives,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        components of </a:t>
            </a:r>
            <a:r>
              <a:rPr lang="en-GB" altLang="ja-JP" sz="2000" i="1" dirty="0" err="1">
                <a:solidFill>
                  <a:schemeClr val="tx2"/>
                </a:solidFill>
                <a:latin typeface="Times New Roman" panose="02020603050405020304" pitchFamily="18" charset="0"/>
                <a:ea typeface="ＭＳ Ｐゴシック" panose="020B0600070205080204" pitchFamily="34" charset="-128"/>
              </a:rPr>
              <a:t>Marussi</a:t>
            </a:r>
            <a:r>
              <a:rPr lang="en-GB" altLang="ja-JP" sz="2000" i="1" dirty="0">
                <a:solidFill>
                  <a:schemeClr val="tx2"/>
                </a:solidFill>
                <a:latin typeface="Times New Roman" panose="02020603050405020304" pitchFamily="18" charset="0"/>
                <a:ea typeface="ＭＳ Ｐゴシック" panose="020B0600070205080204" pitchFamily="34" charset="-128"/>
              </a:rPr>
              <a:t> tensor</a:t>
            </a:r>
            <a:r>
              <a:rPr lang="en-GB" altLang="ja-JP" sz="2000" dirty="0">
                <a:solidFill>
                  <a:schemeClr val="tx2"/>
                </a:solidFill>
                <a:latin typeface="Times New Roman" panose="02020603050405020304" pitchFamily="18" charset="0"/>
                <a:ea typeface="ＭＳ Ｐゴシック" panose="020B0600070205080204" pitchFamily="34" charset="-128"/>
              </a:rPr>
              <a:t>. </a:t>
            </a:r>
            <a:endParaRPr lang="cs-CZ" altLang="ja-JP"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invariants I</a:t>
            </a:r>
            <a:r>
              <a:rPr lang="en-GB" altLang="ja-JP" sz="1200" i="1" dirty="0">
                <a:solidFill>
                  <a:schemeClr val="tx2"/>
                </a:solidFill>
                <a:latin typeface="Times New Roman" panose="02020603050405020304" pitchFamily="18" charset="0"/>
                <a:ea typeface="ＭＳ Ｐゴシック" panose="020B0600070205080204" pitchFamily="34" charset="-128"/>
              </a:rPr>
              <a:t>1</a:t>
            </a:r>
            <a:r>
              <a:rPr lang="en-GB" altLang="ja-JP" sz="2000" dirty="0">
                <a:solidFill>
                  <a:schemeClr val="tx2"/>
                </a:solidFill>
                <a:latin typeface="Times New Roman" panose="02020603050405020304" pitchFamily="18" charset="0"/>
                <a:ea typeface="ＭＳ Ｐゴシック" panose="020B0600070205080204" pitchFamily="34" charset="-128"/>
              </a:rPr>
              <a:t> and </a:t>
            </a:r>
            <a:r>
              <a:rPr lang="en-GB" altLang="ja-JP" sz="2000" i="1" dirty="0">
                <a:solidFill>
                  <a:schemeClr val="tx2"/>
                </a:solidFill>
                <a:latin typeface="Times New Roman" panose="02020603050405020304" pitchFamily="18" charset="0"/>
                <a:ea typeface="ＭＳ Ｐゴシック" panose="020B0600070205080204" pitchFamily="34" charset="-128"/>
              </a:rPr>
              <a:t>I</a:t>
            </a:r>
            <a:r>
              <a:rPr lang="en-GB" altLang="ja-JP" sz="1400" i="1" dirty="0">
                <a:solidFill>
                  <a:schemeClr val="tx2"/>
                </a:solidFill>
                <a:latin typeface="Times New Roman" panose="02020603050405020304" pitchFamily="18" charset="0"/>
                <a:ea typeface="ＭＳ Ｐゴシック" panose="020B0600070205080204" pitchFamily="34" charset="-128"/>
              </a:rPr>
              <a:t>2</a:t>
            </a:r>
            <a:r>
              <a:rPr lang="en-GB" altLang="ja-JP" sz="2000" b="1" dirty="0">
                <a:solidFill>
                  <a:schemeClr val="tx2"/>
                </a:solidFill>
                <a:latin typeface="Times New Roman" panose="02020603050405020304" pitchFamily="18" charset="0"/>
                <a:ea typeface="ＭＳ Ｐゴシック" panose="020B0600070205080204" pitchFamily="34" charset="-128"/>
              </a:rPr>
              <a:t> </a:t>
            </a:r>
            <a:r>
              <a:rPr lang="en-GB" altLang="ja-JP" sz="2000" dirty="0">
                <a:solidFill>
                  <a:schemeClr val="tx2"/>
                </a:solidFill>
                <a:latin typeface="Times New Roman" panose="02020603050405020304" pitchFamily="18" charset="0"/>
                <a:ea typeface="ＭＳ Ｐゴシック" panose="020B0600070205080204" pitchFamily="34" charset="-128"/>
              </a:rPr>
              <a:t>have units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-4</a:t>
            </a:r>
            <a:r>
              <a:rPr lang="en-GB" altLang="ja-JP" sz="2000" dirty="0">
                <a:solidFill>
                  <a:schemeClr val="tx2"/>
                </a:solidFill>
                <a:latin typeface="Times New Roman" panose="02020603050405020304" pitchFamily="18" charset="0"/>
                <a:ea typeface="ＭＳ Ｐゴシック" panose="020B0600070205080204" pitchFamily="34" charset="-128"/>
              </a:rPr>
              <a:t>] and [s</a:t>
            </a:r>
            <a:r>
              <a:rPr lang="en-GB" altLang="ja-JP" sz="2000" baseline="30000" dirty="0">
                <a:solidFill>
                  <a:schemeClr val="tx2"/>
                </a:solidFill>
                <a:latin typeface="Times New Roman" panose="02020603050405020304" pitchFamily="18" charset="0"/>
                <a:ea typeface="ＭＳ Ｐゴシック" panose="020B0600070205080204" pitchFamily="34" charset="-128"/>
              </a:rPr>
              <a:t>-6</a:t>
            </a:r>
            <a:r>
              <a:rPr lang="en-GB" altLang="ja-JP" sz="2000" dirty="0">
                <a:solidFill>
                  <a:schemeClr val="tx2"/>
                </a:solidFill>
                <a:latin typeface="Times New Roman" panose="02020603050405020304" pitchFamily="18" charset="0"/>
                <a:ea typeface="ＭＳ Ｐゴシック" panose="020B0600070205080204" pitchFamily="34" charset="-128"/>
              </a:rPr>
              <a:t>] and their ratio </a:t>
            </a:r>
            <a:r>
              <a:rPr lang="en-GB" altLang="ja-JP" sz="2000" i="1" dirty="0">
                <a:solidFill>
                  <a:schemeClr val="tx2"/>
                </a:solidFill>
                <a:latin typeface="Times New Roman" panose="02020603050405020304" pitchFamily="18" charset="0"/>
                <a:ea typeface="ＭＳ Ｐゴシック" panose="020B0600070205080204" pitchFamily="34" charset="-128"/>
              </a:rPr>
              <a:t>I </a:t>
            </a:r>
            <a:r>
              <a:rPr lang="en-GB" altLang="ja-JP" sz="2000" dirty="0">
                <a:solidFill>
                  <a:schemeClr val="tx2"/>
                </a:solidFill>
                <a:latin typeface="Times New Roman" panose="02020603050405020304" pitchFamily="18" charset="0"/>
                <a:ea typeface="ＭＳ Ｐゴシック" panose="020B0600070205080204" pitchFamily="34" charset="-128"/>
              </a:rPr>
              <a:t>is dimensionless.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strike angle θ </a:t>
            </a:r>
            <a:r>
              <a:rPr lang="en-GB" altLang="ja-JP" sz="2000" dirty="0">
                <a:solidFill>
                  <a:schemeClr val="tx2"/>
                </a:solidFill>
                <a:latin typeface="Times New Roman" panose="02020603050405020304" pitchFamily="18" charset="0"/>
                <a:ea typeface="ＭＳ Ｐゴシック" panose="020B0600070205080204" pitchFamily="34" charset="-128"/>
              </a:rPr>
              <a:t>is expressed in degrees and its demonstration in red means its direction to the East and in blue to the West of the local meridian. </a:t>
            </a:r>
          </a:p>
          <a:p>
            <a:pPr eaLnBrk="1" hangingPunct="1">
              <a:spcBef>
                <a:spcPct val="0"/>
              </a:spcBef>
              <a:buFontTx/>
              <a:buNone/>
            </a:pPr>
            <a:r>
              <a:rPr lang="en-GB" altLang="ja-JP" sz="2000" dirty="0">
                <a:solidFill>
                  <a:schemeClr val="tx2"/>
                </a:solidFill>
                <a:latin typeface="Times New Roman" panose="02020603050405020304" pitchFamily="18" charset="0"/>
                <a:ea typeface="ＭＳ Ｐゴシック" panose="020B0600070205080204" pitchFamily="34" charset="-128"/>
              </a:rPr>
              <a:t>The </a:t>
            </a:r>
            <a:r>
              <a:rPr lang="en-GB" altLang="ja-JP" sz="2000" i="1" dirty="0">
                <a:solidFill>
                  <a:schemeClr val="tx2"/>
                </a:solidFill>
                <a:latin typeface="Times New Roman" panose="02020603050405020304" pitchFamily="18" charset="0"/>
                <a:ea typeface="ＭＳ Ｐゴシック" panose="020B0600070205080204" pitchFamily="34" charset="-128"/>
              </a:rPr>
              <a:t>virtual deformations </a:t>
            </a:r>
            <a:r>
              <a:rPr lang="en-GB" altLang="ja-JP" sz="2000" dirty="0">
                <a:solidFill>
                  <a:schemeClr val="tx2"/>
                </a:solidFill>
                <a:latin typeface="Times New Roman" panose="02020603050405020304" pitchFamily="18" charset="0"/>
                <a:ea typeface="ＭＳ Ｐゴシック" panose="020B0600070205080204" pitchFamily="34" charset="-128"/>
              </a:rPr>
              <a:t>(</a:t>
            </a:r>
            <a:r>
              <a:rPr lang="en-GB" altLang="ja-JP" sz="2000" i="1" dirty="0" err="1">
                <a:solidFill>
                  <a:schemeClr val="tx2"/>
                </a:solidFill>
                <a:latin typeface="Times New Roman" panose="02020603050405020304" pitchFamily="18" charset="0"/>
                <a:ea typeface="ＭＳ Ｐゴシック" panose="020B0600070205080204" pitchFamily="34" charset="-128"/>
              </a:rPr>
              <a:t>vd</a:t>
            </a:r>
            <a:r>
              <a:rPr lang="en-GB" altLang="ja-JP" sz="2000" dirty="0">
                <a:solidFill>
                  <a:schemeClr val="tx2"/>
                </a:solidFill>
                <a:latin typeface="Times New Roman" panose="02020603050405020304" pitchFamily="18" charset="0"/>
                <a:ea typeface="ＭＳ Ｐゴシック" panose="020B0600070205080204" pitchFamily="34" charset="-128"/>
              </a:rPr>
              <a:t>)  are dimensionless and express a direction of dilatation (red) or compression (blue). These units are used in all figures presented below.</a:t>
            </a:r>
          </a:p>
          <a:p>
            <a:pPr eaLnBrk="1" hangingPunct="1">
              <a:spcBef>
                <a:spcPct val="0"/>
              </a:spcBef>
              <a:buFontTx/>
              <a:buNone/>
            </a:pPr>
            <a:endParaRPr lang="en-GB" altLang="cs-CZ" sz="2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r>
              <a:rPr lang="en-GB" altLang="cs-CZ" sz="2000" dirty="0">
                <a:latin typeface="Times New Roman" panose="02020603050405020304" pitchFamily="18" charset="0"/>
              </a:rPr>
              <a:t>1mGal = 10</a:t>
            </a:r>
            <a:r>
              <a:rPr lang="en-GB" altLang="cs-CZ" sz="2000" baseline="30000" dirty="0">
                <a:latin typeface="Times New Roman" panose="02020603050405020304" pitchFamily="18" charset="0"/>
              </a:rPr>
              <a:t>-5 </a:t>
            </a:r>
            <a:r>
              <a:rPr lang="en-GB" altLang="cs-CZ" sz="2000" dirty="0">
                <a:latin typeface="Times New Roman" panose="02020603050405020304" pitchFamily="18" charset="0"/>
              </a:rPr>
              <a:t>ms</a:t>
            </a:r>
            <a:r>
              <a:rPr lang="en-GB" altLang="cs-CZ" sz="2000" baseline="30000" dirty="0">
                <a:latin typeface="Times New Roman" panose="02020603050405020304" pitchFamily="18" charset="0"/>
              </a:rPr>
              <a:t>-2</a:t>
            </a:r>
            <a:r>
              <a:rPr lang="en-GB" altLang="cs-CZ" sz="2000" dirty="0">
                <a:latin typeface="Times New Roman" panose="02020603050405020304" pitchFamily="18" charset="0"/>
              </a:rPr>
              <a:t>, 1E = 1 </a:t>
            </a:r>
            <a:r>
              <a:rPr lang="en-GB" altLang="cs-CZ" sz="2000" dirty="0" err="1">
                <a:latin typeface="Times New Roman" panose="02020603050405020304" pitchFamily="18" charset="0"/>
              </a:rPr>
              <a:t>Eötvös</a:t>
            </a:r>
            <a:r>
              <a:rPr lang="en-GB" altLang="cs-CZ" sz="2000" dirty="0">
                <a:latin typeface="Times New Roman" panose="02020603050405020304" pitchFamily="18" charset="0"/>
              </a:rPr>
              <a:t> = 10</a:t>
            </a:r>
            <a:r>
              <a:rPr lang="en-GB" altLang="cs-CZ" sz="2000" baseline="30000" dirty="0">
                <a:latin typeface="Times New Roman" panose="02020603050405020304" pitchFamily="18" charset="0"/>
              </a:rPr>
              <a:t>-9</a:t>
            </a:r>
            <a:r>
              <a:rPr lang="en-GB" altLang="cs-CZ" sz="2000" dirty="0">
                <a:latin typeface="Times New Roman" panose="02020603050405020304" pitchFamily="18" charset="0"/>
              </a:rPr>
              <a:t> s</a:t>
            </a:r>
            <a:r>
              <a:rPr lang="en-GB" altLang="cs-CZ" sz="2000" baseline="30000" dirty="0">
                <a:latin typeface="Times New Roman" panose="02020603050405020304" pitchFamily="18" charset="0"/>
              </a:rPr>
              <a:t>-2</a:t>
            </a:r>
            <a:endParaRPr lang="en-GB" altLang="cs-CZ" sz="2000" baseline="30000" dirty="0">
              <a:solidFill>
                <a:schemeClr val="tx2"/>
              </a:solidFill>
              <a:latin typeface="Times New Roman" panose="02020603050405020304" pitchFamily="18" charset="0"/>
              <a:ea typeface="ＭＳ Ｐゴシック" panose="020B0600070205080204" pitchFamily="34" charset="-128"/>
            </a:endParaRPr>
          </a:p>
          <a:p>
            <a:pPr eaLnBrk="1" hangingPunct="1">
              <a:spcBef>
                <a:spcPct val="0"/>
              </a:spcBef>
              <a:buFontTx/>
              <a:buNone/>
            </a:pPr>
            <a:endParaRPr lang="cs-CZ" altLang="cs-CZ" sz="2000" dirty="0">
              <a:solidFill>
                <a:schemeClr val="tx2"/>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cs-CZ" altLang="cs-CZ" smtClean="0"/>
          </a:p>
        </p:txBody>
      </p:sp>
      <p:sp>
        <p:nvSpPr>
          <p:cNvPr id="16387" name="Rectangle 3"/>
          <p:cNvSpPr>
            <a:spLocks noGrp="1" noChangeArrowheads="1"/>
          </p:cNvSpPr>
          <p:nvPr>
            <p:ph type="body" idx="1"/>
          </p:nvPr>
        </p:nvSpPr>
        <p:spPr>
          <a:xfrm>
            <a:off x="107950" y="549275"/>
            <a:ext cx="8893175" cy="7100888"/>
          </a:xfrm>
        </p:spPr>
        <p:txBody>
          <a:bodyPr/>
          <a:lstStyle/>
          <a:p>
            <a:pPr algn="ctr" eaLnBrk="1" hangingPunct="1">
              <a:lnSpc>
                <a:spcPct val="80000"/>
              </a:lnSpc>
              <a:spcBef>
                <a:spcPct val="0"/>
              </a:spcBef>
              <a:buFontTx/>
              <a:buNone/>
            </a:pPr>
            <a:r>
              <a:rPr lang="en-US" altLang="cs-CZ" sz="400" b="1" dirty="0" smtClean="0">
                <a:solidFill>
                  <a:srgbClr val="1F497D"/>
                </a:solidFill>
                <a:latin typeface="Times New Roman" panose="02020603050405020304" pitchFamily="18" charset="0"/>
              </a:rPr>
              <a:t>The Gravity Field Model EIGEN-6C4</a:t>
            </a:r>
            <a:endParaRPr lang="cs-CZ" altLang="cs-CZ" sz="500" dirty="0" smtClean="0"/>
          </a:p>
          <a:p>
            <a:pPr algn="just" eaLnBrk="1" hangingPunct="1">
              <a:lnSpc>
                <a:spcPct val="80000"/>
              </a:lnSpc>
              <a:spcBef>
                <a:spcPct val="0"/>
              </a:spcBef>
              <a:buFontTx/>
              <a:buNone/>
            </a:pPr>
            <a:r>
              <a:rPr lang="en-US" altLang="cs-CZ" sz="2000" b="1" dirty="0" smtClean="0">
                <a:latin typeface="Times New Roman" panose="02020603050405020304" pitchFamily="18" charset="0"/>
              </a:rPr>
              <a:t>     </a:t>
            </a:r>
            <a:r>
              <a:rPr lang="en-US" altLang="cs-CZ" sz="2400" b="1" dirty="0" smtClean="0">
                <a:latin typeface="Times New Roman" panose="02020603050405020304" pitchFamily="18" charset="0"/>
              </a:rPr>
              <a:t>EIGEN-6C4</a:t>
            </a:r>
            <a:r>
              <a:rPr lang="en-US" altLang="cs-CZ" sz="2000" b="1" dirty="0" smtClean="0">
                <a:latin typeface="Times New Roman" panose="02020603050405020304" pitchFamily="18" charset="0"/>
              </a:rPr>
              <a:t> </a:t>
            </a:r>
            <a:r>
              <a:rPr lang="en-US" altLang="cs-CZ" sz="2000" b="1" dirty="0" smtClean="0">
                <a:latin typeface="Times New Roman" panose="02020603050405020304" pitchFamily="18" charset="0"/>
              </a:rPr>
              <a:t>(</a:t>
            </a:r>
            <a:r>
              <a:rPr lang="en-GB" sz="2000" i="1" dirty="0" smtClean="0"/>
              <a:t>E</a:t>
            </a:r>
            <a:r>
              <a:rPr lang="en-GB" sz="2000" dirty="0" smtClean="0"/>
              <a:t>uropean </a:t>
            </a:r>
            <a:r>
              <a:rPr lang="en-GB" sz="2000" i="1" dirty="0"/>
              <a:t>I</a:t>
            </a:r>
            <a:r>
              <a:rPr lang="en-GB" sz="2000" dirty="0"/>
              <a:t>mproved </a:t>
            </a:r>
            <a:r>
              <a:rPr lang="en-GB" sz="2000" i="1" dirty="0"/>
              <a:t>G</a:t>
            </a:r>
            <a:r>
              <a:rPr lang="en-GB" sz="2000" dirty="0"/>
              <a:t>ravity model of the </a:t>
            </a:r>
            <a:r>
              <a:rPr lang="en-GB" sz="2000" i="1" dirty="0"/>
              <a:t>E</a:t>
            </a:r>
            <a:r>
              <a:rPr lang="en-GB" sz="2000" dirty="0"/>
              <a:t>arth by </a:t>
            </a:r>
            <a:r>
              <a:rPr lang="en-GB" sz="2000" i="1" dirty="0"/>
              <a:t>N</a:t>
            </a:r>
            <a:r>
              <a:rPr lang="en-GB" sz="2000" dirty="0"/>
              <a:t>ew </a:t>
            </a:r>
            <a:r>
              <a:rPr lang="en-GB" sz="2000" dirty="0" smtClean="0"/>
              <a:t>techniques) </a:t>
            </a:r>
            <a:r>
              <a:rPr lang="en-US" altLang="cs-CZ" sz="2000" dirty="0" smtClean="0">
                <a:latin typeface="Times New Roman" panose="02020603050405020304" pitchFamily="18" charset="0"/>
              </a:rPr>
              <a:t>is </a:t>
            </a:r>
            <a:r>
              <a:rPr lang="en-US" altLang="cs-CZ" sz="2000" dirty="0" smtClean="0">
                <a:latin typeface="Times New Roman" panose="02020603050405020304" pitchFamily="18" charset="0"/>
              </a:rPr>
              <a:t>a </a:t>
            </a:r>
            <a:r>
              <a:rPr lang="cs-CZ" altLang="cs-CZ" sz="2000" dirty="0" err="1" smtClean="0">
                <a:latin typeface="Times New Roman" panose="02020603050405020304" pitchFamily="18" charset="0"/>
              </a:rPr>
              <a:t>high</a:t>
            </a:r>
            <a:r>
              <a:rPr lang="cs-CZ" altLang="cs-CZ" sz="2000" dirty="0" smtClean="0">
                <a:latin typeface="Times New Roman" panose="02020603050405020304" pitchFamily="18" charset="0"/>
              </a:rPr>
              <a:t> </a:t>
            </a:r>
            <a:r>
              <a:rPr lang="cs-CZ" altLang="cs-CZ" sz="2000" dirty="0" err="1" smtClean="0">
                <a:latin typeface="Times New Roman" panose="02020603050405020304" pitchFamily="18" charset="0"/>
              </a:rPr>
              <a:t>resolution</a:t>
            </a:r>
            <a:r>
              <a:rPr lang="en-US" altLang="cs-CZ" sz="2000" dirty="0" smtClean="0">
                <a:latin typeface="Times New Roman" panose="02020603050405020304" pitchFamily="18" charset="0"/>
              </a:rPr>
              <a:t> static global combined gravity field model</a:t>
            </a:r>
            <a:r>
              <a:rPr lang="cs-CZ" altLang="cs-CZ" sz="2000" dirty="0" smtClean="0">
                <a:latin typeface="Times New Roman" panose="02020603050405020304" pitchFamily="18" charset="0"/>
              </a:rPr>
              <a:t> </a:t>
            </a:r>
            <a:r>
              <a:rPr lang="en-US" altLang="cs-CZ" sz="2000" dirty="0" smtClean="0">
                <a:latin typeface="Times New Roman" panose="02020603050405020304" pitchFamily="18" charset="0"/>
              </a:rPr>
              <a:t>up to degree and order 2190. It has been elaborated jointly by GFZ Potsdam and GRGS Toulouse </a:t>
            </a:r>
            <a:r>
              <a:rPr lang="cs-CZ" altLang="cs-CZ" sz="2000" dirty="0" smtClean="0">
                <a:latin typeface="Times New Roman" panose="02020603050405020304" pitchFamily="18" charset="0"/>
              </a:rPr>
              <a:t>(</a:t>
            </a:r>
            <a:r>
              <a:rPr lang="cs-CZ" altLang="cs-CZ" sz="2000" dirty="0" err="1" smtClean="0">
                <a:latin typeface="Times New Roman" panose="02020603050405020304" pitchFamily="18" charset="0"/>
              </a:rPr>
              <a:t>Foer</a:t>
            </a:r>
            <a:r>
              <a:rPr lang="en-US" altLang="cs-CZ" sz="2000" dirty="0" smtClean="0">
                <a:latin typeface="Times New Roman" panose="02020603050405020304" pitchFamily="18" charset="0"/>
              </a:rPr>
              <a:t>s</a:t>
            </a:r>
            <a:r>
              <a:rPr lang="cs-CZ" altLang="cs-CZ" sz="2000" dirty="0" err="1" smtClean="0">
                <a:latin typeface="Times New Roman" panose="02020603050405020304" pitchFamily="18" charset="0"/>
              </a:rPr>
              <a:t>te</a:t>
            </a:r>
            <a:r>
              <a:rPr lang="cs-CZ" altLang="cs-CZ" sz="2000" dirty="0" smtClean="0">
                <a:latin typeface="Times New Roman" panose="02020603050405020304" pitchFamily="18" charset="0"/>
              </a:rPr>
              <a:t> et al. 2014)</a:t>
            </a:r>
            <a:r>
              <a:rPr lang="en-US" altLang="cs-CZ" sz="2000" dirty="0" smtClean="0">
                <a:latin typeface="Times New Roman" panose="02020603050405020304" pitchFamily="18" charset="0"/>
              </a:rPr>
              <a:t> and contains the following satellite and ground data:</a:t>
            </a:r>
            <a:endParaRPr lang="cs-CZ" altLang="cs-CZ" sz="20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dirty="0" smtClean="0">
                <a:latin typeface="Times New Roman" panose="02020603050405020304" pitchFamily="18" charset="0"/>
              </a:rPr>
              <a:t>LAGEOS (for degrees of harmonics from 2 to 30)</a:t>
            </a:r>
            <a:r>
              <a:rPr lang="cs-CZ" altLang="cs-CZ" sz="2000" dirty="0" smtClean="0">
                <a:latin typeface="Times New Roman" panose="02020603050405020304" pitchFamily="18" charset="0"/>
              </a:rPr>
              <a:t> </a:t>
            </a:r>
            <a:endParaRPr lang="en-US"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a:t>
            </a:r>
            <a:r>
              <a:rPr lang="cs-CZ" altLang="cs-CZ" sz="1600" dirty="0" err="1" smtClean="0">
                <a:latin typeface="Times New Roman" panose="02020603050405020304" pitchFamily="18" charset="0"/>
              </a:rPr>
              <a:t>high</a:t>
            </a:r>
            <a:r>
              <a:rPr lang="cs-CZ" altLang="cs-CZ" sz="1600" dirty="0" smtClean="0">
                <a:latin typeface="Times New Roman" panose="02020603050405020304" pitchFamily="18" charset="0"/>
              </a:rPr>
              <a:t> </a:t>
            </a:r>
            <a:r>
              <a:rPr lang="cs-CZ" altLang="cs-CZ" sz="1600" dirty="0" err="1" smtClean="0">
                <a:latin typeface="Times New Roman" panose="02020603050405020304" pitchFamily="18" charset="0"/>
              </a:rPr>
              <a:t>orbiting</a:t>
            </a:r>
            <a:r>
              <a:rPr lang="cs-CZ" altLang="cs-CZ" sz="1600" dirty="0" smtClean="0">
                <a:latin typeface="Times New Roman" panose="02020603050405020304" pitchFamily="18" charset="0"/>
              </a:rPr>
              <a:t> </a:t>
            </a:r>
            <a:r>
              <a:rPr lang="cs-CZ" altLang="cs-CZ" sz="1600" dirty="0" err="1" smtClean="0">
                <a:latin typeface="Times New Roman" panose="02020603050405020304" pitchFamily="18" charset="0"/>
              </a:rPr>
              <a:t>geodynamic</a:t>
            </a:r>
            <a:r>
              <a:rPr lang="cs-CZ" altLang="cs-CZ" sz="1600" dirty="0" smtClean="0">
                <a:latin typeface="Times New Roman" panose="02020603050405020304" pitchFamily="18" charset="0"/>
              </a:rPr>
              <a:t> </a:t>
            </a:r>
            <a:r>
              <a:rPr lang="cs-CZ" altLang="cs-CZ" sz="1600" dirty="0" err="1" smtClean="0">
                <a:latin typeface="Times New Roman" panose="02020603050405020304" pitchFamily="18" charset="0"/>
              </a:rPr>
              <a:t>satellite</a:t>
            </a:r>
            <a:r>
              <a:rPr lang="en-US" altLang="cs-CZ" sz="1600" dirty="0" smtClean="0">
                <a:latin typeface="Times New Roman" panose="02020603050405020304" pitchFamily="18" charset="0"/>
              </a:rPr>
              <a:t>: 1985 – 2010</a:t>
            </a:r>
          </a:p>
          <a:p>
            <a:pPr algn="just" eaLnBrk="1" hangingPunct="1">
              <a:lnSpc>
                <a:spcPct val="80000"/>
              </a:lnSpc>
              <a:spcBef>
                <a:spcPct val="0"/>
              </a:spcBef>
              <a:buFontTx/>
              <a:buChar char="-"/>
            </a:pPr>
            <a:r>
              <a:rPr lang="en-US" altLang="cs-CZ" sz="2000" dirty="0" smtClean="0">
                <a:latin typeface="Times New Roman" panose="02020603050405020304" pitchFamily="18" charset="0"/>
              </a:rPr>
              <a:t>Previous gravity model GRACE RL03 GRGS (deg. 2-130): </a:t>
            </a:r>
            <a:r>
              <a:rPr lang="en-US" altLang="cs-CZ" sz="1600" dirty="0" smtClean="0">
                <a:latin typeface="Times New Roman" panose="02020603050405020304" pitchFamily="18" charset="0"/>
              </a:rPr>
              <a:t>ten years 2003 – 2012</a:t>
            </a:r>
            <a:endParaRPr lang="cs-CZ" altLang="cs-CZ" sz="1600" dirty="0" smtClean="0">
              <a:latin typeface="Times New Roman" panose="02020603050405020304" pitchFamily="18" charset="0"/>
            </a:endParaRPr>
          </a:p>
          <a:p>
            <a:pPr algn="just" eaLnBrk="1" hangingPunct="1">
              <a:lnSpc>
                <a:spcPct val="80000"/>
              </a:lnSpc>
              <a:spcBef>
                <a:spcPct val="0"/>
              </a:spcBef>
              <a:buFontTx/>
              <a:buChar char="-"/>
            </a:pPr>
            <a:r>
              <a:rPr lang="en-US" altLang="cs-CZ" sz="2000" b="1" dirty="0" smtClean="0">
                <a:latin typeface="Times New Roman" panose="02020603050405020304" pitchFamily="18" charset="0"/>
              </a:rPr>
              <a:t>GOCE-SGG data, </a:t>
            </a:r>
            <a:r>
              <a:rPr lang="en-US" altLang="cs-CZ" sz="2000" dirty="0" smtClean="0">
                <a:latin typeface="Times New Roman" panose="02020603050405020304" pitchFamily="18" charset="0"/>
              </a:rPr>
              <a:t>processed by the direct approach incl. the gravity gradient components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xx</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yy</a:t>
            </a:r>
            <a:r>
              <a:rPr lang="en-US" altLang="cs-CZ" sz="2000" dirty="0" smtClean="0">
                <a:latin typeface="Times New Roman" panose="02020603050405020304" pitchFamily="18" charset="0"/>
              </a:rPr>
              <a:t>,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zz</a:t>
            </a:r>
            <a:r>
              <a:rPr lang="en-US" altLang="cs-CZ" sz="2000" dirty="0" smtClean="0">
                <a:latin typeface="Times New Roman" panose="02020603050405020304" pitchFamily="18" charset="0"/>
              </a:rPr>
              <a:t> and </a:t>
            </a:r>
            <a:r>
              <a:rPr lang="en-US" altLang="cs-CZ" sz="2000" dirty="0" err="1" smtClean="0">
                <a:latin typeface="Times New Roman" panose="02020603050405020304" pitchFamily="18" charset="0"/>
              </a:rPr>
              <a:t>T</a:t>
            </a:r>
            <a:r>
              <a:rPr lang="en-US" altLang="cs-CZ" sz="2000" baseline="-25000" dirty="0" err="1" smtClean="0">
                <a:latin typeface="Times New Roman" panose="02020603050405020304" pitchFamily="18" charset="0"/>
              </a:rPr>
              <a:t>xz</a:t>
            </a:r>
            <a:r>
              <a:rPr lang="en-US" altLang="cs-CZ" sz="2000" dirty="0" smtClean="0">
                <a:latin typeface="Times New Roman" panose="02020603050405020304" pitchFamily="18" charset="0"/>
              </a:rPr>
              <a:t> throughout whole life of the GOCE satellite. The GOCE polar gaps were stabilized…</a:t>
            </a:r>
          </a:p>
          <a:p>
            <a:pPr algn="just" eaLnBrk="1" hangingPunct="1">
              <a:lnSpc>
                <a:spcPct val="80000"/>
              </a:lnSpc>
              <a:spcBef>
                <a:spcPct val="0"/>
              </a:spcBef>
              <a:buFontTx/>
              <a:buChar char="-"/>
            </a:pPr>
            <a:endParaRPr lang="cs-CZ" altLang="cs-CZ" sz="2000" dirty="0" smtClean="0">
              <a:latin typeface="Times New Roman" panose="02020603050405020304" pitchFamily="18" charset="0"/>
            </a:endParaRPr>
          </a:p>
          <a:p>
            <a:pPr algn="just" eaLnBrk="1" hangingPunct="1">
              <a:lnSpc>
                <a:spcPct val="80000"/>
              </a:lnSpc>
              <a:spcBef>
                <a:spcPct val="0"/>
              </a:spcBef>
              <a:buFontTx/>
              <a:buNone/>
            </a:pPr>
            <a:r>
              <a:rPr lang="en-US" altLang="cs-CZ" sz="2000" dirty="0" smtClean="0">
                <a:latin typeface="Times New Roman" panose="02020603050405020304" pitchFamily="18" charset="0"/>
              </a:rPr>
              <a:t>  - </a:t>
            </a:r>
            <a:r>
              <a:rPr lang="cs-CZ" altLang="cs-CZ" sz="2000" i="1" dirty="0" smtClean="0">
                <a:latin typeface="Times New Roman" panose="02020603050405020304" pitchFamily="18" charset="0"/>
              </a:rPr>
              <a:t>T</a:t>
            </a:r>
            <a:r>
              <a:rPr lang="en-US" altLang="cs-CZ" sz="2000" i="1" dirty="0" err="1" smtClean="0">
                <a:latin typeface="Times New Roman" panose="02020603050405020304" pitchFamily="18" charset="0"/>
              </a:rPr>
              <a:t>errestrial</a:t>
            </a:r>
            <a:r>
              <a:rPr lang="en-US" altLang="cs-CZ" sz="2000" i="1" dirty="0" smtClean="0">
                <a:latin typeface="Times New Roman" panose="02020603050405020304" pitchFamily="18" charset="0"/>
              </a:rPr>
              <a:t> data</a:t>
            </a:r>
            <a:r>
              <a:rPr lang="en-US" altLang="cs-CZ" sz="2000" dirty="0" smtClean="0">
                <a:latin typeface="Times New Roman" panose="02020603050405020304" pitchFamily="18" charset="0"/>
              </a:rPr>
              <a:t> (max degree 370): DTU12 ocean geoid data and an EGM2008 geoid height grid for the continents.</a:t>
            </a:r>
            <a:endParaRPr lang="cs-CZ" altLang="cs-CZ" sz="2000" dirty="0" smtClean="0">
              <a:latin typeface="Times New Roman" panose="02020603050405020304" pitchFamily="18" charset="0"/>
            </a:endParaRPr>
          </a:p>
          <a:p>
            <a:pPr eaLnBrk="1" hangingPunct="1">
              <a:lnSpc>
                <a:spcPct val="80000"/>
              </a:lnSpc>
            </a:pPr>
            <a:endParaRPr lang="en-US" altLang="cs-CZ" sz="2000" dirty="0" smtClean="0">
              <a:latin typeface="Times New Roman" panose="02020603050405020304" pitchFamily="18" charset="0"/>
            </a:endParaRPr>
          </a:p>
          <a:p>
            <a:pPr eaLnBrk="1" hangingPunct="1">
              <a:lnSpc>
                <a:spcPct val="80000"/>
              </a:lnSpc>
            </a:pPr>
            <a:r>
              <a:rPr lang="en-US" sz="2000" b="1" dirty="0">
                <a:solidFill>
                  <a:schemeClr val="accent4"/>
                </a:solidFill>
                <a:latin typeface="Times New Roman" panose="02020603050405020304" pitchFamily="18" charset="0"/>
                <a:cs typeface="Times New Roman" panose="02020603050405020304" pitchFamily="18" charset="0"/>
              </a:rPr>
              <a:t>BEDMAP 2  bedrock </a:t>
            </a:r>
            <a:r>
              <a:rPr lang="en-US" sz="2000" b="1" dirty="0" smtClean="0">
                <a:solidFill>
                  <a:schemeClr val="accent4"/>
                </a:solidFill>
                <a:latin typeface="Times New Roman" panose="02020603050405020304" pitchFamily="18" charset="0"/>
                <a:cs typeface="Times New Roman" panose="02020603050405020304" pitchFamily="18" charset="0"/>
              </a:rPr>
              <a:t>topography</a:t>
            </a:r>
          </a:p>
          <a:p>
            <a:pPr marL="0" indent="0">
              <a:buNone/>
            </a:pPr>
            <a:r>
              <a:rPr lang="en-GB" sz="1800" cap="small" dirty="0" err="1" smtClean="0">
                <a:latin typeface="Times New Roman" panose="02020603050405020304" pitchFamily="18" charset="0"/>
                <a:cs typeface="Times New Roman" panose="02020603050405020304" pitchFamily="18" charset="0"/>
              </a:rPr>
              <a:t>Fretwell</a:t>
            </a:r>
            <a:r>
              <a:rPr lang="en-GB" sz="1800" cap="small" dirty="0" smtClean="0">
                <a:latin typeface="Times New Roman" panose="02020603050405020304" pitchFamily="18" charset="0"/>
                <a:cs typeface="Times New Roman" panose="02020603050405020304" pitchFamily="18" charset="0"/>
              </a:rPr>
              <a:t> </a:t>
            </a:r>
            <a:r>
              <a:rPr lang="en-GB" sz="1800" cap="small" dirty="0">
                <a:latin typeface="Times New Roman" panose="02020603050405020304" pitchFamily="18" charset="0"/>
                <a:cs typeface="Times New Roman" panose="02020603050405020304" pitchFamily="18" charset="0"/>
              </a:rPr>
              <a:t>P, Pritchard H, Vaughan D, </a:t>
            </a:r>
            <a:r>
              <a:rPr lang="en-GB" sz="1800" cap="small" dirty="0" err="1">
                <a:latin typeface="Times New Roman" panose="02020603050405020304" pitchFamily="18" charset="0"/>
                <a:cs typeface="Times New Roman" panose="02020603050405020304" pitchFamily="18" charset="0"/>
              </a:rPr>
              <a:t>Bamber</a:t>
            </a:r>
            <a:r>
              <a:rPr lang="en-GB" sz="1800" cap="small" dirty="0">
                <a:latin typeface="Times New Roman" panose="02020603050405020304" pitchFamily="18" charset="0"/>
                <a:cs typeface="Times New Roman" panose="02020603050405020304" pitchFamily="18" charset="0"/>
              </a:rPr>
              <a:t> J</a:t>
            </a:r>
            <a:r>
              <a:rPr lang="en-GB" sz="1800" dirty="0">
                <a:latin typeface="Times New Roman" panose="02020603050405020304" pitchFamily="18" charset="0"/>
                <a:cs typeface="Times New Roman" panose="02020603050405020304" pitchFamily="18" charset="0"/>
              </a:rPr>
              <a:t>, </a:t>
            </a:r>
            <a:r>
              <a:rPr lang="en-GB" sz="1800" i="1" dirty="0">
                <a:latin typeface="Times New Roman" panose="02020603050405020304" pitchFamily="18" charset="0"/>
                <a:cs typeface="Times New Roman" panose="02020603050405020304" pitchFamily="18" charset="0"/>
              </a:rPr>
              <a:t>et al.</a:t>
            </a:r>
            <a:r>
              <a:rPr lang="en-GB" sz="1800" dirty="0">
                <a:latin typeface="Times New Roman" panose="02020603050405020304" pitchFamily="18" charset="0"/>
                <a:cs typeface="Times New Roman" panose="02020603050405020304" pitchFamily="18" charset="0"/>
              </a:rPr>
              <a:t> 2013. Bedmap2: improved ice bed, surface and thickness datasets for Antarctica. </a:t>
            </a:r>
            <a:r>
              <a:rPr lang="en-GB" sz="1800" i="1" dirty="0">
                <a:latin typeface="Times New Roman" panose="02020603050405020304" pitchFamily="18" charset="0"/>
                <a:cs typeface="Times New Roman" panose="02020603050405020304" pitchFamily="18" charset="0"/>
              </a:rPr>
              <a:t>The Cryosphere</a:t>
            </a:r>
            <a:r>
              <a:rPr lang="en-GB" sz="1800" dirty="0">
                <a:latin typeface="Times New Roman" panose="02020603050405020304" pitchFamily="18" charset="0"/>
                <a:cs typeface="Times New Roman" panose="02020603050405020304" pitchFamily="18" charset="0"/>
              </a:rPr>
              <a:t>, 7, 375–393, 2013, </a:t>
            </a:r>
            <a:endParaRPr lang="en-GB" sz="1800" dirty="0" smtClean="0">
              <a:latin typeface="Times New Roman" panose="02020603050405020304" pitchFamily="18" charset="0"/>
              <a:cs typeface="Times New Roman" panose="02020603050405020304" pitchFamily="18" charset="0"/>
            </a:endParaRPr>
          </a:p>
          <a:p>
            <a:pPr marL="0" indent="0">
              <a:buNone/>
            </a:pPr>
            <a:r>
              <a:rPr lang="en-GB" sz="1800" dirty="0">
                <a:latin typeface="Times New Roman" panose="02020603050405020304" pitchFamily="18" charset="0"/>
                <a:cs typeface="Times New Roman" panose="02020603050405020304" pitchFamily="18" charset="0"/>
              </a:rPr>
              <a:t> </a:t>
            </a:r>
            <a:r>
              <a:rPr lang="en-GB" sz="1800" dirty="0" smtClean="0">
                <a:latin typeface="Times New Roman" panose="02020603050405020304" pitchFamily="18" charset="0"/>
                <a:cs typeface="Times New Roman" panose="02020603050405020304" pitchFamily="18" charset="0"/>
              </a:rPr>
              <a:t>                 </a:t>
            </a:r>
            <a:r>
              <a:rPr lang="en-GB" sz="1800" dirty="0" err="1" smtClean="0">
                <a:latin typeface="Times New Roman" panose="02020603050405020304" pitchFamily="18" charset="0"/>
                <a:cs typeface="Times New Roman" panose="02020603050405020304" pitchFamily="18" charset="0"/>
              </a:rPr>
              <a:t>doi</a:t>
            </a:r>
            <a:r>
              <a:rPr lang="en-GB" sz="1800" dirty="0">
                <a:latin typeface="Times New Roman" panose="02020603050405020304" pitchFamily="18" charset="0"/>
                <a:cs typeface="Times New Roman" panose="02020603050405020304" pitchFamily="18" charset="0"/>
              </a:rPr>
              <a:t>: 10.5194/tc-7-375-2013; </a:t>
            </a:r>
            <a:r>
              <a:rPr lang="en-GB" sz="1800" u="sng" dirty="0">
                <a:latin typeface="Times New Roman" panose="02020603050405020304" pitchFamily="18" charset="0"/>
                <a:cs typeface="Times New Roman" panose="02020603050405020304" pitchFamily="18" charset="0"/>
                <a:hlinkClick r:id="rId2"/>
              </a:rPr>
              <a:t>https://secure.antarctica.ac.uk/data/-bedmap2/</a:t>
            </a:r>
            <a:r>
              <a:rPr lang="en-US" sz="1800" dirty="0">
                <a:latin typeface="Times New Roman" panose="02020603050405020304" pitchFamily="18" charset="0"/>
                <a:cs typeface="Times New Roman" panose="02020603050405020304" pitchFamily="18" charset="0"/>
              </a:rPr>
              <a:t>                                      </a:t>
            </a:r>
          </a:p>
          <a:p>
            <a:r>
              <a:rPr lang="en-US" sz="2000" b="1" dirty="0" err="1">
                <a:latin typeface="Times New Roman" panose="02020603050405020304" pitchFamily="18" charset="0"/>
                <a:cs typeface="Times New Roman" panose="02020603050405020304" pitchFamily="18" charset="0"/>
              </a:rPr>
              <a:t>SatGrav</a:t>
            </a:r>
            <a:r>
              <a:rPr lang="en-US" sz="2000" b="1" dirty="0">
                <a:latin typeface="Times New Roman" panose="02020603050405020304" pitchFamily="18" charset="0"/>
                <a:cs typeface="Times New Roman" panose="02020603050405020304" pitchFamily="18" charset="0"/>
              </a:rPr>
              <a:t> RET </a:t>
            </a:r>
            <a:r>
              <a:rPr lang="en-US" sz="2000" b="1" dirty="0" smtClean="0">
                <a:latin typeface="Times New Roman" panose="02020603050405020304" pitchFamily="18" charset="0"/>
                <a:cs typeface="Times New Roman" panose="02020603050405020304" pitchFamily="18" charset="0"/>
              </a:rPr>
              <a:t>2014,  </a:t>
            </a:r>
            <a:r>
              <a:rPr lang="en-US" sz="1800" dirty="0" smtClean="0">
                <a:latin typeface="Times New Roman" panose="02020603050405020304" pitchFamily="18" charset="0"/>
                <a:cs typeface="Times New Roman" panose="02020603050405020304" pitchFamily="18" charset="0"/>
              </a:rPr>
              <a:t>HIRT </a:t>
            </a:r>
            <a:r>
              <a:rPr lang="en-US" sz="1800" dirty="0">
                <a:latin typeface="Times New Roman" panose="02020603050405020304" pitchFamily="18" charset="0"/>
                <a:cs typeface="Times New Roman" panose="02020603050405020304" pitchFamily="18" charset="0"/>
              </a:rPr>
              <a:t>Ch. et al  2016, J </a:t>
            </a:r>
            <a:r>
              <a:rPr lang="en-US" sz="1800" dirty="0" err="1">
                <a:latin typeface="Times New Roman" panose="02020603050405020304" pitchFamily="18" charset="0"/>
                <a:cs typeface="Times New Roman" panose="02020603050405020304" pitchFamily="18" charset="0"/>
              </a:rPr>
              <a:t>Geod</a:t>
            </a:r>
            <a:r>
              <a:rPr lang="en-US" sz="1800" dirty="0">
                <a:latin typeface="Times New Roman" panose="02020603050405020304" pitchFamily="18" charset="0"/>
                <a:cs typeface="Times New Roman" panose="02020603050405020304" pitchFamily="18" charset="0"/>
              </a:rPr>
              <a:t> 90: </a:t>
            </a:r>
            <a:r>
              <a:rPr lang="en-US" sz="1800" dirty="0" smtClean="0">
                <a:latin typeface="Times New Roman" panose="02020603050405020304" pitchFamily="18" charset="0"/>
                <a:cs typeface="Times New Roman" panose="02020603050405020304" pitchFamily="18" charset="0"/>
              </a:rPr>
              <a:t>105-127</a:t>
            </a:r>
            <a:r>
              <a:rPr lang="en-US" sz="1800" dirty="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marL="0" indent="0">
              <a:buNone/>
            </a:pPr>
            <a:r>
              <a:rPr lang="en-US" sz="1800" dirty="0" smtClean="0">
                <a:latin typeface="Times New Roman" panose="02020603050405020304" pitchFamily="18" charset="0"/>
                <a:cs typeface="Times New Roman" panose="02020603050405020304" pitchFamily="18" charset="0"/>
              </a:rPr>
              <a:t>A </a:t>
            </a:r>
            <a:r>
              <a:rPr lang="en-US" sz="1800" dirty="0">
                <a:latin typeface="Times New Roman" panose="02020603050405020304" pitchFamily="18" charset="0"/>
                <a:cs typeface="Times New Roman" panose="02020603050405020304" pitchFamily="18" charset="0"/>
              </a:rPr>
              <a:t>new degree-2190 (10 km resolution) gravity field model for Antarctica </a:t>
            </a:r>
            <a:r>
              <a:rPr lang="en-US" sz="1800" dirty="0" smtClean="0">
                <a:latin typeface="Times New Roman" panose="02020603050405020304" pitchFamily="18" charset="0"/>
                <a:cs typeface="Times New Roman" panose="02020603050405020304" pitchFamily="18" charset="0"/>
              </a:rPr>
              <a:t> developed </a:t>
            </a:r>
            <a:r>
              <a:rPr lang="en-US" sz="1800" dirty="0">
                <a:latin typeface="Times New Roman" panose="02020603050405020304" pitchFamily="18" charset="0"/>
                <a:cs typeface="Times New Roman" panose="02020603050405020304" pitchFamily="18" charset="0"/>
              </a:rPr>
              <a:t>from GRACE, GOCE and </a:t>
            </a:r>
            <a:r>
              <a:rPr lang="en-US" sz="1800" dirty="0" err="1">
                <a:latin typeface="Times New Roman" panose="02020603050405020304" pitchFamily="18" charset="0"/>
                <a:cs typeface="Times New Roman" panose="02020603050405020304" pitchFamily="18" charset="0"/>
              </a:rPr>
              <a:t>Bedmap</a:t>
            </a:r>
            <a:r>
              <a:rPr lang="en-US" sz="1800" dirty="0">
                <a:latin typeface="Times New Roman" panose="02020603050405020304" pitchFamily="18" charset="0"/>
                <a:cs typeface="Times New Roman" panose="02020603050405020304" pitchFamily="18" charset="0"/>
              </a:rPr>
              <a:t> 2 </a:t>
            </a:r>
            <a:r>
              <a:rPr lang="en-US" sz="1800" dirty="0" smtClean="0">
                <a:latin typeface="Times New Roman" panose="02020603050405020304" pitchFamily="18" charset="0"/>
                <a:cs typeface="Times New Roman" panose="02020603050405020304" pitchFamily="18" charset="0"/>
              </a:rPr>
              <a:t>data</a:t>
            </a:r>
            <a:endParaRPr lang="cs-CZ"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eaLnBrk="1" hangingPunct="1">
              <a:lnSpc>
                <a:spcPct val="80000"/>
              </a:lnSpc>
            </a:pPr>
            <a:endParaRPr lang="cs-CZ" altLang="cs-CZ" sz="18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latin typeface="Times New Roman" panose="02020603050405020304" pitchFamily="18" charset="0"/>
            </a:endParaRPr>
          </a:p>
          <a:p>
            <a:pPr eaLnBrk="1" hangingPunct="1">
              <a:lnSpc>
                <a:spcPct val="80000"/>
              </a:lnSpc>
            </a:pPr>
            <a:endParaRPr lang="cs-CZ" altLang="cs-CZ" sz="20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5360"/>
          <a:stretch/>
        </p:blipFill>
        <p:spPr>
          <a:xfrm>
            <a:off x="179512" y="620688"/>
            <a:ext cx="6109273" cy="5085184"/>
          </a:xfrm>
          <a:prstGeom prst="rect">
            <a:avLst/>
          </a:prstGeom>
        </p:spPr>
      </p:pic>
      <p:sp>
        <p:nvSpPr>
          <p:cNvPr id="3" name="TextovéPole 2"/>
          <p:cNvSpPr txBox="1"/>
          <p:nvPr/>
        </p:nvSpPr>
        <p:spPr>
          <a:xfrm>
            <a:off x="1043608" y="116632"/>
            <a:ext cx="4680520" cy="369332"/>
          </a:xfrm>
          <a:prstGeom prst="rect">
            <a:avLst/>
          </a:prstGeom>
          <a:noFill/>
        </p:spPr>
        <p:txBody>
          <a:bodyPr wrap="square" rtlCol="0">
            <a:spAutoFit/>
          </a:bodyPr>
          <a:lstStyle/>
          <a:p>
            <a:r>
              <a:rPr lang="en-US" dirty="0" smtClean="0"/>
              <a:t>Bedmap2 bedrock topography</a:t>
            </a:r>
            <a:endParaRPr lang="cs-CZ" dirty="0"/>
          </a:p>
        </p:txBody>
      </p:sp>
      <p:sp>
        <p:nvSpPr>
          <p:cNvPr id="4" name="Obdélník 3"/>
          <p:cNvSpPr/>
          <p:nvPr/>
        </p:nvSpPr>
        <p:spPr>
          <a:xfrm>
            <a:off x="6315425" y="1484784"/>
            <a:ext cx="4572000" cy="3600986"/>
          </a:xfrm>
          <a:prstGeom prst="rect">
            <a:avLst/>
          </a:prstGeom>
        </p:spPr>
        <p:txBody>
          <a:bodyPr>
            <a:spAutoFit/>
          </a:bodyPr>
          <a:lstStyle/>
          <a:p>
            <a:pPr marL="571500" indent="-342900" algn="just">
              <a:spcAft>
                <a:spcPts val="0"/>
              </a:spcAft>
              <a:buAutoNum type="arabicPlain"/>
            </a:pPr>
            <a:r>
              <a:rPr lang="en-GB" sz="1400" dirty="0" smtClean="0">
                <a:latin typeface="Times New Roman" panose="02020603050405020304" pitchFamily="18" charset="0"/>
                <a:ea typeface="Times New Roman" panose="02020603050405020304" pitchFamily="18" charset="0"/>
              </a:rPr>
              <a:t>Ross </a:t>
            </a:r>
            <a:r>
              <a:rPr lang="en-GB" sz="1400" dirty="0">
                <a:latin typeface="Times New Roman" panose="02020603050405020304" pitchFamily="18" charset="0"/>
                <a:ea typeface="Times New Roman" panose="02020603050405020304" pitchFamily="18" charset="0"/>
              </a:rPr>
              <a:t>shelf glacier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and </a:t>
            </a:r>
            <a:r>
              <a:rPr lang="en-GB" sz="1400" dirty="0">
                <a:latin typeface="Times New Roman" panose="02020603050405020304" pitchFamily="18" charset="0"/>
                <a:ea typeface="Times New Roman" panose="02020603050405020304" pitchFamily="18" charset="0"/>
              </a:rPr>
              <a:t>Ross Island,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2   </a:t>
            </a:r>
            <a:r>
              <a:rPr lang="en-GB" sz="1400" dirty="0" smtClean="0">
                <a:latin typeface="Times New Roman" panose="02020603050405020304" pitchFamily="18" charset="0"/>
                <a:ea typeface="Times New Roman" panose="02020603050405020304" pitchFamily="18" charset="0"/>
              </a:rPr>
              <a:t>   Victoria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3   </a:t>
            </a:r>
            <a:r>
              <a:rPr lang="en-GB" sz="1400" dirty="0" smtClean="0">
                <a:latin typeface="Times New Roman" panose="02020603050405020304" pitchFamily="18" charset="0"/>
                <a:ea typeface="Times New Roman" panose="02020603050405020304" pitchFamily="18" charset="0"/>
              </a:rPr>
              <a:t>   Transantarctic </a:t>
            </a:r>
            <a:r>
              <a:rPr lang="en-GB" sz="1400" dirty="0">
                <a:latin typeface="Times New Roman" panose="02020603050405020304" pitchFamily="18" charset="0"/>
                <a:ea typeface="Times New Roman" panose="02020603050405020304" pitchFamily="18" charset="0"/>
              </a:rPr>
              <a:t>Mountains</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4   </a:t>
            </a:r>
            <a:r>
              <a:rPr lang="en-GB" sz="1400" dirty="0" smtClean="0">
                <a:latin typeface="Times New Roman" panose="02020603050405020304" pitchFamily="18" charset="0"/>
                <a:ea typeface="Times New Roman" panose="02020603050405020304" pitchFamily="18" charset="0"/>
              </a:rPr>
              <a:t>   Wilkes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5   </a:t>
            </a:r>
            <a:r>
              <a:rPr lang="en-GB" sz="1400" dirty="0" smtClean="0">
                <a:latin typeface="Times New Roman" panose="02020603050405020304" pitchFamily="18" charset="0"/>
                <a:ea typeface="Times New Roman" panose="02020603050405020304" pitchFamily="18" charset="0"/>
              </a:rPr>
              <a:t>   Marie </a:t>
            </a:r>
            <a:r>
              <a:rPr lang="en-GB" sz="1400" dirty="0">
                <a:latin typeface="Times New Roman" panose="02020603050405020304" pitchFamily="18" charset="0"/>
                <a:ea typeface="Times New Roman" panose="02020603050405020304" pitchFamily="18" charset="0"/>
              </a:rPr>
              <a:t>Byrd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6"/>
            </a:pPr>
            <a:r>
              <a:rPr lang="en-GB" sz="1400" dirty="0" smtClean="0">
                <a:latin typeface="Times New Roman" panose="02020603050405020304" pitchFamily="18" charset="0"/>
                <a:ea typeface="Times New Roman" panose="02020603050405020304" pitchFamily="18" charset="0"/>
              </a:rPr>
              <a:t>Queen </a:t>
            </a:r>
            <a:r>
              <a:rPr lang="en-GB" sz="1400" dirty="0">
                <a:latin typeface="Times New Roman" panose="02020603050405020304" pitchFamily="18" charset="0"/>
                <a:ea typeface="Times New Roman" panose="02020603050405020304" pitchFamily="18" charset="0"/>
              </a:rPr>
              <a:t>(</a:t>
            </a:r>
            <a:r>
              <a:rPr lang="en-GB" sz="1400" dirty="0" err="1">
                <a:latin typeface="Times New Roman" panose="02020603050405020304" pitchFamily="18" charset="0"/>
                <a:ea typeface="Times New Roman" panose="02020603050405020304" pitchFamily="18" charset="0"/>
              </a:rPr>
              <a:t>Dronning</a:t>
            </a:r>
            <a:r>
              <a:rPr lang="en-GB" sz="1400" dirty="0">
                <a:latin typeface="Times New Roman" panose="02020603050405020304" pitchFamily="18" charset="0"/>
                <a:ea typeface="Times New Roman" panose="02020603050405020304" pitchFamily="18" charset="0"/>
              </a:rPr>
              <a:t>) </a:t>
            </a:r>
            <a:endParaRPr lang="en-GB" sz="1400" dirty="0" smtClean="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Maud </a:t>
            </a:r>
            <a:r>
              <a:rPr lang="en-GB" sz="1400" dirty="0">
                <a:latin typeface="Times New Roman" panose="02020603050405020304" pitchFamily="18" charset="0"/>
                <a:ea typeface="Times New Roman" panose="02020603050405020304" pitchFamily="18" charset="0"/>
              </a:rPr>
              <a:t>Land</a:t>
            </a: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sz="1400" dirty="0">
                <a:latin typeface="Times New Roman" panose="02020603050405020304" pitchFamily="18" charset="0"/>
                <a:ea typeface="Times New Roman" panose="02020603050405020304" pitchFamily="18" charset="0"/>
              </a:rPr>
              <a:t>7  </a:t>
            </a:r>
            <a:r>
              <a:rPr lang="en-GB" sz="1400" dirty="0" smtClean="0">
                <a:latin typeface="Times New Roman" panose="02020603050405020304" pitchFamily="18" charset="0"/>
                <a:ea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rPr>
              <a:t>Princess Elizabeth Land</a:t>
            </a:r>
            <a:endParaRPr lang="cs-CZ"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8"/>
            </a:pPr>
            <a:r>
              <a:rPr lang="en-GB" sz="1400" dirty="0" err="1" smtClean="0">
                <a:latin typeface="Times New Roman" panose="02020603050405020304" pitchFamily="18" charset="0"/>
                <a:ea typeface="Times New Roman" panose="02020603050405020304" pitchFamily="18" charset="0"/>
              </a:rPr>
              <a:t>Gamburtsev</a:t>
            </a:r>
            <a:r>
              <a:rPr lang="en-GB" sz="1400" dirty="0" smtClean="0">
                <a:latin typeface="Times New Roman" panose="02020603050405020304" pitchFamily="18" charset="0"/>
                <a:ea typeface="Times New Roman" panose="02020603050405020304" pitchFamily="18" charset="0"/>
              </a:rPr>
              <a:t> Mountains</a:t>
            </a:r>
          </a:p>
          <a:p>
            <a:pPr marL="228600" algn="just">
              <a:spcAft>
                <a:spcPts val="0"/>
              </a:spcAft>
            </a:pPr>
            <a:r>
              <a:rPr lang="en-GB" sz="1400" dirty="0">
                <a:latin typeface="Times New Roman" panose="02020603050405020304" pitchFamily="18" charset="0"/>
                <a:ea typeface="Times New Roman" panose="02020603050405020304" pitchFamily="18" charset="0"/>
              </a:rPr>
              <a:t> </a:t>
            </a:r>
            <a:r>
              <a:rPr lang="en-GB" sz="1400" dirty="0" smtClean="0">
                <a:latin typeface="Times New Roman" panose="02020603050405020304" pitchFamily="18" charset="0"/>
                <a:ea typeface="Times New Roman" panose="02020603050405020304" pitchFamily="18" charset="0"/>
              </a:rPr>
              <a:t>          (under </a:t>
            </a:r>
            <a:r>
              <a:rPr lang="en-GB" sz="1400" dirty="0">
                <a:latin typeface="Times New Roman" panose="02020603050405020304" pitchFamily="18" charset="0"/>
                <a:ea typeface="Times New Roman" panose="02020603050405020304" pitchFamily="18" charset="0"/>
              </a:rPr>
              <a:t>the ice</a:t>
            </a:r>
            <a:r>
              <a:rPr lang="en-GB" sz="1400" dirty="0" smtClean="0">
                <a:latin typeface="Times New Roman" panose="02020603050405020304" pitchFamily="18" charset="0"/>
                <a:ea typeface="Times New Roman" panose="02020603050405020304" pitchFamily="18" charset="0"/>
              </a:rPr>
              <a:t>).</a:t>
            </a:r>
          </a:p>
          <a:p>
            <a:pPr marL="571500" indent="-342900" algn="just">
              <a:spcAft>
                <a:spcPts val="0"/>
              </a:spcAft>
              <a:buAutoNum type="arabicPlain" startAt="9"/>
            </a:pPr>
            <a:r>
              <a:rPr lang="en-GB" sz="1400" dirty="0" smtClean="0">
                <a:latin typeface="Times New Roman" panose="02020603050405020304" pitchFamily="18" charset="0"/>
                <a:ea typeface="Times New Roman" panose="02020603050405020304" pitchFamily="18" charset="0"/>
              </a:rPr>
              <a:t>Lake </a:t>
            </a:r>
            <a:r>
              <a:rPr lang="en-GB" sz="1400" dirty="0" err="1" smtClean="0">
                <a:latin typeface="Times New Roman" panose="02020603050405020304" pitchFamily="18" charset="0"/>
                <a:ea typeface="Times New Roman" panose="02020603050405020304" pitchFamily="18" charset="0"/>
              </a:rPr>
              <a:t>Vostok</a:t>
            </a: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en-GB" sz="1400" dirty="0" smtClean="0">
              <a:latin typeface="Times New Roman" panose="02020603050405020304" pitchFamily="18" charset="0"/>
              <a:ea typeface="Times New Roman" panose="02020603050405020304" pitchFamily="18" charset="0"/>
            </a:endParaRPr>
          </a:p>
          <a:p>
            <a:pPr marL="571500" indent="-342900" algn="just">
              <a:spcAft>
                <a:spcPts val="0"/>
              </a:spcAft>
              <a:buAutoNum type="arabicPlain" startAt="9"/>
            </a:pPr>
            <a:endParaRPr lang="cs-CZ" sz="1400" dirty="0">
              <a:latin typeface="Times New Roman" panose="02020603050405020304" pitchFamily="18" charset="0"/>
              <a:ea typeface="Times New Roman" panose="02020603050405020304" pitchFamily="18" charset="0"/>
            </a:endParaRPr>
          </a:p>
          <a:p>
            <a:pPr marL="228600" algn="just">
              <a:spcAft>
                <a:spcPts val="0"/>
              </a:spcAft>
            </a:pPr>
            <a:r>
              <a:rPr lang="en-GB" dirty="0">
                <a:latin typeface="Times New Roman" panose="02020603050405020304" pitchFamily="18" charset="0"/>
                <a:ea typeface="Times New Roman" panose="02020603050405020304" pitchFamily="18" charset="0"/>
              </a:rPr>
              <a:t> </a:t>
            </a:r>
            <a:endParaRPr lang="cs-CZ" b="1" i="1" dirty="0">
              <a:solidFill>
                <a:srgbClr val="FF0000"/>
              </a:solidFill>
              <a:effectLst/>
              <a:latin typeface="Times New Roman" panose="02020603050405020304" pitchFamily="18" charset="0"/>
              <a:ea typeface="Times New Roman" panose="02020603050405020304" pitchFamily="18" charset="0"/>
            </a:endParaRPr>
          </a:p>
        </p:txBody>
      </p:sp>
      <p:sp>
        <p:nvSpPr>
          <p:cNvPr id="5" name="TextovéPole 4"/>
          <p:cNvSpPr txBox="1"/>
          <p:nvPr/>
        </p:nvSpPr>
        <p:spPr>
          <a:xfrm>
            <a:off x="3779912" y="3281151"/>
            <a:ext cx="274434"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9</a:t>
            </a:r>
            <a:endParaRPr lang="cs-CZ"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30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99392"/>
            <a:ext cx="7074601" cy="6858000"/>
          </a:xfrm>
          <a:prstGeom prst="rect">
            <a:avLst/>
          </a:prstGeom>
        </p:spPr>
      </p:pic>
      <p:sp>
        <p:nvSpPr>
          <p:cNvPr id="3" name="Obdélník 2"/>
          <p:cNvSpPr/>
          <p:nvPr/>
        </p:nvSpPr>
        <p:spPr>
          <a:xfrm>
            <a:off x="395536" y="1124744"/>
            <a:ext cx="2326278" cy="369332"/>
          </a:xfrm>
          <a:prstGeom prst="rect">
            <a:avLst/>
          </a:prstGeom>
        </p:spPr>
        <p:txBody>
          <a:bodyPr wrap="none">
            <a:spAutoFit/>
          </a:bodyPr>
          <a:lstStyle/>
          <a:p>
            <a:r>
              <a:rPr lang="cs-CZ" b="1" dirty="0">
                <a:latin typeface="Times New Roman" panose="02020603050405020304" pitchFamily="18" charset="0"/>
                <a:cs typeface="Times New Roman" panose="02020603050405020304" pitchFamily="18" charset="0"/>
              </a:rPr>
              <a:t>Kritická obhlídka dat</a:t>
            </a:r>
          </a:p>
        </p:txBody>
      </p:sp>
    </p:spTree>
    <p:extLst>
      <p:ext uri="{BB962C8B-B14F-4D97-AF65-F5344CB8AC3E}">
        <p14:creationId xmlns:p14="http://schemas.microsoft.com/office/powerpoint/2010/main" val="1233281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77" y="0"/>
            <a:ext cx="6913646" cy="6858000"/>
          </a:xfrm>
          <a:prstGeom prst="rect">
            <a:avLst/>
          </a:prstGeom>
        </p:spPr>
      </p:pic>
    </p:spTree>
    <p:extLst>
      <p:ext uri="{BB962C8B-B14F-4D97-AF65-F5344CB8AC3E}">
        <p14:creationId xmlns:p14="http://schemas.microsoft.com/office/powerpoint/2010/main" val="3697426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259632" y="476672"/>
            <a:ext cx="6852289" cy="5756289"/>
          </a:xfrm>
          <a:prstGeom prst="rect">
            <a:avLst/>
          </a:prstGeom>
        </p:spPr>
      </p:pic>
    </p:spTree>
    <p:extLst>
      <p:ext uri="{BB962C8B-B14F-4D97-AF65-F5344CB8AC3E}">
        <p14:creationId xmlns:p14="http://schemas.microsoft.com/office/powerpoint/2010/main" val="4214219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19672" y="548680"/>
            <a:ext cx="7128792" cy="7201972"/>
          </a:xfrm>
          <a:prstGeom prst="rect">
            <a:avLst/>
          </a:prstGeom>
          <a:noFill/>
        </p:spPr>
        <p:txBody>
          <a:bodyPr wrap="square" rtlCol="0">
            <a:spAutoFit/>
          </a:bodyPr>
          <a:lstStyle/>
          <a:p>
            <a:r>
              <a:rPr lang="en-US" sz="2800" b="1" dirty="0" smtClean="0">
                <a:solidFill>
                  <a:srgbClr val="0066FF"/>
                </a:solidFill>
                <a:latin typeface="Times New Roman" panose="02020603050405020304" pitchFamily="18" charset="0"/>
                <a:cs typeface="Times New Roman" panose="02020603050405020304" pitchFamily="18" charset="0"/>
                <a:hlinkClick r:id="rId2"/>
              </a:rPr>
              <a:t>www.asu.cas.cz/~jklokocn</a:t>
            </a:r>
            <a:endParaRPr lang="en-US" sz="2800" b="1" dirty="0" smtClean="0">
              <a:solidFill>
                <a:srgbClr val="0066FF"/>
              </a:solidFill>
              <a:latin typeface="Times New Roman" panose="02020603050405020304" pitchFamily="18" charset="0"/>
              <a:cs typeface="Times New Roman" panose="02020603050405020304" pitchFamily="18" charset="0"/>
            </a:endParaRPr>
          </a:p>
          <a:p>
            <a:r>
              <a:rPr lang="en-US" sz="2800" b="1" dirty="0" smtClean="0">
                <a:solidFill>
                  <a:srgbClr val="0066FF"/>
                </a:solidFill>
                <a:latin typeface="Times New Roman" panose="02020603050405020304" pitchFamily="18" charset="0"/>
                <a:cs typeface="Times New Roman" panose="02020603050405020304" pitchFamily="18" charset="0"/>
              </a:rPr>
              <a:t>www.asu.cas.cz</a:t>
            </a:r>
            <a:r>
              <a:rPr lang="en-US" sz="2800" b="1" dirty="0">
                <a:solidFill>
                  <a:srgbClr val="0066FF"/>
                </a:solidFill>
                <a:latin typeface="Times New Roman" panose="02020603050405020304" pitchFamily="18" charset="0"/>
                <a:cs typeface="Times New Roman" panose="02020603050405020304" pitchFamily="18" charset="0"/>
              </a:rPr>
              <a:t>/~</a:t>
            </a:r>
            <a:r>
              <a:rPr lang="en-US" sz="2800" b="1" dirty="0" smtClean="0">
                <a:solidFill>
                  <a:srgbClr val="0066FF"/>
                </a:solidFill>
                <a:latin typeface="Times New Roman" panose="02020603050405020304" pitchFamily="18" charset="0"/>
                <a:cs typeface="Times New Roman" panose="02020603050405020304" pitchFamily="18" charset="0"/>
              </a:rPr>
              <a:t>jklokocn/REVIEW-SG2018</a:t>
            </a:r>
          </a:p>
          <a:p>
            <a:endParaRPr lang="en-US" sz="2800" dirty="0">
              <a:solidFill>
                <a:srgbClr val="0066FF"/>
              </a:solidFill>
              <a:latin typeface="Times New Roman" panose="02020603050405020304" pitchFamily="18" charset="0"/>
              <a:cs typeface="Times New Roman" panose="02020603050405020304" pitchFamily="18" charset="0"/>
            </a:endParaRPr>
          </a:p>
          <a:p>
            <a:r>
              <a:rPr lang="en-US" i="1" dirty="0" smtClean="0"/>
              <a:t>Co-authors and cooperating persons: </a:t>
            </a:r>
          </a:p>
          <a:p>
            <a:endParaRPr lang="cs-CZ" dirty="0"/>
          </a:p>
          <a:p>
            <a:r>
              <a:rPr lang="cs-CZ" b="1" dirty="0" smtClean="0">
                <a:solidFill>
                  <a:srgbClr val="FF0000"/>
                </a:solidFill>
              </a:rPr>
              <a:t>Jan Kostelecký</a:t>
            </a:r>
          </a:p>
          <a:p>
            <a:r>
              <a:rPr lang="cs-CZ" b="1" dirty="0" smtClean="0">
                <a:solidFill>
                  <a:srgbClr val="FF0000"/>
                </a:solidFill>
              </a:rPr>
              <a:t>Aleš Bezděk</a:t>
            </a:r>
          </a:p>
          <a:p>
            <a:r>
              <a:rPr lang="cs-CZ" dirty="0" smtClean="0"/>
              <a:t>Jan Kalvoda</a:t>
            </a:r>
          </a:p>
          <a:p>
            <a:r>
              <a:rPr lang="cs-CZ" dirty="0" smtClean="0"/>
              <a:t>Václav </a:t>
            </a:r>
            <a:r>
              <a:rPr lang="cs-CZ" dirty="0" err="1" smtClean="0"/>
              <a:t>Cílek</a:t>
            </a:r>
            <a:endParaRPr lang="cs-CZ" dirty="0" smtClean="0"/>
          </a:p>
          <a:p>
            <a:r>
              <a:rPr lang="cs-CZ" dirty="0" smtClean="0"/>
              <a:t>Ivan Pešek</a:t>
            </a:r>
          </a:p>
          <a:p>
            <a:r>
              <a:rPr lang="cs-CZ" dirty="0" smtClean="0"/>
              <a:t>B. </a:t>
            </a:r>
            <a:r>
              <a:rPr lang="cs-CZ" dirty="0" err="1" smtClean="0"/>
              <a:t>Bucha</a:t>
            </a:r>
            <a:endParaRPr lang="cs-CZ" dirty="0" smtClean="0"/>
          </a:p>
          <a:p>
            <a:r>
              <a:rPr lang="cs-CZ" dirty="0" err="1" smtClean="0"/>
              <a:t>Christoph</a:t>
            </a:r>
            <a:r>
              <a:rPr lang="cs-CZ" dirty="0" smtClean="0"/>
              <a:t> </a:t>
            </a:r>
            <a:r>
              <a:rPr lang="cs-CZ" dirty="0" err="1" smtClean="0"/>
              <a:t>Foerste</a:t>
            </a:r>
            <a:endParaRPr lang="cs-CZ" dirty="0" smtClean="0"/>
          </a:p>
          <a:p>
            <a:r>
              <a:rPr lang="cs-CZ" dirty="0" err="1" smtClean="0"/>
              <a:t>Nikolaos</a:t>
            </a:r>
            <a:r>
              <a:rPr lang="cs-CZ" dirty="0" smtClean="0"/>
              <a:t> S. Pavlis</a:t>
            </a:r>
          </a:p>
          <a:p>
            <a:r>
              <a:rPr lang="cs-CZ" dirty="0" smtClean="0"/>
              <a:t>H.D. </a:t>
            </a:r>
            <a:r>
              <a:rPr lang="cs-CZ" dirty="0" err="1" smtClean="0"/>
              <a:t>Pritchard</a:t>
            </a:r>
            <a:endParaRPr lang="cs-CZ" dirty="0" smtClean="0"/>
          </a:p>
          <a:p>
            <a:r>
              <a:rPr lang="cs-CZ" dirty="0" smtClean="0"/>
              <a:t>Christian </a:t>
            </a:r>
            <a:r>
              <a:rPr lang="cs-CZ" dirty="0" err="1" smtClean="0"/>
              <a:t>Hirt</a:t>
            </a:r>
            <a:endParaRPr lang="cs-CZ" dirty="0" smtClean="0"/>
          </a:p>
          <a:p>
            <a:r>
              <a:rPr lang="cs-CZ" dirty="0" smtClean="0"/>
              <a:t>C.K. </a:t>
            </a:r>
            <a:r>
              <a:rPr lang="cs-CZ" dirty="0" err="1" smtClean="0"/>
              <a:t>Shum</a:t>
            </a:r>
            <a:endParaRPr lang="cs-CZ" dirty="0" smtClean="0"/>
          </a:p>
          <a:p>
            <a:r>
              <a:rPr lang="cs-CZ" dirty="0" smtClean="0"/>
              <a:t>L.V. </a:t>
            </a:r>
            <a:r>
              <a:rPr lang="cs-CZ" dirty="0" err="1" smtClean="0"/>
              <a:t>Eppelbaum</a:t>
            </a:r>
            <a:endParaRPr lang="cs-CZ" dirty="0" smtClean="0"/>
          </a:p>
          <a:p>
            <a:r>
              <a:rPr lang="cs-CZ" dirty="0" smtClean="0"/>
              <a:t>M. </a:t>
            </a:r>
            <a:r>
              <a:rPr lang="cs-CZ" dirty="0" err="1" smtClean="0"/>
              <a:t>Beiki</a:t>
            </a:r>
            <a:endParaRPr lang="cs-CZ" dirty="0" smtClean="0"/>
          </a:p>
          <a:p>
            <a:r>
              <a:rPr lang="cs-CZ" b="1" dirty="0" err="1" smtClean="0">
                <a:solidFill>
                  <a:srgbClr val="FF0000"/>
                </a:solidFill>
              </a:rPr>
              <a:t>Rune</a:t>
            </a:r>
            <a:r>
              <a:rPr lang="cs-CZ" b="1" dirty="0" smtClean="0">
                <a:solidFill>
                  <a:srgbClr val="FF0000"/>
                </a:solidFill>
              </a:rPr>
              <a:t> </a:t>
            </a:r>
            <a:r>
              <a:rPr lang="cs-CZ" b="1" dirty="0" err="1" smtClean="0">
                <a:solidFill>
                  <a:srgbClr val="FF0000"/>
                </a:solidFill>
              </a:rPr>
              <a:t>Floberghagen</a:t>
            </a:r>
            <a:r>
              <a:rPr lang="cs-CZ" b="1" dirty="0" smtClean="0">
                <a:solidFill>
                  <a:srgbClr val="FF0000"/>
                </a:solidFill>
              </a:rPr>
              <a:t> …</a:t>
            </a:r>
          </a:p>
          <a:p>
            <a:endParaRPr lang="cs-CZ" b="1" dirty="0">
              <a:solidFill>
                <a:srgbClr val="FF0000"/>
              </a:solidFill>
            </a:endParaRPr>
          </a:p>
          <a:p>
            <a:endParaRPr lang="cs-CZ" b="1" dirty="0" smtClean="0">
              <a:solidFill>
                <a:srgbClr val="FF0000"/>
              </a:solidFill>
            </a:endParaRPr>
          </a:p>
          <a:p>
            <a:endParaRPr lang="en-US" b="1" dirty="0">
              <a:solidFill>
                <a:srgbClr val="FF0000"/>
              </a:solidFill>
            </a:endParaRPr>
          </a:p>
          <a:p>
            <a:endParaRPr lang="en-US" b="1" dirty="0">
              <a:solidFill>
                <a:srgbClr val="FF0000"/>
              </a:solidFill>
            </a:endParaRPr>
          </a:p>
          <a:p>
            <a:endParaRPr lang="cs-CZ" dirty="0"/>
          </a:p>
        </p:txBody>
      </p:sp>
    </p:spTree>
    <p:extLst>
      <p:ext uri="{BB962C8B-B14F-4D97-AF65-F5344CB8AC3E}">
        <p14:creationId xmlns:p14="http://schemas.microsoft.com/office/powerpoint/2010/main" val="308806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7" y="361403"/>
            <a:ext cx="4089400" cy="2479040"/>
          </a:xfrm>
          <a:prstGeom prst="rect">
            <a:avLst/>
          </a:prstGeom>
        </p:spPr>
      </p:pic>
      <p:pic>
        <p:nvPicPr>
          <p:cNvPr id="3" name="Obrázek 2"/>
          <p:cNvPicPr/>
          <p:nvPr/>
        </p:nvPicPr>
        <p:blipFill rotWithShape="1">
          <a:blip r:embed="rId3" cstate="print">
            <a:extLst>
              <a:ext uri="{28A0092B-C50C-407E-A947-70E740481C1C}">
                <a14:useLocalDpi xmlns:a14="http://schemas.microsoft.com/office/drawing/2010/main" val="0"/>
              </a:ext>
            </a:extLst>
          </a:blip>
          <a:srcRect t="8123"/>
          <a:stretch/>
        </p:blipFill>
        <p:spPr bwMode="auto">
          <a:xfrm>
            <a:off x="4788024" y="476085"/>
            <a:ext cx="3780790" cy="2228850"/>
          </a:xfrm>
          <a:prstGeom prst="rect">
            <a:avLst/>
          </a:prstGeom>
          <a:ln>
            <a:noFill/>
          </a:ln>
          <a:extLst>
            <a:ext uri="{53640926-AAD7-44D8-BBD7-CCE9431645EC}">
              <a14:shadowObscured xmlns:a14="http://schemas.microsoft.com/office/drawing/2010/main"/>
            </a:ext>
          </a:extLst>
        </p:spPr>
      </p:pic>
      <p:sp>
        <p:nvSpPr>
          <p:cNvPr id="4" name="Obdélník 3"/>
          <p:cNvSpPr/>
          <p:nvPr/>
        </p:nvSpPr>
        <p:spPr>
          <a:xfrm>
            <a:off x="2286000" y="2967335"/>
            <a:ext cx="4572000" cy="646331"/>
          </a:xfrm>
          <a:prstGeom prst="rect">
            <a:avLst/>
          </a:prstGeom>
        </p:spPr>
        <p:txBody>
          <a:bodyPr>
            <a:spAutoFit/>
          </a:bodyPr>
          <a:lstStyle/>
          <a:p>
            <a:r>
              <a:rPr lang="en-US" dirty="0" err="1">
                <a:solidFill>
                  <a:srgbClr val="000000"/>
                </a:solidFill>
                <a:latin typeface="Times New Roman" panose="02020603050405020304" pitchFamily="18" charset="0"/>
                <a:ea typeface="Calibri" panose="020F0502020204030204" pitchFamily="34" charset="0"/>
              </a:rPr>
              <a:t>Bedmap</a:t>
            </a:r>
            <a:r>
              <a:rPr lang="en-US" dirty="0">
                <a:solidFill>
                  <a:srgbClr val="000000"/>
                </a:solidFill>
                <a:latin typeface="Times New Roman" panose="02020603050405020304" pitchFamily="18" charset="0"/>
                <a:ea typeface="Calibri" panose="020F0502020204030204" pitchFamily="34" charset="0"/>
              </a:rPr>
              <a:t> 2 for the Executive Comm. Range with Mt Sidley </a:t>
            </a:r>
            <a:r>
              <a:rPr lang="en-US" dirty="0" smtClean="0">
                <a:solidFill>
                  <a:srgbClr val="000000"/>
                </a:solidFill>
                <a:latin typeface="Times New Roman" panose="02020603050405020304" pitchFamily="18" charset="0"/>
                <a:ea typeface="Calibri" panose="020F0502020204030204" pitchFamily="34" charset="0"/>
              </a:rPr>
              <a:t>[</a:t>
            </a:r>
            <a:r>
              <a:rPr lang="en-US" dirty="0">
                <a:solidFill>
                  <a:srgbClr val="000000"/>
                </a:solidFill>
                <a:latin typeface="Times New Roman" panose="02020603050405020304" pitchFamily="18" charset="0"/>
                <a:ea typeface="Calibri" panose="020F0502020204030204" pitchFamily="34" charset="0"/>
              </a:rPr>
              <a:t>m </a:t>
            </a:r>
            <a:r>
              <a:rPr lang="en-US" i="1" dirty="0" err="1">
                <a:solidFill>
                  <a:srgbClr val="000000"/>
                </a:solidFill>
                <a:latin typeface="Times New Roman" panose="02020603050405020304" pitchFamily="18" charset="0"/>
                <a:ea typeface="Calibri" panose="020F0502020204030204" pitchFamily="34" charset="0"/>
              </a:rPr>
              <a:t>asl</a:t>
            </a:r>
            <a:r>
              <a:rPr lang="en-US" dirty="0">
                <a:solidFill>
                  <a:srgbClr val="000000"/>
                </a:solidFill>
                <a:latin typeface="Times New Roman" panose="02020603050405020304" pitchFamily="18" charset="0"/>
                <a:ea typeface="Calibri" panose="020F0502020204030204" pitchFamily="34" charset="0"/>
              </a:rPr>
              <a:t>]. </a:t>
            </a:r>
            <a:endParaRPr lang="cs-CZ" dirty="0"/>
          </a:p>
        </p:txBody>
      </p:sp>
      <p:pic>
        <p:nvPicPr>
          <p:cNvPr id="1027" name="Picture 3" descr="Mount Sidley, in Marie Byrd Land, is the last volcano that rises above the surface of the ice. Seismologists has detected new volcanic activity under the ice about 60 kilometers away. (Washington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28" y="3988422"/>
            <a:ext cx="5400601" cy="30355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5752923" y="4221088"/>
            <a:ext cx="326044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smtClean="0">
                <a:ln>
                  <a:noFill/>
                </a:ln>
                <a:solidFill>
                  <a:schemeClr val="tx1"/>
                </a:solidFill>
                <a:effectLst/>
                <a:latin typeface="Arial" panose="020B0604020202020204" pitchFamily="34" charset="0"/>
              </a:rPr>
              <a:t>Mount </a:t>
            </a:r>
            <a:r>
              <a:rPr kumimoji="0" lang="cs-CZ" altLang="cs-CZ" sz="1800" b="0" i="0" u="none" strike="noStrike" cap="none" normalizeH="0" baseline="0" dirty="0" err="1" smtClean="0">
                <a:ln>
                  <a:noFill/>
                </a:ln>
                <a:solidFill>
                  <a:schemeClr val="tx1"/>
                </a:solidFill>
                <a:effectLst/>
                <a:latin typeface="Arial" panose="020B0604020202020204" pitchFamily="34" charset="0"/>
              </a:rPr>
              <a:t>Sidley</a:t>
            </a:r>
            <a:r>
              <a:rPr kumimoji="0" lang="cs-CZ" altLang="cs-CZ" sz="1800" b="0" i="0" u="none" strike="noStrike" cap="none" normalizeH="0" baseline="0" dirty="0" smtClean="0">
                <a:ln>
                  <a:noFill/>
                </a:ln>
                <a:solidFill>
                  <a:schemeClr val="tx1"/>
                </a:solidFill>
                <a:effectLst/>
                <a:latin typeface="Arial" panose="020B0604020202020204" pitchFamily="34" charset="0"/>
              </a:rPr>
              <a:t>, in Marie </a:t>
            </a:r>
            <a:r>
              <a:rPr kumimoji="0" lang="cs-CZ" altLang="cs-CZ" sz="1800" b="0" i="0" u="none" strike="noStrike" cap="none" normalizeH="0" baseline="0" dirty="0" err="1" smtClean="0">
                <a:ln>
                  <a:noFill/>
                </a:ln>
                <a:solidFill>
                  <a:schemeClr val="tx1"/>
                </a:solidFill>
                <a:effectLst/>
                <a:latin typeface="Arial" panose="020B0604020202020204" pitchFamily="34" charset="0"/>
              </a:rPr>
              <a:t>Byrd</a:t>
            </a:r>
            <a:r>
              <a:rPr kumimoji="0" lang="cs-CZ" altLang="cs-CZ" sz="1800" b="0" i="0" u="none" strike="noStrike" cap="none" normalizeH="0" baseline="0" dirty="0" smtClean="0">
                <a:ln>
                  <a:noFill/>
                </a:ln>
                <a:solidFill>
                  <a:schemeClr val="tx1"/>
                </a:solidFill>
                <a:effectLst/>
                <a:latin typeface="Arial" panose="020B0604020202020204" pitchFamily="34" charset="0"/>
              </a:rPr>
              <a:t> Land, </a:t>
            </a:r>
            <a:r>
              <a:rPr kumimoji="0" lang="cs-CZ" altLang="cs-CZ" sz="1800" b="0" i="0" u="none" strike="noStrike" cap="none" normalizeH="0" baseline="0" dirty="0" err="1" smtClean="0">
                <a:ln>
                  <a:noFill/>
                </a:ln>
                <a:solidFill>
                  <a:schemeClr val="tx1"/>
                </a:solidFill>
                <a:effectLst/>
                <a:latin typeface="Arial" panose="020B0604020202020204" pitchFamily="34" charset="0"/>
              </a:rPr>
              <a:t>is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la</a:t>
            </a:r>
            <a:r>
              <a:rPr kumimoji="0" lang="en-US" altLang="cs-CZ" sz="1800" b="0" i="0" u="none" strike="noStrike" cap="none" normalizeH="0" baseline="0" dirty="0" err="1" smtClean="0">
                <a:ln>
                  <a:noFill/>
                </a:ln>
                <a:solidFill>
                  <a:schemeClr val="tx1"/>
                </a:solidFill>
                <a:effectLst/>
                <a:latin typeface="Arial" panose="020B0604020202020204" pitchFamily="34" charset="0"/>
              </a:rPr>
              <a:t>rge</a:t>
            </a:r>
            <a:r>
              <a:rPr kumimoji="0" lang="cs-CZ" altLang="cs-CZ" sz="1800" b="0" i="0" u="none" strike="noStrike" cap="none" normalizeH="0" baseline="0" dirty="0" smtClean="0">
                <a:ln>
                  <a:noFill/>
                </a:ln>
                <a:solidFill>
                  <a:schemeClr val="tx1"/>
                </a:solidFill>
                <a:effectLst/>
                <a:latin typeface="Arial" panose="020B0604020202020204" pitchFamily="34" charset="0"/>
              </a:rPr>
              <a:t>st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volcano</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that</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rises</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above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surface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of</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Seismologists</a:t>
            </a:r>
            <a:r>
              <a:rPr kumimoji="0" lang="cs-CZ" altLang="cs-CZ" sz="1800" b="0" i="0" u="none" strike="noStrike" cap="none" normalizeH="0" baseline="0" dirty="0" smtClean="0">
                <a:ln>
                  <a:noFill/>
                </a:ln>
                <a:solidFill>
                  <a:schemeClr val="tx1"/>
                </a:solidFill>
                <a:effectLst/>
                <a:latin typeface="Arial" panose="020B0604020202020204" pitchFamily="34" charset="0"/>
              </a:rPr>
              <a:t> has </a:t>
            </a:r>
            <a:r>
              <a:rPr kumimoji="0" lang="cs-CZ" altLang="cs-CZ" sz="1800" b="0" i="0" u="none" strike="noStrike" cap="none" normalizeH="0" baseline="0" dirty="0" err="1" smtClean="0">
                <a:ln>
                  <a:noFill/>
                </a:ln>
                <a:solidFill>
                  <a:schemeClr val="tx1"/>
                </a:solidFill>
                <a:effectLst/>
                <a:latin typeface="Arial" panose="020B0604020202020204" pitchFamily="34" charset="0"/>
              </a:rPr>
              <a:t>detected</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new</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volcanic</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activity</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under</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the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ice</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about</a:t>
            </a:r>
            <a:r>
              <a:rPr kumimoji="0" lang="cs-CZ" altLang="cs-CZ" sz="1800" b="0" i="0" u="none" strike="noStrike" cap="none" normalizeH="0" baseline="0" dirty="0" smtClean="0">
                <a:ln>
                  <a:noFill/>
                </a:ln>
                <a:solidFill>
                  <a:schemeClr val="tx1"/>
                </a:solidFill>
                <a:effectLst/>
                <a:latin typeface="Arial" panose="020B0604020202020204" pitchFamily="34" charset="0"/>
              </a:rPr>
              <a:t> 60 k</a:t>
            </a:r>
            <a:r>
              <a:rPr kumimoji="0" lang="en-US" altLang="cs-CZ" sz="1800" b="0" i="0" u="none" strike="noStrike" cap="none" normalizeH="0" baseline="0" dirty="0" smtClean="0">
                <a:ln>
                  <a:noFill/>
                </a:ln>
                <a:solidFill>
                  <a:schemeClr val="tx1"/>
                </a:solidFill>
                <a:effectLst/>
                <a:latin typeface="Arial" panose="020B0604020202020204" pitchFamily="34" charset="0"/>
              </a:rPr>
              <a:t>m</a:t>
            </a:r>
            <a:r>
              <a:rPr kumimoji="0" lang="cs-CZ" altLang="cs-CZ" sz="1800" b="0" i="0" u="none" strike="noStrike" cap="none" normalizeH="0" baseline="0" dirty="0" smtClean="0">
                <a:ln>
                  <a:noFill/>
                </a:ln>
                <a:solidFill>
                  <a:schemeClr val="tx1"/>
                </a:solidFill>
                <a:effectLst/>
                <a:latin typeface="Arial" panose="020B0604020202020204" pitchFamily="34" charset="0"/>
              </a:rPr>
              <a:t> </a:t>
            </a:r>
            <a:r>
              <a:rPr kumimoji="0" lang="cs-CZ" altLang="cs-CZ" sz="1800" b="0" i="0" u="none" strike="noStrike" cap="none" normalizeH="0" baseline="0" dirty="0" err="1" smtClean="0">
                <a:ln>
                  <a:noFill/>
                </a:ln>
                <a:solidFill>
                  <a:schemeClr val="tx1"/>
                </a:solidFill>
                <a:effectLst/>
                <a:latin typeface="Arial" panose="020B0604020202020204" pitchFamily="34" charset="0"/>
              </a:rPr>
              <a:t>away</a:t>
            </a:r>
            <a:r>
              <a:rPr kumimoji="0" lang="cs-CZ" altLang="cs-CZ" sz="1800" b="0" i="0" u="none" strike="noStrike" cap="none" normalizeH="0" baseline="0" dirty="0" smtClean="0">
                <a:ln>
                  <a:noFill/>
                </a:ln>
                <a:solidFill>
                  <a:schemeClr val="tx1"/>
                </a:solidFill>
                <a:effectLst/>
                <a:latin typeface="Arial" panose="020B0604020202020204" pitchFamily="34" charset="0"/>
              </a:rPr>
              <a:t>. (Washington University) </a:t>
            </a:r>
          </a:p>
        </p:txBody>
      </p:sp>
    </p:spTree>
    <p:extLst>
      <p:ext uri="{BB962C8B-B14F-4D97-AF65-F5344CB8AC3E}">
        <p14:creationId xmlns:p14="http://schemas.microsoft.com/office/powerpoint/2010/main" val="2208128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2627784" y="3645024"/>
            <a:ext cx="4121150" cy="264731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2561109" y="764704"/>
            <a:ext cx="4187825" cy="2654300"/>
          </a:xfrm>
          <a:prstGeom prst="rect">
            <a:avLst/>
          </a:prstGeom>
        </p:spPr>
      </p:pic>
    </p:spTree>
    <p:extLst>
      <p:ext uri="{BB962C8B-B14F-4D97-AF65-F5344CB8AC3E}">
        <p14:creationId xmlns:p14="http://schemas.microsoft.com/office/powerpoint/2010/main" val="1610197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4394200" cy="269938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139952" y="2924944"/>
            <a:ext cx="4477985" cy="3638773"/>
          </a:xfrm>
          <a:prstGeom prst="rect">
            <a:avLst/>
          </a:prstGeom>
        </p:spPr>
      </p:pic>
    </p:spTree>
    <p:extLst>
      <p:ext uri="{BB962C8B-B14F-4D97-AF65-F5344CB8AC3E}">
        <p14:creationId xmlns:p14="http://schemas.microsoft.com/office/powerpoint/2010/main" val="2377359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839" y="0"/>
            <a:ext cx="7478322" cy="6858000"/>
          </a:xfrm>
          <a:prstGeom prst="rect">
            <a:avLst/>
          </a:prstGeom>
        </p:spPr>
      </p:pic>
      <p:sp>
        <p:nvSpPr>
          <p:cNvPr id="3" name="TextovéPole 2"/>
          <p:cNvSpPr txBox="1"/>
          <p:nvPr/>
        </p:nvSpPr>
        <p:spPr>
          <a:xfrm>
            <a:off x="5076056" y="5157192"/>
            <a:ext cx="723275" cy="523220"/>
          </a:xfrm>
          <a:prstGeom prst="rect">
            <a:avLst/>
          </a:prstGeom>
          <a:noFill/>
        </p:spPr>
        <p:txBody>
          <a:bodyPr wrap="none" rtlCol="0">
            <a:spAutoFit/>
          </a:bodyPr>
          <a:lstStyle/>
          <a:p>
            <a:r>
              <a:rPr lang="cs-CZ" sz="2800" dirty="0" smtClean="0">
                <a:solidFill>
                  <a:schemeClr val="bg1"/>
                </a:solidFill>
              </a:rPr>
              <a:t>WL</a:t>
            </a:r>
            <a:endParaRPr lang="cs-CZ" sz="2800" dirty="0">
              <a:solidFill>
                <a:schemeClr val="bg1"/>
              </a:solidFill>
            </a:endParaRPr>
          </a:p>
        </p:txBody>
      </p:sp>
    </p:spTree>
    <p:extLst>
      <p:ext uri="{BB962C8B-B14F-4D97-AF65-F5344CB8AC3E}">
        <p14:creationId xmlns:p14="http://schemas.microsoft.com/office/powerpoint/2010/main" val="2383111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07704" y="3789040"/>
            <a:ext cx="5976664" cy="1477328"/>
          </a:xfrm>
          <a:prstGeom prst="rect">
            <a:avLst/>
          </a:prstGeom>
        </p:spPr>
        <p:txBody>
          <a:bodyPr wrap="square">
            <a:spAutoFit/>
          </a:bodyPr>
          <a:lstStyle/>
          <a:p>
            <a:pPr>
              <a:defRPr/>
            </a:pPr>
            <a:r>
              <a:rPr lang="en-US" sz="4000" b="1" dirty="0">
                <a:solidFill>
                  <a:schemeClr val="bg1"/>
                </a:solidFill>
                <a:latin typeface="Times New Roman" panose="02020603050405020304" pitchFamily="18" charset="0"/>
                <a:cs typeface="Times New Roman" panose="02020603050405020304" pitchFamily="18" charset="0"/>
              </a:rPr>
              <a:t>Volcanoes in Antarctica </a:t>
            </a:r>
            <a:endParaRPr lang="en-US" sz="4000" b="1" dirty="0" smtClean="0">
              <a:solidFill>
                <a:schemeClr val="bg1"/>
              </a:solidFill>
              <a:latin typeface="Times New Roman" panose="02020603050405020304" pitchFamily="18" charset="0"/>
              <a:cs typeface="Times New Roman" panose="02020603050405020304" pitchFamily="18" charset="0"/>
            </a:endParaRPr>
          </a:p>
          <a:p>
            <a:pPr>
              <a:defRPr/>
            </a:pPr>
            <a:r>
              <a:rPr lang="en-US" sz="3200" b="1" dirty="0" smtClean="0">
                <a:solidFill>
                  <a:schemeClr val="bg1"/>
                </a:solidFill>
                <a:latin typeface="Times New Roman" panose="02020603050405020304" pitchFamily="18" charset="0"/>
                <a:cs typeface="Times New Roman" panose="02020603050405020304" pitchFamily="18" charset="0"/>
              </a:rPr>
              <a:t>       known and </a:t>
            </a:r>
            <a:r>
              <a:rPr lang="en-US" sz="3200" b="1" dirty="0">
                <a:solidFill>
                  <a:schemeClr val="bg1"/>
                </a:solidFill>
                <a:latin typeface="Times New Roman" panose="02020603050405020304" pitchFamily="18" charset="0"/>
                <a:cs typeface="Times New Roman" panose="02020603050405020304" pitchFamily="18" charset="0"/>
              </a:rPr>
              <a:t>suspected</a:t>
            </a:r>
          </a:p>
          <a:p>
            <a:pPr>
              <a:defRPr/>
            </a:pPr>
            <a:endParaRPr lang="en-US" b="1" dirty="0">
              <a:latin typeface="Times New Roman" panose="02020603050405020304" pitchFamily="18" charset="0"/>
              <a:cs typeface="Times New Roman" panose="02020603050405020304" pitchFamily="18" charset="0"/>
            </a:endParaRPr>
          </a:p>
        </p:txBody>
      </p:sp>
      <p:pic>
        <p:nvPicPr>
          <p:cNvPr id="3" name="Obrázek 2"/>
          <p:cNvPicPr/>
          <p:nvPr/>
        </p:nvPicPr>
        <p:blipFill>
          <a:blip r:embed="rId2" cstate="print">
            <a:extLst>
              <a:ext uri="{28A0092B-C50C-407E-A947-70E740481C1C}">
                <a14:useLocalDpi xmlns:a14="http://schemas.microsoft.com/office/drawing/2010/main" val="0"/>
              </a:ext>
            </a:extLst>
          </a:blip>
          <a:stretch>
            <a:fillRect/>
          </a:stretch>
        </p:blipFill>
        <p:spPr>
          <a:xfrm>
            <a:off x="3988737" y="1916832"/>
            <a:ext cx="5137150" cy="4810125"/>
          </a:xfrm>
          <a:prstGeom prst="rect">
            <a:avLst/>
          </a:prstGeom>
        </p:spPr>
      </p:pic>
      <p:pic>
        <p:nvPicPr>
          <p:cNvPr id="4" name="Obrázek 3"/>
          <p:cNvPicPr/>
          <p:nvPr/>
        </p:nvPicPr>
        <p:blipFill>
          <a:blip r:embed="rId3" cstate="print">
            <a:extLst>
              <a:ext uri="{28A0092B-C50C-407E-A947-70E740481C1C}">
                <a14:useLocalDpi xmlns:a14="http://schemas.microsoft.com/office/drawing/2010/main" val="0"/>
              </a:ext>
            </a:extLst>
          </a:blip>
          <a:stretch>
            <a:fillRect/>
          </a:stretch>
        </p:blipFill>
        <p:spPr>
          <a:xfrm>
            <a:off x="0" y="116632"/>
            <a:ext cx="4989830" cy="4001135"/>
          </a:xfrm>
          <a:prstGeom prst="rect">
            <a:avLst/>
          </a:prstGeom>
        </p:spPr>
      </p:pic>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t="8667" r="18565"/>
          <a:stretch/>
        </p:blipFill>
        <p:spPr>
          <a:xfrm>
            <a:off x="5148064" y="291529"/>
            <a:ext cx="1104975" cy="1089968"/>
          </a:xfrm>
          <a:prstGeom prst="rect">
            <a:avLst/>
          </a:prstGeom>
        </p:spPr>
      </p:pic>
      <p:pic>
        <p:nvPicPr>
          <p:cNvPr id="6" name="Obrázek 5"/>
          <p:cNvPicPr/>
          <p:nvPr/>
        </p:nvPicPr>
        <p:blipFill rotWithShape="1">
          <a:blip r:embed="rId5" cstate="print">
            <a:extLst>
              <a:ext uri="{28A0092B-C50C-407E-A947-70E740481C1C}">
                <a14:useLocalDpi xmlns:a14="http://schemas.microsoft.com/office/drawing/2010/main" val="0"/>
              </a:ext>
            </a:extLst>
          </a:blip>
          <a:srcRect t="4876"/>
          <a:stretch/>
        </p:blipFill>
        <p:spPr bwMode="auto">
          <a:xfrm>
            <a:off x="539552" y="4293096"/>
            <a:ext cx="3027725" cy="2348880"/>
          </a:xfrm>
          <a:prstGeom prst="rect">
            <a:avLst/>
          </a:prstGeom>
          <a:ln>
            <a:noFill/>
          </a:ln>
          <a:extLst>
            <a:ext uri="{53640926-AAD7-44D8-BBD7-CCE9431645EC}">
              <a14:shadowObscured xmlns:a14="http://schemas.microsoft.com/office/drawing/2010/main"/>
            </a:ext>
          </a:extLst>
        </p:spPr>
      </p:pic>
      <p:sp>
        <p:nvSpPr>
          <p:cNvPr id="7" name="TextovéPole 6"/>
          <p:cNvSpPr txBox="1"/>
          <p:nvPr/>
        </p:nvSpPr>
        <p:spPr>
          <a:xfrm>
            <a:off x="6557312" y="513347"/>
            <a:ext cx="2351926" cy="646331"/>
          </a:xfrm>
          <a:prstGeom prst="rect">
            <a:avLst/>
          </a:prstGeom>
          <a:noFill/>
        </p:spPr>
        <p:txBody>
          <a:bodyPr wrap="none" rtlCol="0">
            <a:spAutoFit/>
          </a:bodyPr>
          <a:lstStyle/>
          <a:p>
            <a:r>
              <a:rPr lang="en-US" dirty="0" smtClean="0"/>
              <a:t>Subglacial volcanoes</a:t>
            </a:r>
          </a:p>
          <a:p>
            <a:r>
              <a:rPr lang="en-US" dirty="0" smtClean="0"/>
              <a:t>Pod</a:t>
            </a:r>
            <a:r>
              <a:rPr lang="cs-CZ" dirty="0" smtClean="0"/>
              <a:t>ledovcové sopky</a:t>
            </a:r>
            <a:endParaRPr lang="cs-CZ" dirty="0"/>
          </a:p>
        </p:txBody>
      </p:sp>
    </p:spTree>
    <p:extLst>
      <p:ext uri="{BB962C8B-B14F-4D97-AF65-F5344CB8AC3E}">
        <p14:creationId xmlns:p14="http://schemas.microsoft.com/office/powerpoint/2010/main" val="3101210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8305716" cy="6624736"/>
          </a:xfrm>
          <a:prstGeom prst="rect">
            <a:avLst/>
          </a:prstGeom>
        </p:spPr>
      </p:pic>
    </p:spTree>
    <p:extLst>
      <p:ext uri="{BB962C8B-B14F-4D97-AF65-F5344CB8AC3E}">
        <p14:creationId xmlns:p14="http://schemas.microsoft.com/office/powerpoint/2010/main" val="38812111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43608" y="548680"/>
            <a:ext cx="7416824" cy="5904656"/>
          </a:xfrm>
          <a:prstGeom prst="rect">
            <a:avLst/>
          </a:prstGeom>
        </p:spPr>
      </p:pic>
    </p:spTree>
    <p:extLst>
      <p:ext uri="{BB962C8B-B14F-4D97-AF65-F5344CB8AC3E}">
        <p14:creationId xmlns:p14="http://schemas.microsoft.com/office/powerpoint/2010/main" val="3290044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07504" y="188640"/>
            <a:ext cx="4673600" cy="3885565"/>
          </a:xfrm>
          <a:prstGeom prst="rect">
            <a:avLst/>
          </a:prstGeom>
        </p:spPr>
      </p:pic>
      <p:pic>
        <p:nvPicPr>
          <p:cNvPr id="3" name="Obrázek 2"/>
          <p:cNvPicPr/>
          <p:nvPr/>
        </p:nvPicPr>
        <p:blipFill>
          <a:blip r:embed="rId3" cstate="print">
            <a:extLst>
              <a:ext uri="{28A0092B-C50C-407E-A947-70E740481C1C}">
                <a14:useLocalDpi xmlns:a14="http://schemas.microsoft.com/office/drawing/2010/main" val="0"/>
              </a:ext>
            </a:extLst>
          </a:blip>
          <a:stretch>
            <a:fillRect/>
          </a:stretch>
        </p:blipFill>
        <p:spPr>
          <a:xfrm>
            <a:off x="4793381" y="2852936"/>
            <a:ext cx="4152900" cy="3853180"/>
          </a:xfrm>
          <a:prstGeom prst="rect">
            <a:avLst/>
          </a:prstGeom>
        </p:spPr>
      </p:pic>
    </p:spTree>
    <p:extLst>
      <p:ext uri="{BB962C8B-B14F-4D97-AF65-F5344CB8AC3E}">
        <p14:creationId xmlns:p14="http://schemas.microsoft.com/office/powerpoint/2010/main" val="2535379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1115616" y="476672"/>
            <a:ext cx="7026969" cy="5995868"/>
          </a:xfrm>
          <a:prstGeom prst="rect">
            <a:avLst/>
          </a:prstGeom>
        </p:spPr>
      </p:pic>
    </p:spTree>
    <p:extLst>
      <p:ext uri="{BB962C8B-B14F-4D97-AF65-F5344CB8AC3E}">
        <p14:creationId xmlns:p14="http://schemas.microsoft.com/office/powerpoint/2010/main" val="858061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79512" y="6675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Example 1</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79</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118</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00</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2.3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Example 2</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Geographic coordinates:</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φ</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75</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59</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λ =</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93</a:t>
            </a:r>
            <a:r>
              <a:rPr kumimoji="0" lang="en-GB" altLang="cs-CZ" sz="1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0</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57</a:t>
            </a:r>
            <a:r>
              <a:rPr kumimoji="0" lang="en-GB" altLang="cs-CZ" sz="1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  </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2.5 km</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Name of candidate</a:t>
            </a:r>
            <a:r>
              <a:rPr kumimoji="0" lang="en-GB" altLang="cs-CZ" sz="1200" b="0" i="1"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Zuzana.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pic>
        <p:nvPicPr>
          <p:cNvPr id="2052" name="Obrázek 8"/>
          <p:cNvPicPr>
            <a:picLocks noChangeAspect="1" noChangeArrowheads="1"/>
          </p:cNvPicPr>
          <p:nvPr/>
        </p:nvPicPr>
        <p:blipFill>
          <a:blip r:embed="rId2" cstate="print">
            <a:extLst>
              <a:ext uri="{28A0092B-C50C-407E-A947-70E740481C1C}">
                <a14:useLocalDpi xmlns:a14="http://schemas.microsoft.com/office/drawing/2010/main" val="0"/>
              </a:ext>
            </a:extLst>
          </a:blip>
          <a:srcRect t="9232"/>
          <a:stretch>
            <a:fillRect/>
          </a:stretch>
        </p:blipFill>
        <p:spPr bwMode="auto">
          <a:xfrm>
            <a:off x="395536" y="1412776"/>
            <a:ext cx="5112568" cy="29652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cs-CZ" sz="1200" b="0" i="1"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cs-CZ" altLang="cs-CZ"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smtClean="0">
              <a:ln>
                <a:noFill/>
              </a:ln>
              <a:solidFill>
                <a:schemeClr val="tx1"/>
              </a:solidFill>
              <a:effectLst/>
              <a:latin typeface="Arial" panose="020B0604020202020204" pitchFamily="34" charset="0"/>
            </a:endParaRPr>
          </a:p>
        </p:txBody>
      </p:sp>
      <p:pic>
        <p:nvPicPr>
          <p:cNvPr id="8" name="Obrázek 7"/>
          <p:cNvPicPr/>
          <p:nvPr/>
        </p:nvPicPr>
        <p:blipFill rotWithShape="1">
          <a:blip r:embed="rId3" cstate="print">
            <a:extLst>
              <a:ext uri="{28A0092B-C50C-407E-A947-70E740481C1C}">
                <a14:useLocalDpi xmlns:a14="http://schemas.microsoft.com/office/drawing/2010/main" val="0"/>
              </a:ext>
            </a:extLst>
          </a:blip>
          <a:srcRect t="22758"/>
          <a:stretch/>
        </p:blipFill>
        <p:spPr>
          <a:xfrm>
            <a:off x="3347864" y="3933056"/>
            <a:ext cx="5549900" cy="2688347"/>
          </a:xfrm>
          <a:prstGeom prst="rect">
            <a:avLst/>
          </a:prstGeom>
        </p:spPr>
      </p:pic>
      <p:pic>
        <p:nvPicPr>
          <p:cNvPr id="9" name="Obrázek 8"/>
          <p:cNvPicPr/>
          <p:nvPr/>
        </p:nvPicPr>
        <p:blipFill rotWithShape="1">
          <a:blip r:embed="rId4" cstate="print">
            <a:extLst>
              <a:ext uri="{28A0092B-C50C-407E-A947-70E740481C1C}">
                <a14:useLocalDpi xmlns:a14="http://schemas.microsoft.com/office/drawing/2010/main" val="0"/>
              </a:ext>
            </a:extLst>
          </a:blip>
          <a:srcRect t="3642"/>
          <a:stretch/>
        </p:blipFill>
        <p:spPr bwMode="auto">
          <a:xfrm>
            <a:off x="5508104" y="848739"/>
            <a:ext cx="3456384" cy="2831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4263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584" y="836712"/>
            <a:ext cx="6865982" cy="2708434"/>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PECS</a:t>
            </a:r>
            <a:r>
              <a:rPr lang="en-US" sz="2000" dirty="0">
                <a:latin typeface="Times New Roman" panose="02020603050405020304" pitchFamily="18" charset="0"/>
                <a:cs typeface="Times New Roman" panose="02020603050405020304" pitchFamily="18" charset="0"/>
              </a:rPr>
              <a:t> Plan for European Cooperating States </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Grant 2008-2013: </a:t>
            </a:r>
          </a:p>
          <a:p>
            <a:r>
              <a:rPr lang="en-US" sz="2000" dirty="0" smtClean="0">
                <a:latin typeface="Times New Roman" panose="02020603050405020304" pitchFamily="18" charset="0"/>
                <a:cs typeface="Times New Roman" panose="02020603050405020304" pitchFamily="18" charset="0"/>
              </a:rPr>
              <a:t>“GOCE-specific tasks on fine gravity field structure of the Earth</a:t>
            </a:r>
            <a:r>
              <a:rPr lang="en-US" dirty="0" smtClean="0"/>
              <a:t>”</a:t>
            </a:r>
          </a:p>
          <a:p>
            <a:endParaRPr lang="en-US" dirty="0"/>
          </a:p>
          <a:p>
            <a:r>
              <a:rPr lang="en-US" dirty="0" smtClean="0">
                <a:latin typeface="Times New Roman" panose="02020603050405020304" pitchFamily="18" charset="0"/>
                <a:cs typeface="Times New Roman" panose="02020603050405020304" pitchFamily="18" charset="0"/>
              </a:rPr>
              <a:t>Dr. Rune </a:t>
            </a:r>
            <a:r>
              <a:rPr lang="en-US" dirty="0" err="1" smtClean="0">
                <a:latin typeface="Times New Roman" panose="02020603050405020304" pitchFamily="18" charset="0"/>
                <a:cs typeface="Times New Roman" panose="02020603050405020304" pitchFamily="18" charset="0"/>
              </a:rPr>
              <a:t>Floberghagen</a:t>
            </a:r>
            <a:r>
              <a:rPr lang="en-US" dirty="0" smtClean="0">
                <a:latin typeface="Times New Roman" panose="02020603050405020304" pitchFamily="18" charset="0"/>
                <a:cs typeface="Times New Roman" panose="02020603050405020304" pitchFamily="18" charset="0"/>
              </a:rPr>
              <a:t>, ESA GOCE project manager, </a:t>
            </a:r>
          </a:p>
          <a:p>
            <a:r>
              <a:rPr lang="en-US" dirty="0" smtClean="0">
                <a:latin typeface="Times New Roman" panose="02020603050405020304" pitchFamily="18" charset="0"/>
                <a:cs typeface="Times New Roman" panose="02020603050405020304" pitchFamily="18" charset="0"/>
              </a:rPr>
              <a:t>cooperation since 2006 ESA ESRIN, </a:t>
            </a:r>
            <a:r>
              <a:rPr lang="en-US" dirty="0" err="1" smtClean="0">
                <a:latin typeface="Times New Roman" panose="02020603050405020304" pitchFamily="18" charset="0"/>
                <a:cs typeface="Times New Roman" panose="02020603050405020304" pitchFamily="18" charset="0"/>
              </a:rPr>
              <a:t>Frascati</a:t>
            </a:r>
            <a:endParaRPr lang="en-US"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Visit in </a:t>
            </a:r>
            <a:r>
              <a:rPr lang="en-US" dirty="0" err="1" smtClean="0">
                <a:latin typeface="Times New Roman" panose="02020603050405020304" pitchFamily="18" charset="0"/>
                <a:cs typeface="Times New Roman" panose="02020603050405020304" pitchFamily="18" charset="0"/>
              </a:rPr>
              <a:t>Ond</a:t>
            </a:r>
            <a:r>
              <a:rPr lang="cs-CZ" dirty="0" smtClean="0">
                <a:latin typeface="Times New Roman" panose="02020603050405020304" pitchFamily="18" charset="0"/>
                <a:cs typeface="Times New Roman" panose="02020603050405020304" pitchFamily="18" charset="0"/>
              </a:rPr>
              <a:t>ř</a:t>
            </a:r>
            <a:r>
              <a:rPr lang="en-US" dirty="0" err="1" smtClean="0">
                <a:latin typeface="Times New Roman" panose="02020603050405020304" pitchFamily="18" charset="0"/>
                <a:cs typeface="Times New Roman" panose="02020603050405020304" pitchFamily="18" charset="0"/>
              </a:rPr>
              <a:t>ejov</a:t>
            </a:r>
            <a:r>
              <a:rPr lang="en-US" dirty="0" smtClean="0">
                <a:latin typeface="Times New Roman" panose="02020603050405020304" pitchFamily="18" charset="0"/>
                <a:cs typeface="Times New Roman" panose="02020603050405020304" pitchFamily="18" charset="0"/>
              </a:rPr>
              <a:t> and Prague in 2008</a:t>
            </a:r>
            <a:endParaRPr lang="cs-CZ"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11" y="3591017"/>
            <a:ext cx="4256965" cy="3192724"/>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047993" y="3385057"/>
            <a:ext cx="4256965" cy="3192724"/>
          </a:xfrm>
          <a:prstGeom prst="rect">
            <a:avLst/>
          </a:prstGeom>
        </p:spPr>
      </p:pic>
    </p:spTree>
    <p:extLst>
      <p:ext uri="{BB962C8B-B14F-4D97-AF65-F5344CB8AC3E}">
        <p14:creationId xmlns:p14="http://schemas.microsoft.com/office/powerpoint/2010/main" val="211193321"/>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03848" y="339993"/>
            <a:ext cx="5395168" cy="6189419"/>
          </a:xfrm>
          <a:prstGeom prst="rect">
            <a:avLst/>
          </a:prstGeom>
        </p:spPr>
      </p:pic>
      <p:sp>
        <p:nvSpPr>
          <p:cNvPr id="3" name="Obdélník 2"/>
          <p:cNvSpPr/>
          <p:nvPr/>
        </p:nvSpPr>
        <p:spPr>
          <a:xfrm>
            <a:off x="323528" y="4221088"/>
            <a:ext cx="2358008" cy="2308324"/>
          </a:xfrm>
          <a:prstGeom prst="rect">
            <a:avLst/>
          </a:prstGeom>
        </p:spPr>
        <p:txBody>
          <a:bodyPr wrap="square">
            <a:spAutoFit/>
          </a:bodyPr>
          <a:lstStyle/>
          <a:p>
            <a:r>
              <a:rPr lang="en-GB" i="1" dirty="0" err="1">
                <a:latin typeface="Times New Roman" panose="02020603050405020304" pitchFamily="18" charset="0"/>
                <a:ea typeface="Calibri" panose="020F0502020204030204" pitchFamily="34" charset="0"/>
              </a:rPr>
              <a:t>T</a:t>
            </a:r>
            <a:r>
              <a:rPr lang="en-GB" i="1" baseline="-25000" dirty="0" err="1">
                <a:latin typeface="Times New Roman" panose="02020603050405020304" pitchFamily="18" charset="0"/>
                <a:ea typeface="Calibri" panose="020F0502020204030204" pitchFamily="34" charset="0"/>
              </a:rPr>
              <a:t>zz</a:t>
            </a:r>
            <a:r>
              <a:rPr lang="en-GB" dirty="0">
                <a:latin typeface="Times New Roman" panose="02020603050405020304" pitchFamily="18" charset="0"/>
                <a:ea typeface="Calibri" panose="020F0502020204030204" pitchFamily="34" charset="0"/>
              </a:rPr>
              <a:t>. Numbers show lakes from the inventory of Wright &amp; </a:t>
            </a:r>
            <a:r>
              <a:rPr lang="en-GB" dirty="0" err="1">
                <a:latin typeface="Times New Roman" panose="02020603050405020304" pitchFamily="18" charset="0"/>
                <a:ea typeface="Calibri" panose="020F0502020204030204" pitchFamily="34" charset="0"/>
              </a:rPr>
              <a:t>Siegert</a:t>
            </a:r>
            <a:r>
              <a:rPr lang="en-GB" dirty="0">
                <a:latin typeface="Times New Roman" panose="02020603050405020304" pitchFamily="18" charset="0"/>
                <a:ea typeface="Calibri" panose="020F0502020204030204" pitchFamily="34" charset="0"/>
              </a:rPr>
              <a:t> (2012), rectangles potential new lakes nearby, M is Magda,  D </a:t>
            </a:r>
            <a:r>
              <a:rPr lang="en-GB" dirty="0" err="1">
                <a:latin typeface="Times New Roman" panose="02020603050405020304" pitchFamily="18" charset="0"/>
                <a:ea typeface="Calibri" panose="020F0502020204030204" pitchFamily="34" charset="0"/>
              </a:rPr>
              <a:t>Denisa</a:t>
            </a:r>
            <a:r>
              <a:rPr lang="en-GB" dirty="0">
                <a:latin typeface="Times New Roman" panose="02020603050405020304" pitchFamily="18" charset="0"/>
                <a:ea typeface="Calibri" panose="020F0502020204030204" pitchFamily="34" charset="0"/>
              </a:rPr>
              <a:t>, and L </a:t>
            </a:r>
            <a:r>
              <a:rPr lang="en-GB" dirty="0" err="1">
                <a:latin typeface="Times New Roman" panose="02020603050405020304" pitchFamily="18" charset="0"/>
                <a:ea typeface="Calibri" panose="020F0502020204030204" pitchFamily="34" charset="0"/>
              </a:rPr>
              <a:t>Lucie</a:t>
            </a:r>
            <a:r>
              <a:rPr lang="en-GB" dirty="0">
                <a:latin typeface="Times New Roman" panose="02020603050405020304" pitchFamily="18" charset="0"/>
                <a:ea typeface="Calibri" panose="020F0502020204030204" pitchFamily="34" charset="0"/>
              </a:rPr>
              <a:t>. </a:t>
            </a:r>
            <a:endParaRPr lang="cs-CZ" dirty="0"/>
          </a:p>
        </p:txBody>
      </p:sp>
    </p:spTree>
    <p:extLst>
      <p:ext uri="{BB962C8B-B14F-4D97-AF65-F5344CB8AC3E}">
        <p14:creationId xmlns:p14="http://schemas.microsoft.com/office/powerpoint/2010/main" val="3181764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775" y="0"/>
            <a:ext cx="6018449" cy="6858000"/>
          </a:xfrm>
          <a:prstGeom prst="rect">
            <a:avLst/>
          </a:prstGeom>
        </p:spPr>
      </p:pic>
    </p:spTree>
    <p:extLst>
      <p:ext uri="{BB962C8B-B14F-4D97-AF65-F5344CB8AC3E}">
        <p14:creationId xmlns:p14="http://schemas.microsoft.com/office/powerpoint/2010/main" val="3685655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27321"/>
            <a:ext cx="5832648" cy="6778993"/>
          </a:xfrm>
          <a:prstGeom prst="rect">
            <a:avLst/>
          </a:prstGeom>
        </p:spPr>
      </p:pic>
      <p:sp>
        <p:nvSpPr>
          <p:cNvPr id="3" name="TextovéPole 2"/>
          <p:cNvSpPr txBox="1"/>
          <p:nvPr/>
        </p:nvSpPr>
        <p:spPr>
          <a:xfrm>
            <a:off x="539552" y="1916832"/>
            <a:ext cx="2311658" cy="1569660"/>
          </a:xfrm>
          <a:prstGeom prst="rect">
            <a:avLst/>
          </a:prstGeom>
          <a:noFill/>
        </p:spPr>
        <p:txBody>
          <a:bodyPr wrap="none" rtlCol="0">
            <a:spAutoFit/>
          </a:bodyPr>
          <a:lstStyle/>
          <a:p>
            <a:r>
              <a:rPr lang="en-US" sz="2400" b="1" dirty="0" err="1" smtClean="0">
                <a:latin typeface="Times New Roman" panose="02020603050405020304" pitchFamily="18" charset="0"/>
                <a:cs typeface="Times New Roman" panose="02020603050405020304" pitchFamily="18" charset="0"/>
              </a:rPr>
              <a:t>Mezi</a:t>
            </a:r>
            <a:r>
              <a:rPr lang="en-US" sz="2400" b="1" dirty="0" smtClean="0">
                <a:latin typeface="Times New Roman" panose="02020603050405020304" pitchFamily="18" charset="0"/>
                <a:cs typeface="Times New Roman" panose="02020603050405020304" pitchFamily="18" charset="0"/>
              </a:rPr>
              <a:t> LV a GSM</a:t>
            </a:r>
            <a:endParaRPr lang="cs-CZ" sz="2400" b="1" dirty="0" smtClean="0">
              <a:latin typeface="Times New Roman" panose="02020603050405020304" pitchFamily="18" charset="0"/>
              <a:cs typeface="Times New Roman" panose="02020603050405020304" pitchFamily="18" charset="0"/>
            </a:endParaRPr>
          </a:p>
          <a:p>
            <a:endParaRPr lang="cs-CZ" sz="2400" b="1" dirty="0">
              <a:latin typeface="Times New Roman" panose="02020603050405020304" pitchFamily="18" charset="0"/>
              <a:cs typeface="Times New Roman" panose="02020603050405020304" pitchFamily="18" charset="0"/>
            </a:endParaRPr>
          </a:p>
          <a:p>
            <a:endParaRPr lang="cs-CZ" sz="2400" b="1" dirty="0" smtClean="0">
              <a:latin typeface="Times New Roman" panose="02020603050405020304" pitchFamily="18" charset="0"/>
              <a:cs typeface="Times New Roman" panose="02020603050405020304" pitchFamily="18" charset="0"/>
            </a:endParaRPr>
          </a:p>
          <a:p>
            <a:r>
              <a:rPr lang="cs-CZ" sz="2400" b="1" dirty="0" smtClean="0">
                <a:latin typeface="Times New Roman" panose="02020603050405020304" pitchFamily="18" charset="0"/>
                <a:cs typeface="Times New Roman" panose="02020603050405020304" pitchFamily="18" charset="0"/>
              </a:rPr>
              <a:t>90 E </a:t>
            </a:r>
            <a:r>
              <a:rPr lang="cs-CZ" sz="2400" b="1" dirty="0" err="1" smtClean="0">
                <a:latin typeface="Times New Roman" panose="02020603050405020304" pitchFamily="18" charset="0"/>
                <a:cs typeface="Times New Roman" panose="02020603050405020304" pitchFamily="18" charset="0"/>
              </a:rPr>
              <a:t>Basin</a:t>
            </a:r>
            <a:endParaRPr lang="cs-CZ" sz="2400" b="1" dirty="0">
              <a:latin typeface="Times New Roman" panose="02020603050405020304" pitchFamily="18" charset="0"/>
              <a:cs typeface="Times New Roman" panose="02020603050405020304" pitchFamily="18" charset="0"/>
            </a:endParaRPr>
          </a:p>
        </p:txBody>
      </p:sp>
      <p:cxnSp>
        <p:nvCxnSpPr>
          <p:cNvPr id="5" name="Přímá spojnice se šipkou 4"/>
          <p:cNvCxnSpPr/>
          <p:nvPr/>
        </p:nvCxnSpPr>
        <p:spPr>
          <a:xfrm flipV="1">
            <a:off x="2095126" y="2888940"/>
            <a:ext cx="1512168" cy="360040"/>
          </a:xfrm>
          <a:prstGeom prst="straightConnector1">
            <a:avLst/>
          </a:prstGeom>
          <a:ln w="28575">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6" name="Ovál 5"/>
          <p:cNvSpPr/>
          <p:nvPr/>
        </p:nvSpPr>
        <p:spPr>
          <a:xfrm>
            <a:off x="3347864" y="1715324"/>
            <a:ext cx="3345815" cy="1353636"/>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41299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2004"/>
            <a:ext cx="4896544" cy="5563026"/>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6556" y="811526"/>
            <a:ext cx="4104456" cy="5453611"/>
          </a:xfrm>
          <a:prstGeom prst="rect">
            <a:avLst/>
          </a:prstGeom>
        </p:spPr>
      </p:pic>
    </p:spTree>
    <p:extLst>
      <p:ext uri="{BB962C8B-B14F-4D97-AF65-F5344CB8AC3E}">
        <p14:creationId xmlns:p14="http://schemas.microsoft.com/office/powerpoint/2010/main" val="1466444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cstate="print">
            <a:extLst>
              <a:ext uri="{28A0092B-C50C-407E-A947-70E740481C1C}">
                <a14:useLocalDpi xmlns:a14="http://schemas.microsoft.com/office/drawing/2010/main" val="0"/>
              </a:ext>
            </a:extLst>
          </a:blip>
          <a:stretch>
            <a:fillRect/>
          </a:stretch>
        </p:blipFill>
        <p:spPr>
          <a:xfrm>
            <a:off x="323528" y="188640"/>
            <a:ext cx="4257571" cy="5536833"/>
          </a:xfrm>
          <a:prstGeom prst="rect">
            <a:avLst/>
          </a:prstGeom>
        </p:spPr>
      </p:pic>
      <p:sp>
        <p:nvSpPr>
          <p:cNvPr id="3" name="Obdélník 2"/>
          <p:cNvSpPr/>
          <p:nvPr/>
        </p:nvSpPr>
        <p:spPr>
          <a:xfrm>
            <a:off x="467544" y="5949280"/>
            <a:ext cx="4572000" cy="734688"/>
          </a:xfrm>
          <a:prstGeom prst="rect">
            <a:avLst/>
          </a:prstGeom>
        </p:spPr>
        <p:txBody>
          <a:bodyPr>
            <a:spAutoFit/>
          </a:bodyPr>
          <a:lstStyle/>
          <a:p>
            <a:pPr>
              <a:lnSpc>
                <a:spcPct val="107000"/>
              </a:lnSpc>
              <a:spcAft>
                <a:spcPts val="800"/>
              </a:spcAft>
            </a:pPr>
            <a:r>
              <a:rPr lang="cs-CZ" sz="2000" dirty="0" err="1" smtClean="0">
                <a:latin typeface="Times New Roman" panose="02020603050405020304" pitchFamily="18" charset="0"/>
                <a:ea typeface="Calibri" panose="020F0502020204030204" pitchFamily="34" charset="0"/>
                <a:cs typeface="Times New Roman" panose="02020603050405020304" pitchFamily="18" charset="0"/>
              </a:rPr>
              <a:t>Reproduced</a:t>
            </a:r>
            <a:r>
              <a:rPr lang="cs-CZ"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cs-CZ" sz="2000" dirty="0" err="1">
                <a:latin typeface="Times New Roman" panose="02020603050405020304" pitchFamily="18" charset="0"/>
                <a:ea typeface="Calibri" panose="020F0502020204030204" pitchFamily="34" charset="0"/>
                <a:cs typeface="Times New Roman" panose="02020603050405020304" pitchFamily="18" charset="0"/>
              </a:rPr>
              <a:t>from</a:t>
            </a:r>
            <a:r>
              <a:rPr lang="cs-CZ" sz="2000" dirty="0">
                <a:latin typeface="Times New Roman" panose="02020603050405020304" pitchFamily="18" charset="0"/>
                <a:ea typeface="Calibri" panose="020F0502020204030204" pitchFamily="34" charset="0"/>
                <a:cs typeface="Times New Roman" panose="02020603050405020304" pitchFamily="18" charset="0"/>
              </a:rPr>
              <a:t> S</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tudinger</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et </a:t>
            </a:r>
            <a:r>
              <a:rPr lang="en-US" sz="2000" dirty="0">
                <a:latin typeface="Times New Roman" panose="02020603050405020304" pitchFamily="18" charset="0"/>
                <a:ea typeface="Calibri" panose="020F0502020204030204" pitchFamily="34" charset="0"/>
                <a:cs typeface="Times New Roman" panose="02020603050405020304" pitchFamily="18" charset="0"/>
              </a:rPr>
              <a:t>al. (2004),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fig.1c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p:cNvPicPr/>
          <p:nvPr/>
        </p:nvPicPr>
        <p:blipFill rotWithShape="1">
          <a:blip r:embed="rId3" cstate="print">
            <a:extLst>
              <a:ext uri="{28A0092B-C50C-407E-A947-70E740481C1C}">
                <a14:useLocalDpi xmlns:a14="http://schemas.microsoft.com/office/drawing/2010/main" val="0"/>
              </a:ext>
            </a:extLst>
          </a:blip>
          <a:srcRect l="-699" t="6814" r="5874" b="1859"/>
          <a:stretch/>
        </p:blipFill>
        <p:spPr bwMode="auto">
          <a:xfrm>
            <a:off x="4716016" y="989191"/>
            <a:ext cx="3959225" cy="3935730"/>
          </a:xfrm>
          <a:prstGeom prst="rect">
            <a:avLst/>
          </a:prstGeom>
          <a:ln>
            <a:noFill/>
          </a:ln>
          <a:extLst>
            <a:ext uri="{53640926-AAD7-44D8-BBD7-CCE9431645EC}">
              <a14:shadowObscured xmlns:a14="http://schemas.microsoft.com/office/drawing/2010/main"/>
            </a:ext>
          </a:extLst>
        </p:spPr>
      </p:pic>
      <p:sp>
        <p:nvSpPr>
          <p:cNvPr id="5" name="TextovéPole 4"/>
          <p:cNvSpPr txBox="1"/>
          <p:nvPr/>
        </p:nvSpPr>
        <p:spPr>
          <a:xfrm>
            <a:off x="6300192" y="6165304"/>
            <a:ext cx="2249334" cy="369332"/>
          </a:xfrm>
          <a:prstGeom prst="rect">
            <a:avLst/>
          </a:prstGeom>
          <a:noFill/>
        </p:spPr>
        <p:txBody>
          <a:bodyPr wrap="none" rtlCol="0">
            <a:spAutoFit/>
          </a:bodyPr>
          <a:lstStyle/>
          <a:p>
            <a:r>
              <a:rPr lang="en-US" dirty="0" smtClean="0"/>
              <a:t>Klokocnik et al 2018</a:t>
            </a:r>
            <a:endParaRPr lang="cs-CZ" dirty="0"/>
          </a:p>
        </p:txBody>
      </p:sp>
    </p:spTree>
    <p:extLst>
      <p:ext uri="{BB962C8B-B14F-4D97-AF65-F5344CB8AC3E}">
        <p14:creationId xmlns:p14="http://schemas.microsoft.com/office/powerpoint/2010/main" val="666213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04248" y="1412776"/>
            <a:ext cx="2191690" cy="1200329"/>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Impact </a:t>
            </a:r>
          </a:p>
          <a:p>
            <a:r>
              <a:rPr lang="en-US" sz="2400" b="1" dirty="0" smtClean="0">
                <a:latin typeface="Times New Roman" panose="02020603050405020304" pitchFamily="18" charset="0"/>
                <a:cs typeface="Times New Roman" panose="02020603050405020304" pitchFamily="18" charset="0"/>
              </a:rPr>
              <a:t>crater/mascon </a:t>
            </a:r>
          </a:p>
          <a:p>
            <a:r>
              <a:rPr lang="en-US" sz="2400" b="1" dirty="0" smtClean="0">
                <a:latin typeface="Times New Roman" panose="02020603050405020304" pitchFamily="18" charset="0"/>
                <a:cs typeface="Times New Roman" panose="02020603050405020304" pitchFamily="18" charset="0"/>
              </a:rPr>
              <a:t>in Wilkes Land</a:t>
            </a:r>
            <a:endParaRPr lang="cs-CZ" sz="2400" b="1"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190" y="2852936"/>
            <a:ext cx="2485748" cy="2231686"/>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16632"/>
            <a:ext cx="6264696" cy="6605484"/>
          </a:xfrm>
          <a:prstGeom prst="rect">
            <a:avLst/>
          </a:prstGeom>
        </p:spPr>
      </p:pic>
    </p:spTree>
    <p:extLst>
      <p:ext uri="{BB962C8B-B14F-4D97-AF65-F5344CB8AC3E}">
        <p14:creationId xmlns:p14="http://schemas.microsoft.com/office/powerpoint/2010/main" val="198920981"/>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801" y="0"/>
            <a:ext cx="7554397" cy="6858000"/>
          </a:xfrm>
          <a:prstGeom prst="rect">
            <a:avLst/>
          </a:prstGeom>
        </p:spPr>
      </p:pic>
    </p:spTree>
    <p:extLst>
      <p:ext uri="{BB962C8B-B14F-4D97-AF65-F5344CB8AC3E}">
        <p14:creationId xmlns:p14="http://schemas.microsoft.com/office/powerpoint/2010/main" val="16832642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21263" t="1132" r="11800" b="-1132"/>
          <a:stretch/>
        </p:blipFill>
        <p:spPr>
          <a:xfrm>
            <a:off x="323528" y="-171400"/>
            <a:ext cx="5256584" cy="4233137"/>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20863" r="13775"/>
          <a:stretch/>
        </p:blipFill>
        <p:spPr>
          <a:xfrm>
            <a:off x="4139952" y="2879172"/>
            <a:ext cx="4824536" cy="3978828"/>
          </a:xfrm>
          <a:prstGeom prst="rect">
            <a:avLst/>
          </a:prstGeom>
        </p:spPr>
      </p:pic>
      <p:sp>
        <p:nvSpPr>
          <p:cNvPr id="4" name="TextovéPole 3"/>
          <p:cNvSpPr txBox="1"/>
          <p:nvPr/>
        </p:nvSpPr>
        <p:spPr>
          <a:xfrm>
            <a:off x="6372200" y="980728"/>
            <a:ext cx="1213794" cy="1538883"/>
          </a:xfrm>
          <a:prstGeom prst="rect">
            <a:avLst/>
          </a:prstGeom>
          <a:noFill/>
        </p:spPr>
        <p:txBody>
          <a:bodyPr wrap="none" rtlCol="0">
            <a:spAutoFit/>
          </a:bodyPr>
          <a:lstStyle/>
          <a:p>
            <a:r>
              <a:rPr lang="cs-CZ" sz="2000" b="1" i="1" dirty="0" smtClean="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g</a:t>
            </a:r>
            <a:r>
              <a:rPr lang="en-US" dirty="0" smtClean="0"/>
              <a:t> [</a:t>
            </a:r>
            <a:r>
              <a:rPr lang="en-US" dirty="0" err="1" smtClean="0"/>
              <a:t>mGal</a:t>
            </a:r>
            <a:r>
              <a:rPr lang="en-US" dirty="0" smtClean="0"/>
              <a:t>]</a:t>
            </a:r>
          </a:p>
          <a:p>
            <a:endParaRPr lang="en-US" dirty="0"/>
          </a:p>
          <a:p>
            <a:endParaRPr lang="en-US" dirty="0" smtClean="0"/>
          </a:p>
          <a:p>
            <a:endParaRPr lang="en-US" dirty="0"/>
          </a:p>
          <a:p>
            <a:r>
              <a:rPr lang="en-US" sz="2000" b="1" dirty="0" err="1" smtClean="0">
                <a:latin typeface="Times New Roman" panose="02020603050405020304" pitchFamily="18" charset="0"/>
                <a:cs typeface="Times New Roman" panose="02020603050405020304" pitchFamily="18" charset="0"/>
              </a:rPr>
              <a:t>Tzz</a:t>
            </a:r>
            <a:r>
              <a:rPr lang="en-US" dirty="0" smtClean="0"/>
              <a:t> [E]</a:t>
            </a:r>
            <a:endParaRPr lang="cs-CZ" dirty="0"/>
          </a:p>
        </p:txBody>
      </p:sp>
    </p:spTree>
    <p:extLst>
      <p:ext uri="{BB962C8B-B14F-4D97-AF65-F5344CB8AC3E}">
        <p14:creationId xmlns:p14="http://schemas.microsoft.com/office/powerpoint/2010/main" val="32917782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22049" t="5732" r="22826"/>
          <a:stretch/>
        </p:blipFill>
        <p:spPr>
          <a:xfrm>
            <a:off x="1043608" y="1485763"/>
            <a:ext cx="5472608" cy="5044740"/>
          </a:xfrm>
          <a:prstGeom prst="rect">
            <a:avLst/>
          </a:prstGeom>
        </p:spPr>
      </p:pic>
      <p:sp>
        <p:nvSpPr>
          <p:cNvPr id="4" name="TextovéPole 3"/>
          <p:cNvSpPr txBox="1"/>
          <p:nvPr/>
        </p:nvSpPr>
        <p:spPr>
          <a:xfrm>
            <a:off x="6824616" y="1295472"/>
            <a:ext cx="1479077" cy="954107"/>
          </a:xfrm>
          <a:prstGeom prst="rect">
            <a:avLst/>
          </a:prstGeom>
          <a:noFill/>
        </p:spPr>
        <p:txBody>
          <a:bodyPr wrap="square" rtlCol="0">
            <a:spAutoFit/>
          </a:bodyPr>
          <a:lstStyle/>
          <a:p>
            <a:endParaRPr lang="en-US" dirty="0"/>
          </a:p>
          <a:p>
            <a:endParaRPr lang="en-US" dirty="0" smtClean="0"/>
          </a:p>
          <a:p>
            <a:r>
              <a:rPr lang="en-US" sz="2000" b="1" dirty="0" err="1" smtClean="0">
                <a:latin typeface="Times New Roman" panose="02020603050405020304" pitchFamily="18" charset="0"/>
                <a:cs typeface="Times New Roman" panose="02020603050405020304" pitchFamily="18" charset="0"/>
              </a:rPr>
              <a:t>vd</a:t>
            </a:r>
            <a:r>
              <a:rPr lang="en-US" dirty="0" smtClean="0"/>
              <a:t> [-]</a:t>
            </a:r>
            <a:endParaRPr lang="cs-CZ" dirty="0"/>
          </a:p>
        </p:txBody>
      </p:sp>
    </p:spTree>
    <p:extLst>
      <p:ext uri="{BB962C8B-B14F-4D97-AF65-F5344CB8AC3E}">
        <p14:creationId xmlns:p14="http://schemas.microsoft.com/office/powerpoint/2010/main" val="1330714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0247"/>
            <a:ext cx="5760640" cy="3313693"/>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293446"/>
            <a:ext cx="7524328" cy="4348959"/>
          </a:xfrm>
          <a:prstGeom prst="rect">
            <a:avLst/>
          </a:prstGeom>
        </p:spPr>
      </p:pic>
    </p:spTree>
    <p:extLst>
      <p:ext uri="{BB962C8B-B14F-4D97-AF65-F5344CB8AC3E}">
        <p14:creationId xmlns:p14="http://schemas.microsoft.com/office/powerpoint/2010/main" val="3851363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827088" y="260350"/>
            <a:ext cx="8785225" cy="576263"/>
          </a:xfrm>
        </p:spPr>
        <p:txBody>
          <a:bodyPr/>
          <a:lstStyle/>
          <a:p>
            <a:pPr algn="l"/>
            <a:r>
              <a:rPr lang="en-US" altLang="cs-CZ" dirty="0"/>
              <a:t>GOCE</a:t>
            </a:r>
            <a:r>
              <a:rPr lang="cs-CZ" altLang="cs-CZ" dirty="0"/>
              <a:t> </a:t>
            </a:r>
            <a:r>
              <a:rPr lang="en-US" altLang="cs-CZ" dirty="0" smtClean="0"/>
              <a:t>2009-2013</a:t>
            </a:r>
            <a:br>
              <a:rPr lang="en-US" altLang="cs-CZ" dirty="0" smtClean="0"/>
            </a:br>
            <a:r>
              <a:rPr lang="cs-CZ" altLang="cs-CZ" sz="2000" b="0" dirty="0" smtClean="0">
                <a:solidFill>
                  <a:schemeClr val="tx1"/>
                </a:solidFill>
                <a:effectLst>
                  <a:outerShdw blurRad="38100" dist="38100" dir="2700000" algn="tl">
                    <a:srgbClr val="FFFFFF"/>
                  </a:outerShdw>
                </a:effectLst>
              </a:rPr>
              <a:t>(</a:t>
            </a:r>
            <a:r>
              <a:rPr lang="en-GB" altLang="cs-CZ" sz="2000" b="0" dirty="0">
                <a:solidFill>
                  <a:schemeClr val="tx1"/>
                </a:solidFill>
                <a:effectLst/>
              </a:rPr>
              <a:t>Gravity field and steady-state Ocean Circulation </a:t>
            </a:r>
            <a:r>
              <a:rPr lang="en-GB" altLang="cs-CZ" sz="2000" b="0" dirty="0" smtClean="0">
                <a:solidFill>
                  <a:schemeClr val="tx1"/>
                </a:solidFill>
                <a:effectLst/>
              </a:rPr>
              <a:t>Explorer, ESA</a:t>
            </a:r>
            <a:r>
              <a:rPr lang="cs-CZ" altLang="cs-CZ" sz="2000" b="0" dirty="0" smtClean="0">
                <a:solidFill>
                  <a:schemeClr val="tx1"/>
                </a:solidFill>
                <a:effectLst/>
              </a:rPr>
              <a:t>)</a:t>
            </a:r>
            <a:endParaRPr lang="cs-CZ" altLang="cs-CZ" sz="2000" b="0" dirty="0">
              <a:solidFill>
                <a:schemeClr val="tx1"/>
              </a:solidFill>
              <a:effectLst/>
            </a:endParaRPr>
          </a:p>
        </p:txBody>
      </p:sp>
      <p:sp>
        <p:nvSpPr>
          <p:cNvPr id="570371" name="Rectangle 3"/>
          <p:cNvSpPr>
            <a:spLocks noGrp="1" noChangeArrowheads="1"/>
          </p:cNvSpPr>
          <p:nvPr>
            <p:ph type="body" idx="1"/>
          </p:nvPr>
        </p:nvSpPr>
        <p:spPr/>
        <p:txBody>
          <a:bodyPr/>
          <a:lstStyle/>
          <a:p>
            <a:pPr eaLnBrk="1" hangingPunct="1">
              <a:spcBef>
                <a:spcPct val="0"/>
              </a:spcBef>
              <a:buFontTx/>
              <a:buNone/>
            </a:pPr>
            <a:r>
              <a:rPr lang="en-GB" altLang="cs-CZ" dirty="0">
                <a:latin typeface="Times New Roman" panose="02020603050405020304" pitchFamily="18" charset="0"/>
              </a:rPr>
              <a:t>1mGal = 10</a:t>
            </a:r>
            <a:r>
              <a:rPr lang="en-GB" altLang="cs-CZ" baseline="30000" dirty="0">
                <a:latin typeface="Times New Roman" panose="02020603050405020304" pitchFamily="18" charset="0"/>
              </a:rPr>
              <a:t>-5 </a:t>
            </a:r>
            <a:r>
              <a:rPr lang="en-GB" altLang="cs-CZ" dirty="0">
                <a:latin typeface="Times New Roman" panose="02020603050405020304" pitchFamily="18" charset="0"/>
              </a:rPr>
              <a:t>ms</a:t>
            </a:r>
            <a:r>
              <a:rPr lang="en-GB" altLang="cs-CZ" baseline="30000" dirty="0">
                <a:latin typeface="Times New Roman" panose="02020603050405020304" pitchFamily="18" charset="0"/>
              </a:rPr>
              <a:t>-2</a:t>
            </a:r>
            <a:r>
              <a:rPr lang="en-GB" altLang="cs-CZ" dirty="0">
                <a:latin typeface="Times New Roman" panose="02020603050405020304" pitchFamily="18" charset="0"/>
              </a:rPr>
              <a:t>, 1E = 1 </a:t>
            </a:r>
            <a:r>
              <a:rPr lang="en-GB" altLang="cs-CZ" dirty="0" err="1">
                <a:latin typeface="Times New Roman" panose="02020603050405020304" pitchFamily="18" charset="0"/>
              </a:rPr>
              <a:t>Eötvös</a:t>
            </a:r>
            <a:r>
              <a:rPr lang="en-GB" altLang="cs-CZ" dirty="0">
                <a:latin typeface="Times New Roman" panose="02020603050405020304" pitchFamily="18" charset="0"/>
              </a:rPr>
              <a:t> = 10</a:t>
            </a:r>
            <a:r>
              <a:rPr lang="en-GB" altLang="cs-CZ" baseline="30000" dirty="0">
                <a:latin typeface="Times New Roman" panose="02020603050405020304" pitchFamily="18" charset="0"/>
              </a:rPr>
              <a:t>-9</a:t>
            </a:r>
            <a:r>
              <a:rPr lang="en-GB" altLang="cs-CZ" dirty="0">
                <a:latin typeface="Times New Roman" panose="02020603050405020304" pitchFamily="18" charset="0"/>
              </a:rPr>
              <a:t> s</a:t>
            </a:r>
            <a:r>
              <a:rPr lang="en-GB" altLang="cs-CZ" baseline="30000" dirty="0">
                <a:latin typeface="Times New Roman" panose="02020603050405020304" pitchFamily="18" charset="0"/>
              </a:rPr>
              <a:t>-2</a:t>
            </a:r>
            <a:endParaRPr lang="en-GB" altLang="cs-CZ" baseline="30000" dirty="0">
              <a:solidFill>
                <a:schemeClr val="tx2"/>
              </a:solidFill>
              <a:latin typeface="Times New Roman" panose="02020603050405020304" pitchFamily="18" charset="0"/>
              <a:ea typeface="ＭＳ Ｐゴシック" panose="020B0600070205080204" pitchFamily="34" charset="-128"/>
            </a:endParaRPr>
          </a:p>
        </p:txBody>
      </p:sp>
      <p:pic>
        <p:nvPicPr>
          <p:cNvPr id="570372" name="Picture 4" descr="GOCE_lab_priprav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682" y="1273176"/>
            <a:ext cx="3640137" cy="4852987"/>
          </a:xfrm>
          <a:prstGeom prst="rect">
            <a:avLst/>
          </a:prstGeom>
          <a:noFill/>
          <a:extLst>
            <a:ext uri="{909E8E84-426E-40DD-AFC4-6F175D3DCCD1}">
              <a14:hiddenFill xmlns:a14="http://schemas.microsoft.com/office/drawing/2010/main">
                <a:solidFill>
                  <a:srgbClr val="FFFFFF"/>
                </a:solidFill>
              </a14:hiddenFill>
            </a:ext>
          </a:extLst>
        </p:spPr>
      </p:pic>
      <p:pic>
        <p:nvPicPr>
          <p:cNvPr id="570373" name="Picture 5" descr="22_H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4300" y="1700213"/>
            <a:ext cx="4968875" cy="3282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266348" y="5728166"/>
            <a:ext cx="4838184" cy="707886"/>
          </a:xfrm>
          <a:prstGeom prst="rect">
            <a:avLst/>
          </a:prstGeom>
          <a:noFill/>
        </p:spPr>
        <p:txBody>
          <a:bodyPr wrap="none" rtlCol="0">
            <a:spAutoFit/>
          </a:bodyPr>
          <a:lstStyle/>
          <a:p>
            <a:r>
              <a:rPr lang="en-GB" altLang="cs-CZ" sz="2000" b="1" dirty="0" smtClean="0">
                <a:latin typeface="Times New Roman" panose="02020603050405020304" pitchFamily="18" charset="0"/>
                <a:cs typeface="Times New Roman" panose="02020603050405020304" pitchFamily="18" charset="0"/>
              </a:rPr>
              <a:t>1 </a:t>
            </a:r>
            <a:r>
              <a:rPr lang="en-GB" altLang="cs-CZ" sz="2000" b="1" dirty="0" err="1" smtClean="0">
                <a:latin typeface="Times New Roman" panose="02020603050405020304" pitchFamily="18" charset="0"/>
                <a:cs typeface="Times New Roman" panose="02020603050405020304" pitchFamily="18" charset="0"/>
              </a:rPr>
              <a:t>mGal</a:t>
            </a:r>
            <a:r>
              <a:rPr lang="en-GB" altLang="cs-CZ" sz="2000" b="1" dirty="0" smtClean="0">
                <a:latin typeface="Times New Roman" panose="02020603050405020304" pitchFamily="18" charset="0"/>
                <a:cs typeface="Times New Roman" panose="02020603050405020304" pitchFamily="18" charset="0"/>
              </a:rPr>
              <a:t> </a:t>
            </a:r>
            <a:r>
              <a:rPr lang="en-GB" altLang="cs-CZ" sz="2000" b="1" dirty="0">
                <a:latin typeface="Times New Roman" panose="02020603050405020304" pitchFamily="18" charset="0"/>
                <a:cs typeface="Times New Roman" panose="02020603050405020304" pitchFamily="18" charset="0"/>
              </a:rPr>
              <a:t>= 10</a:t>
            </a:r>
            <a:r>
              <a:rPr lang="en-GB" altLang="cs-CZ" sz="2000" b="1" baseline="30000" dirty="0">
                <a:latin typeface="Times New Roman" panose="02020603050405020304" pitchFamily="18" charset="0"/>
                <a:cs typeface="Times New Roman" panose="02020603050405020304" pitchFamily="18" charset="0"/>
              </a:rPr>
              <a:t>-5 </a:t>
            </a:r>
            <a:r>
              <a:rPr lang="en-GB" altLang="cs-CZ" sz="2000" b="1" dirty="0">
                <a:latin typeface="Times New Roman" panose="02020603050405020304" pitchFamily="18" charset="0"/>
                <a:cs typeface="Times New Roman" panose="02020603050405020304" pitchFamily="18" charset="0"/>
              </a:rPr>
              <a:t>ms</a:t>
            </a:r>
            <a:r>
              <a:rPr lang="en-GB" altLang="cs-CZ" sz="2000" b="1" baseline="30000" dirty="0">
                <a:latin typeface="Times New Roman" panose="02020603050405020304" pitchFamily="18" charset="0"/>
                <a:cs typeface="Times New Roman" panose="02020603050405020304" pitchFamily="18" charset="0"/>
              </a:rPr>
              <a:t>-2</a:t>
            </a:r>
            <a:r>
              <a:rPr lang="en-GB" altLang="cs-CZ" sz="2000" b="1" dirty="0">
                <a:latin typeface="Times New Roman" panose="02020603050405020304" pitchFamily="18" charset="0"/>
                <a:cs typeface="Times New Roman" panose="02020603050405020304" pitchFamily="18" charset="0"/>
              </a:rPr>
              <a:t>, </a:t>
            </a:r>
            <a:r>
              <a:rPr lang="en-GB" altLang="cs-CZ" sz="2000" b="1" dirty="0" smtClean="0">
                <a:latin typeface="Times New Roman" panose="02020603050405020304" pitchFamily="18" charset="0"/>
                <a:cs typeface="Times New Roman" panose="02020603050405020304" pitchFamily="18" charset="0"/>
              </a:rPr>
              <a:t>1 E </a:t>
            </a:r>
            <a:r>
              <a:rPr lang="en-GB" altLang="cs-CZ" sz="2000" b="1" dirty="0">
                <a:latin typeface="Times New Roman" panose="02020603050405020304" pitchFamily="18" charset="0"/>
                <a:cs typeface="Times New Roman" panose="02020603050405020304" pitchFamily="18" charset="0"/>
              </a:rPr>
              <a:t>= 1 </a:t>
            </a:r>
            <a:r>
              <a:rPr lang="en-GB" altLang="cs-CZ" sz="2000" b="1" dirty="0" err="1">
                <a:latin typeface="Times New Roman" panose="02020603050405020304" pitchFamily="18" charset="0"/>
                <a:cs typeface="Times New Roman" panose="02020603050405020304" pitchFamily="18" charset="0"/>
              </a:rPr>
              <a:t>Eötvös</a:t>
            </a:r>
            <a:r>
              <a:rPr lang="en-GB" altLang="cs-CZ" sz="2000" b="1" dirty="0">
                <a:latin typeface="Times New Roman" panose="02020603050405020304" pitchFamily="18" charset="0"/>
                <a:cs typeface="Times New Roman" panose="02020603050405020304" pitchFamily="18" charset="0"/>
              </a:rPr>
              <a:t> = 10</a:t>
            </a:r>
            <a:r>
              <a:rPr lang="en-GB" altLang="cs-CZ" sz="2000" b="1" baseline="30000" dirty="0">
                <a:latin typeface="Times New Roman" panose="02020603050405020304" pitchFamily="18" charset="0"/>
                <a:cs typeface="Times New Roman" panose="02020603050405020304" pitchFamily="18" charset="0"/>
              </a:rPr>
              <a:t>-9</a:t>
            </a:r>
            <a:r>
              <a:rPr lang="en-GB" altLang="cs-CZ" sz="2000" b="1" dirty="0">
                <a:latin typeface="Times New Roman" panose="02020603050405020304" pitchFamily="18" charset="0"/>
                <a:cs typeface="Times New Roman" panose="02020603050405020304" pitchFamily="18" charset="0"/>
              </a:rPr>
              <a:t> s</a:t>
            </a:r>
            <a:r>
              <a:rPr lang="en-GB" altLang="cs-CZ" sz="2000" b="1" baseline="30000" dirty="0">
                <a:latin typeface="Times New Roman" panose="02020603050405020304" pitchFamily="18" charset="0"/>
                <a:cs typeface="Times New Roman" panose="02020603050405020304" pitchFamily="18" charset="0"/>
              </a:rPr>
              <a:t>-2</a:t>
            </a:r>
            <a:endParaRPr lang="en-GB" altLang="cs-CZ" sz="2000" b="1" baseline="30000" dirty="0">
              <a:latin typeface="Times New Roman" panose="02020603050405020304" pitchFamily="18" charset="0"/>
              <a:ea typeface="ＭＳ Ｐゴシック" panose="020B0600070205080204" pitchFamily="34" charset="-128"/>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                                 </a:t>
            </a:r>
            <a:r>
              <a:rPr lang="cs-CZ" sz="2000" b="1" dirty="0" smtClean="0">
                <a:latin typeface="Times New Roman" panose="02020603050405020304" pitchFamily="18" charset="0"/>
                <a:cs typeface="Times New Roman" panose="02020603050405020304" pitchFamily="18" charset="0"/>
              </a:rPr>
              <a:t>1</a:t>
            </a:r>
            <a:r>
              <a:rPr lang="en-US" sz="2000" b="1" dirty="0" smtClean="0">
                <a:latin typeface="Times New Roman" panose="02020603050405020304" pitchFamily="18" charset="0"/>
                <a:cs typeface="Times New Roman" panose="02020603050405020304" pitchFamily="18" charset="0"/>
              </a:rPr>
              <a:t> </a:t>
            </a:r>
            <a:r>
              <a:rPr lang="cs-CZ" sz="2000" b="1" dirty="0" err="1">
                <a:latin typeface="Times New Roman" panose="02020603050405020304" pitchFamily="18" charset="0"/>
                <a:cs typeface="Times New Roman" panose="02020603050405020304" pitchFamily="18" charset="0"/>
              </a:rPr>
              <a:t>mE</a:t>
            </a:r>
            <a:r>
              <a:rPr lang="cs-CZ" sz="2000" b="1" dirty="0">
                <a:latin typeface="Times New Roman" panose="02020603050405020304" pitchFamily="18" charset="0"/>
                <a:cs typeface="Times New Roman" panose="02020603050405020304" pitchFamily="18" charset="0"/>
              </a:rPr>
              <a:t> = 10</a:t>
            </a:r>
            <a:r>
              <a:rPr lang="cs-CZ" sz="2000" b="1" baseline="30000" dirty="0">
                <a:latin typeface="Times New Roman" panose="02020603050405020304" pitchFamily="18" charset="0"/>
                <a:cs typeface="Times New Roman" panose="02020603050405020304" pitchFamily="18" charset="0"/>
              </a:rPr>
              <a:t>-12  </a:t>
            </a:r>
            <a:r>
              <a:rPr lang="cs-CZ" sz="2000" b="1" dirty="0">
                <a:latin typeface="Times New Roman" panose="02020603050405020304" pitchFamily="18" charset="0"/>
                <a:cs typeface="Times New Roman" panose="02020603050405020304" pitchFamily="18" charset="0"/>
              </a:rPr>
              <a:t>s</a:t>
            </a:r>
            <a:r>
              <a:rPr lang="cs-CZ" sz="2000" b="1" baseline="30000" dirty="0">
                <a:latin typeface="Times New Roman" panose="02020603050405020304" pitchFamily="18" charset="0"/>
                <a:cs typeface="Times New Roman" panose="02020603050405020304" pitchFamily="18" charset="0"/>
              </a:rPr>
              <a:t>-2</a:t>
            </a:r>
            <a:endParaRPr lang="cs-CZ"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086840"/>
      </p:ext>
    </p:extLst>
  </p:cSld>
  <p:clrMapOvr>
    <a:masterClrMapping/>
  </p:clrMapOvr>
  <p:transition spd="slow">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31499" b="23751"/>
          <a:stretch/>
        </p:blipFill>
        <p:spPr>
          <a:xfrm>
            <a:off x="-324544" y="620688"/>
            <a:ext cx="9851997" cy="5949280"/>
          </a:xfrm>
          <a:prstGeom prst="rect">
            <a:avLst/>
          </a:prstGeom>
        </p:spPr>
      </p:pic>
    </p:spTree>
    <p:extLst>
      <p:ext uri="{BB962C8B-B14F-4D97-AF65-F5344CB8AC3E}">
        <p14:creationId xmlns:p14="http://schemas.microsoft.com/office/powerpoint/2010/main" val="12879369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4034" name="TextovéPole 1"/>
          <p:cNvSpPr txBox="1">
            <a:spLocks noChangeArrowheads="1"/>
          </p:cNvSpPr>
          <p:nvPr/>
        </p:nvSpPr>
        <p:spPr bwMode="auto">
          <a:xfrm>
            <a:off x="539552" y="4473116"/>
            <a:ext cx="9001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smtClean="0">
                <a:latin typeface="Times New Roman" panose="02020603050405020304" pitchFamily="18" charset="0"/>
                <a:cs typeface="Times New Roman" panose="02020603050405020304" pitchFamily="18" charset="0"/>
                <a:hlinkClick r:id="rId3"/>
              </a:rPr>
              <a:t>jklokocn@asu.cas.cz</a:t>
            </a:r>
            <a:endParaRPr lang="en-US" sz="2400" b="1"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hlinkClick r:id="rId4"/>
              </a:rPr>
              <a:t>www.asu.cas.cz/~jklokocn</a:t>
            </a:r>
            <a:endParaRPr lang="cs-CZ" sz="2400" b="1" dirty="0" smtClean="0">
              <a:latin typeface="Times New Roman" panose="02020603050405020304" pitchFamily="18" charset="0"/>
              <a:cs typeface="Times New Roman" panose="02020603050405020304" pitchFamily="18" charset="0"/>
            </a:endParaRPr>
          </a:p>
          <a:p>
            <a:endParaRPr lang="cs-CZ" sz="2400" b="1" dirty="0" smtClean="0">
              <a:latin typeface="Times New Roman" panose="02020603050405020304" pitchFamily="18" charset="0"/>
              <a:cs typeface="Times New Roman" panose="02020603050405020304" pitchFamily="18" charset="0"/>
            </a:endParaRPr>
          </a:p>
          <a:p>
            <a:r>
              <a:rPr lang="en-US" i="1" u="sng" dirty="0" smtClean="0">
                <a:latin typeface="Times New Roman" panose="02020603050405020304" pitchFamily="18" charset="0"/>
                <a:cs typeface="Times New Roman" panose="02020603050405020304" pitchFamily="18" charset="0"/>
                <a:hlinkClick r:id="rId5"/>
              </a:rPr>
              <a:t>To download this lecture</a:t>
            </a:r>
            <a:r>
              <a:rPr lang="en-US" u="sng" dirty="0" smtClean="0">
                <a:latin typeface="Times New Roman" panose="02020603050405020304" pitchFamily="18" charset="0"/>
                <a:cs typeface="Times New Roman" panose="02020603050405020304" pitchFamily="18" charset="0"/>
                <a:hlinkClick r:id="rId5"/>
              </a:rPr>
              <a:t>: </a:t>
            </a:r>
            <a:r>
              <a:rPr lang="en-US" sz="2400" b="1" dirty="0" smtClean="0">
                <a:latin typeface="Times New Roman" panose="02020603050405020304" pitchFamily="18" charset="0"/>
                <a:cs typeface="Times New Roman" panose="02020603050405020304" pitchFamily="18" charset="0"/>
                <a:hlinkClick r:id="rId5"/>
              </a:rPr>
              <a:t>www.asu.cas.cz</a:t>
            </a:r>
            <a:r>
              <a:rPr lang="en-US" sz="2400" b="1" dirty="0">
                <a:latin typeface="Times New Roman" panose="02020603050405020304" pitchFamily="18" charset="0"/>
                <a:cs typeface="Times New Roman" panose="02020603050405020304" pitchFamily="18" charset="0"/>
                <a:hlinkClick r:id="rId5"/>
              </a:rPr>
              <a:t>/~</a:t>
            </a:r>
            <a:r>
              <a:rPr lang="en-US" sz="2400" b="1" dirty="0" smtClean="0">
                <a:latin typeface="Times New Roman" panose="02020603050405020304" pitchFamily="18" charset="0"/>
                <a:cs typeface="Times New Roman" panose="02020603050405020304" pitchFamily="18" charset="0"/>
                <a:hlinkClick r:id="rId5"/>
              </a:rPr>
              <a:t>jklokocn/</a:t>
            </a:r>
            <a:r>
              <a:rPr lang="en-US" sz="2400" b="1" dirty="0" smtClean="0">
                <a:latin typeface="Times New Roman" panose="02020603050405020304" pitchFamily="18" charset="0"/>
                <a:cs typeface="Times New Roman" panose="02020603050405020304" pitchFamily="18" charset="0"/>
              </a:rPr>
              <a:t>REVIEW-SG2018</a:t>
            </a:r>
            <a:endParaRPr lang="en-US" sz="2400" b="1" dirty="0">
              <a:latin typeface="Times New Roman" panose="02020603050405020304" pitchFamily="18" charset="0"/>
              <a:cs typeface="Times New Roman" panose="02020603050405020304" pitchFamily="18" charset="0"/>
            </a:endParaRPr>
          </a:p>
          <a:p>
            <a:endParaRPr lang="en-US" sz="3200" b="1" dirty="0" smtClean="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4" name="Obráze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128" y="4509120"/>
            <a:ext cx="2736304" cy="1158785"/>
          </a:xfrm>
          <a:prstGeom prst="rect">
            <a:avLst/>
          </a:prstGeom>
          <a:solidFill>
            <a:schemeClr val="bg1"/>
          </a:solidFill>
          <a:ln>
            <a:noFill/>
          </a:ln>
          <a:extLst/>
        </p:spPr>
      </p:pic>
      <p:sp>
        <p:nvSpPr>
          <p:cNvPr id="2" name="TextovéPole 1"/>
          <p:cNvSpPr txBox="1"/>
          <p:nvPr/>
        </p:nvSpPr>
        <p:spPr>
          <a:xfrm>
            <a:off x="535992" y="980728"/>
            <a:ext cx="3139001" cy="523220"/>
          </a:xfrm>
          <a:prstGeom prst="rect">
            <a:avLst/>
          </a:prstGeom>
          <a:noFill/>
        </p:spPr>
        <p:txBody>
          <a:bodyPr wrap="none" rtlCol="0">
            <a:spAutoFit/>
          </a:bodyPr>
          <a:lstStyle/>
          <a:p>
            <a:r>
              <a:rPr lang="en-US" sz="2800" b="1" dirty="0" smtClean="0">
                <a:solidFill>
                  <a:srgbClr val="FF0000"/>
                </a:solidFill>
              </a:rPr>
              <a:t>Thank you GOCE</a:t>
            </a:r>
            <a:endParaRPr lang="cs-CZ" sz="2800" b="1" dirty="0">
              <a:solidFill>
                <a:srgbClr val="FF0000"/>
              </a:solidFill>
            </a:endParaRPr>
          </a:p>
        </p:txBody>
      </p:sp>
      <p:pic>
        <p:nvPicPr>
          <p:cNvPr id="3" name="Obrázek 2"/>
          <p:cNvPicPr>
            <a:picLocks noChangeAspect="1"/>
          </p:cNvPicPr>
          <p:nvPr/>
        </p:nvPicPr>
        <p:blipFill rotWithShape="1">
          <a:blip r:embed="rId7" cstate="print">
            <a:extLst>
              <a:ext uri="{28A0092B-C50C-407E-A947-70E740481C1C}">
                <a14:useLocalDpi xmlns:a14="http://schemas.microsoft.com/office/drawing/2010/main" val="0"/>
              </a:ext>
            </a:extLst>
          </a:blip>
          <a:srcRect t="18585" b="15039"/>
          <a:stretch/>
        </p:blipFill>
        <p:spPr>
          <a:xfrm>
            <a:off x="4355976" y="116632"/>
            <a:ext cx="4664867" cy="3600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E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282041"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698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nciples_of_gradiomet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764704"/>
            <a:ext cx="7136680" cy="5352510"/>
          </a:xfrm>
          <a:prstGeom prst="rect">
            <a:avLst/>
          </a:prstGeom>
        </p:spPr>
      </p:pic>
    </p:spTree>
    <p:extLst>
      <p:ext uri="{BB962C8B-B14F-4D97-AF65-F5344CB8AC3E}">
        <p14:creationId xmlns:p14="http://schemas.microsoft.com/office/powerpoint/2010/main" val="3448401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046926">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cs-CZ" sz="1800" smtClean="0">
                                    <a:solidFill>
                                      <a:schemeClr val="tx1"/>
                                    </a:solidFill>
                                    <a:effectLst/>
                                    <a:latin typeface="Cambria Math" panose="02040503050406030204" pitchFamily="18" charset="0"/>
                                  </a:rPr>
                                  <m:t>𝑇</m:t>
                                </m:r>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𝑟</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𝜑</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𝜆</m:t>
                                    </m:r>
                                  </m:e>
                                </m:d>
                                <m:r>
                                  <a:rPr lang="cs-CZ" sz="1800">
                                    <a:solidFill>
                                      <a:schemeClr val="tx1"/>
                                    </a:solidFill>
                                    <a:effectLst/>
                                    <a:latin typeface="Cambria Math" panose="02040503050406030204" pitchFamily="18" charset="0"/>
                                  </a:rPr>
                                  <m:t>=</m:t>
                                </m:r>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𝐺𝑀</m:t>
                                    </m:r>
                                  </m:num>
                                  <m:den>
                                    <m:r>
                                      <a:rPr lang="cs-CZ" sz="1800">
                                        <a:solidFill>
                                          <a:schemeClr val="tx1"/>
                                        </a:solidFill>
                                        <a:effectLst/>
                                        <a:latin typeface="Cambria Math" panose="02040503050406030204" pitchFamily="18" charset="0"/>
                                      </a:rPr>
                                      <m:t>𝑟</m:t>
                                    </m:r>
                                  </m:den>
                                </m:f>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=2</m:t>
                                    </m:r>
                                  </m:sub>
                                  <m:sup>
                                    <m:r>
                                      <a:rPr lang="cs-CZ" sz="1800">
                                        <a:solidFill>
                                          <a:schemeClr val="tx1"/>
                                        </a:solidFill>
                                        <a:effectLst/>
                                        <a:latin typeface="Cambria Math" panose="02040503050406030204" pitchFamily="18" charset="0"/>
                                      </a:rPr>
                                      <m:t>∞</m:t>
                                    </m:r>
                                  </m:sup>
                                  <m:e>
                                    <m:nary>
                                      <m:naryPr>
                                        <m:chr m:val="∑"/>
                                        <m:limLoc m:val="undOvr"/>
                                        <m:ctrlPr>
                                          <a:rPr lang="cs-CZ" sz="1800" i="1">
                                            <a:solidFill>
                                              <a:schemeClr val="tx1"/>
                                            </a:solidFill>
                                            <a:effectLst/>
                                            <a:latin typeface="Cambria Math" panose="02040503050406030204" pitchFamily="18" charset="0"/>
                                          </a:rPr>
                                        </m:ctrlPr>
                                      </m:naryPr>
                                      <m:sub>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=0</m:t>
                                        </m:r>
                                      </m:sub>
                                      <m:sup>
                                        <m:r>
                                          <a:rPr lang="cs-CZ" sz="1800">
                                            <a:solidFill>
                                              <a:schemeClr val="tx1"/>
                                            </a:solidFill>
                                            <a:effectLst/>
                                            <a:latin typeface="Cambria Math" panose="02040503050406030204" pitchFamily="18" charset="0"/>
                                          </a:rPr>
                                          <m:t>𝑙</m:t>
                                        </m:r>
                                      </m:sup>
                                      <m:e>
                                        <m:sSup>
                                          <m:sSupPr>
                                            <m:ctrlPr>
                                              <a:rPr lang="cs-CZ" sz="1800" i="1">
                                                <a:solidFill>
                                                  <a:schemeClr val="tx1"/>
                                                </a:solidFill>
                                                <a:effectLst/>
                                                <a:latin typeface="Cambria Math" panose="02040503050406030204" pitchFamily="18" charset="0"/>
                                              </a:rPr>
                                            </m:ctrlPr>
                                          </m:sSupPr>
                                          <m:e>
                                            <m:d>
                                              <m:dPr>
                                                <m:ctrlPr>
                                                  <a:rPr lang="cs-CZ" sz="1800" i="1">
                                                    <a:solidFill>
                                                      <a:schemeClr val="tx1"/>
                                                    </a:solidFill>
                                                    <a:effectLst/>
                                                    <a:latin typeface="Cambria Math" panose="02040503050406030204" pitchFamily="18" charset="0"/>
                                                  </a:rPr>
                                                </m:ctrlPr>
                                              </m:dPr>
                                              <m:e>
                                                <m:f>
                                                  <m:fPr>
                                                    <m:ctrlPr>
                                                      <a:rPr lang="cs-CZ" sz="1800" i="1">
                                                        <a:solidFill>
                                                          <a:schemeClr val="tx1"/>
                                                        </a:solidFill>
                                                        <a:effectLst/>
                                                        <a:latin typeface="Cambria Math" panose="02040503050406030204" pitchFamily="18" charset="0"/>
                                                      </a:rPr>
                                                    </m:ctrlPr>
                                                  </m:fPr>
                                                  <m:num>
                                                    <m:r>
                                                      <a:rPr lang="cs-CZ" sz="1800">
                                                        <a:solidFill>
                                                          <a:schemeClr val="tx1"/>
                                                        </a:solidFill>
                                                        <a:effectLst/>
                                                        <a:latin typeface="Cambria Math" panose="02040503050406030204" pitchFamily="18" charset="0"/>
                                                      </a:rPr>
                                                      <m:t>𝑅</m:t>
                                                    </m:r>
                                                  </m:num>
                                                  <m:den>
                                                    <m:r>
                                                      <a:rPr lang="cs-CZ" sz="1800">
                                                        <a:solidFill>
                                                          <a:schemeClr val="tx1"/>
                                                        </a:solidFill>
                                                        <a:effectLst/>
                                                        <a:latin typeface="Cambria Math" panose="02040503050406030204" pitchFamily="18" charset="0"/>
                                                      </a:rPr>
                                                      <m:t>𝑟</m:t>
                                                    </m:r>
                                                  </m:den>
                                                </m:f>
                                              </m:e>
                                            </m:d>
                                          </m:e>
                                          <m:sup>
                                            <m:r>
                                              <a:rPr lang="cs-CZ" sz="1800">
                                                <a:solidFill>
                                                  <a:schemeClr val="tx1"/>
                                                </a:solidFill>
                                                <a:effectLst/>
                                                <a:latin typeface="Cambria Math" panose="02040503050406030204" pitchFamily="18" charset="0"/>
                                              </a:rPr>
                                              <m:t>𝑙</m:t>
                                            </m:r>
                                          </m:sup>
                                        </m:sSup>
                                        <m:d>
                                          <m:dPr>
                                            <m:ctrlPr>
                                              <a:rPr lang="cs-CZ" sz="1800" i="1">
                                                <a:solidFill>
                                                  <a:schemeClr val="tx1"/>
                                                </a:solidFill>
                                                <a:effectLst/>
                                                <a:latin typeface="Cambria Math" panose="02040503050406030204" pitchFamily="18" charset="0"/>
                                              </a:rPr>
                                            </m:ctrlPr>
                                          </m:dPr>
                                          <m:e>
                                            <m:sSub>
                                              <m:sSubPr>
                                                <m:ctrlPr>
                                                  <a:rPr lang="cs-CZ" sz="1800" i="1">
                                                    <a:solidFill>
                                                      <a:schemeClr val="tx1"/>
                                                    </a:solidFill>
                                                    <a:effectLst/>
                                                    <a:latin typeface="Cambria Math" panose="02040503050406030204" pitchFamily="18" charset="0"/>
                                                  </a:rPr>
                                                </m:ctrlPr>
                                              </m:sSubPr>
                                              <m:e>
                                                <m:sSup>
                                                  <m:sSupPr>
                                                    <m:ctrlPr>
                                                      <a:rPr lang="cs-CZ" sz="1800" i="1">
                                                        <a:solidFill>
                                                          <a:schemeClr val="tx1"/>
                                                        </a:solidFill>
                                                        <a:effectLst/>
                                                        <a:latin typeface="Cambria Math" panose="02040503050406030204" pitchFamily="18" charset="0"/>
                                                      </a:rPr>
                                                    </m:ctrlPr>
                                                  </m:sSupPr>
                                                  <m:e>
                                                    <m:r>
                                                      <a:rPr lang="cs-CZ" sz="1800">
                                                        <a:solidFill>
                                                          <a:schemeClr val="tx1"/>
                                                        </a:solidFill>
                                                        <a:effectLst/>
                                                        <a:latin typeface="Cambria Math" panose="02040503050406030204" pitchFamily="18" charset="0"/>
                                                      </a:rPr>
                                                      <m:t>𝐶</m:t>
                                                    </m:r>
                                                  </m:e>
                                                  <m:sup>
                                                    <m:r>
                                                      <a:rPr lang="cs-CZ" sz="1800">
                                                        <a:solidFill>
                                                          <a:schemeClr val="tx1"/>
                                                        </a:solidFill>
                                                        <a:effectLst/>
                                                        <a:latin typeface="Cambria Math" panose="02040503050406030204" pitchFamily="18" charset="0"/>
                                                      </a:rPr>
                                                      <m:t>′</m:t>
                                                    </m:r>
                                                  </m:sup>
                                                </m:sSup>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𝑐𝑜𝑠</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𝑆</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𝑚</m:t>
                                            </m:r>
                                            <m:r>
                                              <a:rPr lang="cs-CZ" sz="1800">
                                                <a:solidFill>
                                                  <a:schemeClr val="tx1"/>
                                                </a:solidFill>
                                                <a:effectLst/>
                                                <a:latin typeface="Cambria Math" panose="02040503050406030204" pitchFamily="18" charset="0"/>
                                              </a:rPr>
                                              <m:t>𝜆</m:t>
                                            </m:r>
                                            <m:r>
                                              <a:rPr lang="cs-CZ" sz="1800">
                                                <a:solidFill>
                                                  <a:schemeClr val="tx1"/>
                                                </a:solidFill>
                                                <a:effectLst/>
                                                <a:latin typeface="Cambria Math" panose="02040503050406030204" pitchFamily="18" charset="0"/>
                                              </a:rPr>
                                              <m:t> </m:t>
                                            </m:r>
                                          </m:e>
                                        </m:d>
                                      </m:e>
                                    </m:nary>
                                  </m:e>
                                </m:nary>
                                <m:r>
                                  <a:rPr lang="cs-CZ" sz="1800">
                                    <a:solidFill>
                                      <a:schemeClr val="tx1"/>
                                    </a:solidFill>
                                    <a:effectLst/>
                                    <a:latin typeface="Cambria Math" panose="02040503050406030204" pitchFamily="18" charset="0"/>
                                  </a:rPr>
                                  <m:t> </m:t>
                                </m:r>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𝑃</m:t>
                                    </m:r>
                                  </m:e>
                                  <m:sub>
                                    <m:r>
                                      <a:rPr lang="cs-CZ" sz="1800">
                                        <a:solidFill>
                                          <a:schemeClr val="tx1"/>
                                        </a:solidFill>
                                        <a:effectLst/>
                                        <a:latin typeface="Cambria Math" panose="02040503050406030204" pitchFamily="18" charset="0"/>
                                      </a:rPr>
                                      <m:t>𝑙</m:t>
                                    </m:r>
                                    <m:r>
                                      <a:rPr lang="cs-CZ" sz="1800">
                                        <a:solidFill>
                                          <a:schemeClr val="tx1"/>
                                        </a:solidFill>
                                        <a:effectLst/>
                                        <a:latin typeface="Cambria Math" panose="02040503050406030204" pitchFamily="18" charset="0"/>
                                      </a:rPr>
                                      <m:t>,</m:t>
                                    </m:r>
                                    <m:r>
                                      <a:rPr lang="cs-CZ" sz="1800">
                                        <a:solidFill>
                                          <a:schemeClr val="tx1"/>
                                        </a:solidFill>
                                        <a:effectLst/>
                                        <a:latin typeface="Cambria Math" panose="02040503050406030204" pitchFamily="18" charset="0"/>
                                      </a:rPr>
                                      <m:t>𝑚</m:t>
                                    </m:r>
                                  </m:sub>
                                </m:sSub>
                                <m:d>
                                  <m:dPr>
                                    <m:ctrlPr>
                                      <a:rPr lang="cs-CZ" sz="1800" i="1">
                                        <a:solidFill>
                                          <a:schemeClr val="tx1"/>
                                        </a:solidFill>
                                        <a:effectLst/>
                                        <a:latin typeface="Cambria Math" panose="02040503050406030204" pitchFamily="18" charset="0"/>
                                      </a:rPr>
                                    </m:ctrlPr>
                                  </m:dPr>
                                  <m:e>
                                    <m:r>
                                      <a:rPr lang="cs-CZ" sz="1800">
                                        <a:solidFill>
                                          <a:schemeClr val="tx1"/>
                                        </a:solidFill>
                                        <a:effectLst/>
                                        <a:latin typeface="Cambria Math" panose="02040503050406030204" pitchFamily="18" charset="0"/>
                                      </a:rPr>
                                      <m:t>𝑠𝑖𝑛</m:t>
                                    </m:r>
                                    <m:r>
                                      <a:rPr lang="cs-CZ" sz="1800">
                                        <a:solidFill>
                                          <a:schemeClr val="tx1"/>
                                        </a:solidFill>
                                        <a:effectLst/>
                                        <a:latin typeface="Cambria Math" panose="02040503050406030204" pitchFamily="18" charset="0"/>
                                      </a:rPr>
                                      <m:t> </m:t>
                                    </m:r>
                                    <m:r>
                                      <a:rPr lang="cs-CZ" sz="1800">
                                        <a:solidFill>
                                          <a:schemeClr val="tx1"/>
                                        </a:solidFill>
                                        <a:effectLst/>
                                        <a:latin typeface="Cambria Math" panose="02040503050406030204" pitchFamily="18" charset="0"/>
                                      </a:rPr>
                                      <m:t>𝜑</m:t>
                                    </m:r>
                                  </m:e>
                                </m:d>
                              </m:oMath>
                            </m:oMathPara>
                          </a14:m>
                          <a:endParaRPr lang="cs-CZ" sz="180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no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Choice>
        <mc:Fallback xmlns="">
          <p:graphicFrame>
            <p:nvGraphicFramePr>
              <p:cNvPr id="2" name="Tabulka 1"/>
              <p:cNvGraphicFramePr>
                <a:graphicFrameLocks noGrp="1"/>
              </p:cNvGraphicFramePr>
              <p:nvPr>
                <p:extLst>
                  <p:ext uri="{D42A27DB-BD31-4B8C-83A1-F6EECF244321}">
                    <p14:modId xmlns:p14="http://schemas.microsoft.com/office/powerpoint/2010/main" val="3299577015"/>
                  </p:ext>
                </p:extLst>
              </p:nvPr>
            </p:nvGraphicFramePr>
            <p:xfrm>
              <a:off x="-180528" y="463609"/>
              <a:ext cx="9649072" cy="1241997"/>
            </p:xfrm>
            <a:graphic>
              <a:graphicData uri="http://schemas.openxmlformats.org/drawingml/2006/table">
                <a:tbl>
                  <a:tblPr firstRow="1" firstCol="1" bandRow="1" bandCol="1">
                    <a:tableStyleId>{5C22544A-7EE6-4342-B048-85BDC9FD1C3A}</a:tableStyleId>
                  </a:tblPr>
                  <a:tblGrid>
                    <a:gridCol w="1113183"/>
                    <a:gridCol w="7422706"/>
                    <a:gridCol w="1113183"/>
                  </a:tblGrid>
                  <a:tr h="1241997">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tc>
                    <a:tc>
                      <a:txBody>
                        <a:bodyPr/>
                        <a:lstStyle/>
                        <a:p>
                          <a:endParaRPr lang="cs-CZ"/>
                        </a:p>
                      </a:txBody>
                      <a:tcPr marL="68580" marR="68580" marT="0" marB="0" anchor="ctr">
                        <a:blipFill rotWithShape="0">
                          <a:blip r:embed="rId3"/>
                          <a:stretch>
                            <a:fillRect l="-15107" t="-490" r="-15353" b="-1961"/>
                          </a:stretch>
                        </a:blipFill>
                      </a:tcPr>
                    </a:tc>
                    <a:tc>
                      <a:txBody>
                        <a:bodyPr/>
                        <a:lstStyle/>
                        <a:p>
                          <a:pPr algn="just">
                            <a:lnSpc>
                              <a:spcPct val="150000"/>
                            </a:lnSpc>
                            <a:spcAft>
                              <a:spcPts val="600"/>
                            </a:spcAft>
                          </a:pPr>
                          <a:r>
                            <a:rPr lang="en-GB" sz="1800" dirty="0">
                              <a:effectLst/>
                            </a:rPr>
                            <a:t> </a:t>
                          </a:r>
                          <a:endParaRPr lang="cs-CZ" sz="1800" dirty="0">
                            <a:effectLst/>
                            <a:latin typeface="Times New Roman" panose="02020603050405020304" pitchFamily="18" charset="0"/>
                            <a:ea typeface="MS Mincho" panose="02020609040205080304" pitchFamily="49" charset="-128"/>
                          </a:endParaRPr>
                        </a:p>
                      </a:txBody>
                      <a:tcPr marL="68580" marR="68580" marT="0" marB="0" anchor="ctr"/>
                    </a:tc>
                  </a:tr>
                </a:tbl>
              </a:graphicData>
            </a:graphic>
          </p:graphicFrame>
        </mc:Fallback>
      </mc:AlternateContent>
      <mc:AlternateContent xmlns:mc="http://schemas.openxmlformats.org/markup-compatibility/2006" xmlns:a14="http://schemas.microsoft.com/office/drawing/2010/main">
        <mc:Choice Requires="a14">
          <p:sp>
            <p:nvSpPr>
              <p:cNvPr id="4" name="Obdélník 3"/>
              <p:cNvSpPr/>
              <p:nvPr/>
            </p:nvSpPr>
            <p:spPr>
              <a:xfrm>
                <a:off x="1402659" y="3381588"/>
                <a:ext cx="7832593" cy="771173"/>
              </a:xfrm>
              <a:prstGeom prst="rect">
                <a:avLst/>
              </a:prstGeom>
            </p:spPr>
            <p:txBody>
              <a:bodyPr wrap="square">
                <a:spAutoFit/>
              </a:bodyPr>
              <a:lstStyle/>
              <a:p>
                <a:pPr>
                  <a:lnSpc>
                    <a:spcPct val="150000"/>
                  </a:lnSpc>
                  <a:spcAft>
                    <a:spcPts val="0"/>
                  </a:spcAft>
                </a:pPr>
                <a:r>
                  <a:rPr lang="cs-CZ" dirty="0">
                    <a:effectLst/>
                    <a:latin typeface="Times New Roman" panose="02020603050405020304" pitchFamily="18" charset="0"/>
                    <a:ea typeface="MS Mincho" panose="02020609040205080304" pitchFamily="49" charset="-128"/>
                  </a:rPr>
                  <a:t> </a:t>
                </a:r>
                <a:r>
                  <a:rPr lang="cs-CZ" dirty="0" smtClean="0">
                    <a:effectLst/>
                    <a:latin typeface="Times New Roman" panose="02020603050405020304" pitchFamily="18" charset="0"/>
                    <a:ea typeface="MS Mincho" panose="02020609040205080304" pitchFamily="49" charset="-128"/>
                  </a:rPr>
                  <a:t>                               </a:t>
                </a:r>
                <a14:m>
                  <m:oMath xmlns:m="http://schemas.openxmlformats.org/officeDocument/2006/math">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𝑔</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m:t>
                        </m:r>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r>
                      <a:rPr lang="en-GB" sz="2000" i="1">
                        <a:effectLst/>
                        <a:latin typeface="Cambria Math" panose="02040503050406030204" pitchFamily="18" charset="0"/>
                        <a:ea typeface="MS Mincho" panose="02020609040205080304" pitchFamily="49" charset="-128"/>
                        <a:cs typeface="Times New Roman" panose="02020603050405020304" pitchFamily="18" charset="0"/>
                      </a:rPr>
                      <m:t>−2</m:t>
                    </m:r>
                    <m:f>
                      <m:fPr>
                        <m:ctrlPr>
                          <a:rPr lang="cs-CZ" sz="2000" i="1">
                            <a:effectLst/>
                            <a:latin typeface="Cambria Math" panose="02040503050406030204" pitchFamily="18" charset="0"/>
                          </a:rPr>
                        </m:ctrlPr>
                      </m:fPr>
                      <m:num>
                        <m:r>
                          <a:rPr lang="en-GB" sz="2000" i="1">
                            <a:effectLst/>
                            <a:latin typeface="Cambria Math" panose="02040503050406030204" pitchFamily="18" charset="0"/>
                            <a:ea typeface="MS Mincho" panose="02020609040205080304" pitchFamily="49" charset="-128"/>
                            <a:cs typeface="Times New Roman" panose="02020603050405020304" pitchFamily="18" charset="0"/>
                          </a:rPr>
                          <m:t>𝑇</m:t>
                        </m:r>
                      </m:num>
                      <m:den>
                        <m:r>
                          <a:rPr lang="en-GB" sz="2000" i="1">
                            <a:effectLst/>
                            <a:latin typeface="Cambria Math" panose="02040503050406030204" pitchFamily="18" charset="0"/>
                            <a:ea typeface="MS Mincho" panose="02020609040205080304" pitchFamily="49" charset="-128"/>
                            <a:cs typeface="Times New Roman" panose="02020603050405020304" pitchFamily="18" charset="0"/>
                          </a:rPr>
                          <m:t>𝑟</m:t>
                        </m:r>
                      </m:den>
                    </m:f>
                  </m:oMath>
                </a14:m>
                <a:r>
                  <a:rPr lang="cs-CZ" sz="2000" dirty="0">
                    <a:effectLst/>
                    <a:latin typeface="Times New Roman" panose="02020603050405020304" pitchFamily="18" charset="0"/>
                    <a:ea typeface="MS Mincho" panose="02020609040205080304" pitchFamily="49" charset="-128"/>
                  </a:rPr>
                  <a:t> </a:t>
                </a:r>
                <a:endParaRPr lang="cs-CZ" sz="2000" dirty="0"/>
              </a:p>
            </p:txBody>
          </p:sp>
        </mc:Choice>
        <mc:Fallback xmlns="">
          <p:sp>
            <p:nvSpPr>
              <p:cNvPr id="4" name="Obdélník 3"/>
              <p:cNvSpPr>
                <a:spLocks noRot="1" noChangeAspect="1" noMove="1" noResize="1" noEditPoints="1" noAdjustHandles="1" noChangeArrowheads="1" noChangeShapeType="1" noTextEdit="1"/>
              </p:cNvSpPr>
              <p:nvPr/>
            </p:nvSpPr>
            <p:spPr>
              <a:xfrm>
                <a:off x="1402659" y="3381588"/>
                <a:ext cx="7832593" cy="771173"/>
              </a:xfrm>
              <a:prstGeom prst="rect">
                <a:avLst/>
              </a:prstGeom>
              <a:blipFill rotWithShape="0">
                <a:blip r:embed="rId4"/>
                <a:stretch>
                  <a:fillRect/>
                </a:stretch>
              </a:blipFill>
            </p:spPr>
            <p:txBody>
              <a:bodyPr/>
              <a:lstStyle/>
              <a:p>
                <a:r>
                  <a:rPr lang="cs-CZ">
                    <a:noFill/>
                  </a:rPr>
                  <a:t> </a:t>
                </a:r>
              </a:p>
            </p:txBody>
          </p:sp>
        </mc:Fallback>
      </mc:AlternateContent>
      <p:sp>
        <p:nvSpPr>
          <p:cNvPr id="6" name="Rectangle 1"/>
          <p:cNvSpPr>
            <a:spLocks noChangeArrowheads="1"/>
          </p:cNvSpPr>
          <p:nvPr/>
        </p:nvSpPr>
        <p:spPr bwMode="auto">
          <a:xfrm>
            <a:off x="467544" y="3074372"/>
            <a:ext cx="66575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84150" algn="l" defTabSz="914400" rtl="0" eaLnBrk="0" fontAlgn="base" latinLnBrk="0" hangingPunct="0">
              <a:lnSpc>
                <a:spcPct val="100000"/>
              </a:lnSpc>
              <a:spcBef>
                <a:spcPct val="0"/>
              </a:spcBef>
              <a:spcAft>
                <a:spcPct val="0"/>
              </a:spcAft>
              <a:buClrTx/>
              <a:buSzTx/>
              <a:buFontTx/>
              <a:buNone/>
              <a:tabLst/>
            </a:pP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The spherical approximation of the </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gravity anomaly</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1" u="none" strike="noStrike" cap="none" normalizeH="0" baseline="0" dirty="0" err="1" smtClean="0">
                <a:ln>
                  <a:noFill/>
                </a:ln>
                <a:effectLst/>
                <a:latin typeface="Arial" panose="020B0604020202020204" pitchFamily="34" charset="0"/>
                <a:ea typeface="Times New Roman" panose="02020603050405020304" pitchFamily="18" charset="0"/>
              </a:rPr>
              <a:t>Δg</a:t>
            </a:r>
            <a:r>
              <a:rPr kumimoji="0" lang="en-GB" altLang="zh-CN" sz="1600" b="0" i="1" u="none" strike="noStrike" cap="none" normalizeH="0" baseline="0" dirty="0" smtClean="0">
                <a:ln>
                  <a:noFill/>
                </a:ln>
                <a:effectLst/>
                <a:latin typeface="Arial" panose="020B0604020202020204" pitchFamily="34" charset="0"/>
                <a:ea typeface="Times New Roman" panose="02020603050405020304" pitchFamily="18" charset="0"/>
              </a:rPr>
              <a:t>  </a:t>
            </a:r>
            <a:r>
              <a:rPr kumimoji="0" lang="en-GB" altLang="zh-CN" sz="1600" b="0" i="0" u="none" strike="noStrike" cap="none" normalizeH="0" baseline="0" dirty="0" smtClean="0">
                <a:ln>
                  <a:noFill/>
                </a:ln>
                <a:effectLst/>
                <a:latin typeface="Arial" panose="020B0604020202020204" pitchFamily="34" charset="0"/>
                <a:ea typeface="Times New Roman" panose="02020603050405020304" pitchFamily="18" charset="0"/>
              </a:rPr>
              <a:t>is computed </a:t>
            </a:r>
            <a:endParaRPr kumimoji="0" lang="cs-CZ" altLang="zh-CN" sz="1600" b="0" i="0" u="none" strike="noStrike" cap="none" normalizeH="0" baseline="0" dirty="0" smtClean="0">
              <a:ln>
                <a:noFill/>
              </a:ln>
              <a:effectLst/>
              <a:latin typeface="Arial" panose="020B0604020202020204" pitchFamily="34" charset="0"/>
            </a:endParaRPr>
          </a:p>
        </p:txBody>
      </p:sp>
      <p:sp>
        <p:nvSpPr>
          <p:cNvPr id="7" name="Obdélník 6"/>
          <p:cNvSpPr/>
          <p:nvPr/>
        </p:nvSpPr>
        <p:spPr>
          <a:xfrm>
            <a:off x="107504" y="188640"/>
            <a:ext cx="9851181" cy="338554"/>
          </a:xfrm>
          <a:prstGeom prst="rect">
            <a:avLst/>
          </a:prstGeom>
        </p:spPr>
        <p:txBody>
          <a:bodyPr wrap="square">
            <a:spAutoFit/>
          </a:bodyPr>
          <a:lstStyle/>
          <a:p>
            <a:r>
              <a:rPr lang="en-GB" sz="1600" i="1" dirty="0" smtClean="0">
                <a:ea typeface="Times New Roman" panose="02020603050405020304" pitchFamily="18" charset="0"/>
              </a:rPr>
              <a:t>Disturbing </a:t>
            </a:r>
            <a:r>
              <a:rPr lang="en-GB" sz="1600" i="1" dirty="0">
                <a:ea typeface="Times New Roman" panose="02020603050405020304" pitchFamily="18" charset="0"/>
              </a:rPr>
              <a:t>static gravitational potential </a:t>
            </a:r>
            <a:r>
              <a:rPr lang="en-GB" sz="1600" dirty="0">
                <a:ea typeface="Times New Roman" panose="02020603050405020304" pitchFamily="18" charset="0"/>
              </a:rPr>
              <a:t>outside the Earth masses in </a:t>
            </a:r>
            <a:r>
              <a:rPr lang="en-GB" sz="1600" dirty="0" smtClean="0">
                <a:ea typeface="Times New Roman" panose="02020603050405020304" pitchFamily="18" charset="0"/>
              </a:rPr>
              <a:t> </a:t>
            </a:r>
            <a:r>
              <a:rPr lang="en-GB" sz="1600" dirty="0">
                <a:ea typeface="Times New Roman" panose="02020603050405020304" pitchFamily="18" charset="0"/>
              </a:rPr>
              <a:t>spherical harmonic expansion </a:t>
            </a:r>
            <a:endParaRPr lang="cs-CZ" sz="1600" dirty="0"/>
          </a:p>
        </p:txBody>
      </p:sp>
      <p:sp>
        <p:nvSpPr>
          <p:cNvPr id="8" name="Obdélník 7"/>
          <p:cNvSpPr/>
          <p:nvPr/>
        </p:nvSpPr>
        <p:spPr>
          <a:xfrm>
            <a:off x="107504" y="1647480"/>
            <a:ext cx="10422904" cy="1384995"/>
          </a:xfrm>
          <a:prstGeom prst="rect">
            <a:avLst/>
          </a:prstGeom>
        </p:spPr>
        <p:txBody>
          <a:bodyPr wrap="square">
            <a:spAutoFit/>
          </a:bodyPr>
          <a:lstStyle/>
          <a:p>
            <a:pPr lvl="0" indent="184150"/>
            <a:r>
              <a:rPr lang="en-GB" altLang="zh-CN" sz="1400" dirty="0">
                <a:ea typeface="Times New Roman" panose="02020603050405020304" pitchFamily="18" charset="0"/>
              </a:rPr>
              <a:t>where </a:t>
            </a:r>
            <a:r>
              <a:rPr lang="en-GB" altLang="zh-CN" sz="1400" i="1" dirty="0">
                <a:ea typeface="Times New Roman" panose="02020603050405020304" pitchFamily="18" charset="0"/>
              </a:rPr>
              <a:t>GM</a:t>
            </a:r>
            <a:r>
              <a:rPr lang="en-GB" altLang="zh-CN" sz="1400" dirty="0">
                <a:ea typeface="Times New Roman" panose="02020603050405020304" pitchFamily="18" charset="0"/>
              </a:rPr>
              <a:t> is a product of the universal gravitational constant and the mass of the Earth (also known </a:t>
            </a:r>
            <a:r>
              <a:rPr lang="en-GB" altLang="zh-CN" sz="1400" dirty="0" smtClean="0">
                <a:ea typeface="Times New Roman" panose="02020603050405020304" pitchFamily="18" charset="0"/>
              </a:rPr>
              <a:t>as </a:t>
            </a:r>
          </a:p>
          <a:p>
            <a:pPr lvl="0" indent="184150"/>
            <a:r>
              <a:rPr lang="en-GB" altLang="zh-CN" sz="1400" dirty="0" smtClean="0">
                <a:ea typeface="Times New Roman" panose="02020603050405020304" pitchFamily="18" charset="0"/>
              </a:rPr>
              <a:t>the </a:t>
            </a:r>
            <a:r>
              <a:rPr lang="en-GB" altLang="zh-CN" sz="1400" dirty="0">
                <a:ea typeface="Times New Roman" panose="02020603050405020304" pitchFamily="18" charset="0"/>
              </a:rPr>
              <a:t>geocentric gravitational constant), </a:t>
            </a:r>
            <a:r>
              <a:rPr lang="en-GB" altLang="zh-CN" sz="1400" i="1" dirty="0">
                <a:ea typeface="Times New Roman" panose="02020603050405020304" pitchFamily="18" charset="0"/>
              </a:rPr>
              <a:t>r</a:t>
            </a:r>
            <a:r>
              <a:rPr lang="en-GB" altLang="zh-CN" sz="1400" dirty="0">
                <a:ea typeface="Times New Roman" panose="02020603050405020304" pitchFamily="18" charset="0"/>
              </a:rPr>
              <a:t> is the radial distance of an external point where </a:t>
            </a:r>
            <a:r>
              <a:rPr lang="en-GB" altLang="zh-CN" sz="1400" i="1" dirty="0">
                <a:ea typeface="Times New Roman" panose="02020603050405020304" pitchFamily="18" charset="0"/>
              </a:rPr>
              <a:t>T</a:t>
            </a:r>
            <a:r>
              <a:rPr lang="en-GB" altLang="zh-CN" sz="1400" dirty="0">
                <a:ea typeface="Times New Roman" panose="02020603050405020304" pitchFamily="18" charset="0"/>
              </a:rPr>
              <a:t> is computed, </a:t>
            </a:r>
            <a:endParaRPr lang="en-GB" altLang="zh-CN" sz="1400" dirty="0" smtClean="0">
              <a:ea typeface="Times New Roman" panose="02020603050405020304" pitchFamily="18" charset="0"/>
            </a:endParaRPr>
          </a:p>
          <a:p>
            <a:pPr lvl="0" indent="184150"/>
            <a:r>
              <a:rPr lang="en-GB" altLang="zh-CN" sz="1400" i="1" dirty="0" smtClean="0">
                <a:ea typeface="Times New Roman" panose="02020603050405020304" pitchFamily="18" charset="0"/>
              </a:rPr>
              <a:t>R</a:t>
            </a:r>
            <a:r>
              <a:rPr lang="en-GB" altLang="zh-CN" sz="1400" dirty="0" smtClean="0">
                <a:ea typeface="Times New Roman" panose="02020603050405020304" pitchFamily="18" charset="0"/>
              </a:rPr>
              <a:t> </a:t>
            </a:r>
            <a:r>
              <a:rPr lang="en-GB" altLang="zh-CN" sz="1400" dirty="0">
                <a:ea typeface="Times New Roman" panose="02020603050405020304" pitchFamily="18" charset="0"/>
              </a:rPr>
              <a:t>is the radius of the Earth (which can be approximated by the semi-major axis of a reference ellipsoid), </a:t>
            </a:r>
            <a:endParaRPr lang="en-GB" altLang="zh-CN" sz="1400" dirty="0" smtClean="0">
              <a:ea typeface="Times New Roman" panose="02020603050405020304" pitchFamily="18" charset="0"/>
            </a:endParaRPr>
          </a:p>
          <a:p>
            <a:pPr lvl="0" indent="184150"/>
            <a:r>
              <a:rPr lang="en-GB" altLang="zh-CN" sz="1400" i="1" dirty="0" err="1" smtClean="0">
                <a:ea typeface="Times New Roman" panose="02020603050405020304" pitchFamily="18" charset="0"/>
              </a:rPr>
              <a:t>P</a:t>
            </a:r>
            <a:r>
              <a:rPr lang="en-GB" altLang="zh-CN" sz="1400" i="1" baseline="-30000" dirty="0" err="1" smtClean="0">
                <a:ea typeface="Times New Roman" panose="02020603050405020304" pitchFamily="18" charset="0"/>
              </a:rPr>
              <a:t>l,m</a:t>
            </a:r>
            <a:r>
              <a:rPr lang="en-GB" altLang="zh-CN" sz="1400" dirty="0" smtClean="0">
                <a:ea typeface="Times New Roman" panose="02020603050405020304" pitchFamily="18" charset="0"/>
              </a:rPr>
              <a:t> </a:t>
            </a:r>
            <a:r>
              <a:rPr lang="en-GB" altLang="zh-CN" sz="1400" i="1" dirty="0">
                <a:ea typeface="Times New Roman" panose="02020603050405020304" pitchFamily="18" charset="0"/>
              </a:rPr>
              <a:t>(sin φ) </a:t>
            </a:r>
            <a:r>
              <a:rPr lang="en-GB" altLang="zh-CN" sz="1400" dirty="0">
                <a:ea typeface="Times New Roman" panose="02020603050405020304" pitchFamily="18" charset="0"/>
              </a:rPr>
              <a:t>are the Legendre associated functions, </a:t>
            </a:r>
            <a:r>
              <a:rPr lang="en-GB" altLang="zh-CN" sz="1400" i="1" dirty="0">
                <a:ea typeface="Times New Roman" panose="02020603050405020304" pitchFamily="18" charset="0"/>
              </a:rPr>
              <a:t>l </a:t>
            </a:r>
            <a:r>
              <a:rPr lang="en-GB" altLang="zh-CN" sz="1400" dirty="0">
                <a:ea typeface="Times New Roman" panose="02020603050405020304" pitchFamily="18" charset="0"/>
              </a:rPr>
              <a:t>and</a:t>
            </a:r>
            <a:r>
              <a:rPr lang="en-GB" altLang="zh-CN" sz="1400" i="1" dirty="0">
                <a:ea typeface="Times New Roman" panose="02020603050405020304" pitchFamily="18" charset="0"/>
              </a:rPr>
              <a:t> m </a:t>
            </a:r>
            <a:r>
              <a:rPr lang="en-GB" altLang="zh-CN" sz="1400" dirty="0">
                <a:ea typeface="Times New Roman" panose="02020603050405020304" pitchFamily="18" charset="0"/>
              </a:rPr>
              <a:t>are the degree and order of the harmonic expansion,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i="1" dirty="0">
                <a:ea typeface="Times New Roman" panose="02020603050405020304" pitchFamily="18" charset="0"/>
              </a:rPr>
              <a:t>φ, λ</a:t>
            </a:r>
            <a:r>
              <a:rPr lang="en-GB" altLang="zh-CN" sz="1400" dirty="0">
                <a:ea typeface="Times New Roman" panose="02020603050405020304" pitchFamily="18" charset="0"/>
              </a:rPr>
              <a:t>) are the geocentric latitude and longitude,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and </a:t>
            </a:r>
            <a:r>
              <a:rPr lang="en-GB" altLang="zh-CN" sz="1400" i="1" dirty="0" err="1">
                <a:ea typeface="Times New Roman" panose="02020603050405020304" pitchFamily="18" charset="0"/>
              </a:rPr>
              <a:t>S</a:t>
            </a:r>
            <a:r>
              <a:rPr lang="en-GB" altLang="zh-CN" sz="1400" i="1" baseline="-30000" dirty="0" err="1">
                <a:ea typeface="Times New Roman" panose="02020603050405020304" pitchFamily="18" charset="0"/>
              </a:rPr>
              <a:t>l,m</a:t>
            </a:r>
            <a:r>
              <a:rPr lang="en-GB" altLang="zh-CN" sz="1400" dirty="0">
                <a:ea typeface="Times New Roman" panose="02020603050405020304" pitchFamily="18" charset="0"/>
              </a:rPr>
              <a:t> are the harmonic </a:t>
            </a:r>
            <a:r>
              <a:rPr lang="en-GB" altLang="zh-CN" sz="1400" dirty="0" err="1">
                <a:ea typeface="Times New Roman" panose="02020603050405020304" pitchFamily="18" charset="0"/>
              </a:rPr>
              <a:t>geopotential</a:t>
            </a:r>
            <a:r>
              <a:rPr lang="en-GB" altLang="zh-CN" sz="1400" dirty="0">
                <a:ea typeface="Times New Roman" panose="02020603050405020304" pitchFamily="18" charset="0"/>
              </a:rPr>
              <a:t> coefficients </a:t>
            </a:r>
            <a:endParaRPr lang="en-GB" altLang="zh-CN" sz="1400" dirty="0" smtClean="0">
              <a:ea typeface="Times New Roman" panose="02020603050405020304" pitchFamily="18" charset="0"/>
            </a:endParaRPr>
          </a:p>
          <a:p>
            <a:pPr lvl="0" indent="184150"/>
            <a:r>
              <a:rPr lang="en-GB" altLang="zh-CN" sz="1400" dirty="0" smtClean="0">
                <a:ea typeface="Times New Roman" panose="02020603050405020304" pitchFamily="18" charset="0"/>
              </a:rPr>
              <a:t>(</a:t>
            </a:r>
            <a:r>
              <a:rPr lang="en-GB" altLang="zh-CN" sz="1400" dirty="0">
                <a:ea typeface="Times New Roman" panose="02020603050405020304" pitchFamily="18" charset="0"/>
              </a:rPr>
              <a:t>Stokes parameters), fully normalized,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l,m</a:t>
            </a:r>
            <a:r>
              <a:rPr lang="en-GB" altLang="zh-CN" sz="1400" i="1" baseline="-30000" dirty="0">
                <a:ea typeface="Times New Roman" panose="02020603050405020304" pitchFamily="18" charset="0"/>
              </a:rPr>
              <a:t> </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where</a:t>
            </a:r>
            <a:r>
              <a:rPr lang="en-GB" altLang="zh-CN" sz="1400" i="1" dirty="0">
                <a:ea typeface="Times New Roman" panose="02020603050405020304" pitchFamily="18" charset="0"/>
              </a:rPr>
              <a:t> </a:t>
            </a:r>
            <a:r>
              <a:rPr lang="en-GB" altLang="zh-CN" sz="1400" i="1" dirty="0" err="1">
                <a:ea typeface="Times New Roman" panose="02020603050405020304" pitchFamily="18" charset="0"/>
              </a:rPr>
              <a:t>C</a:t>
            </a:r>
            <a:r>
              <a:rPr lang="en-GB" altLang="zh-CN" sz="1400" i="1" baseline="30000" dirty="0" err="1">
                <a:ea typeface="Times New Roman" panose="02020603050405020304" pitchFamily="18" charset="0"/>
              </a:rPr>
              <a:t>el</a:t>
            </a:r>
            <a:r>
              <a:rPr lang="en-GB" altLang="zh-CN" sz="1400" i="1" baseline="-30000" dirty="0" err="1">
                <a:ea typeface="Times New Roman" panose="02020603050405020304" pitchFamily="18" charset="0"/>
              </a:rPr>
              <a:t>l,m</a:t>
            </a:r>
            <a:r>
              <a:rPr lang="en-GB" altLang="zh-CN" sz="1400" i="1" dirty="0">
                <a:ea typeface="Times New Roman" panose="02020603050405020304" pitchFamily="18" charset="0"/>
              </a:rPr>
              <a:t> </a:t>
            </a:r>
            <a:r>
              <a:rPr lang="en-GB" altLang="zh-CN" sz="1400" dirty="0">
                <a:ea typeface="Times New Roman" panose="02020603050405020304" pitchFamily="18" charset="0"/>
              </a:rPr>
              <a:t>belongs to the reference ellipsoid.</a:t>
            </a:r>
            <a:endParaRPr lang="cs-CZ" altLang="zh-CN" sz="1400" dirty="0"/>
          </a:p>
        </p:txBody>
      </p:sp>
      <p:sp>
        <p:nvSpPr>
          <p:cNvPr id="9" name="Obdélník 8"/>
          <p:cNvSpPr/>
          <p:nvPr/>
        </p:nvSpPr>
        <p:spPr>
          <a:xfrm>
            <a:off x="323528" y="4152761"/>
            <a:ext cx="8478688" cy="1077218"/>
          </a:xfrm>
          <a:prstGeom prst="rect">
            <a:avLst/>
          </a:prstGeom>
        </p:spPr>
        <p:txBody>
          <a:bodyPr wrap="square">
            <a:spAutoFit/>
          </a:bodyPr>
          <a:lstStyle/>
          <a:p>
            <a:pPr lvl="0" indent="184150"/>
            <a:r>
              <a:rPr lang="en-GB" altLang="zh-CN" sz="1600" dirty="0">
                <a:ea typeface="Times New Roman" panose="02020603050405020304" pitchFamily="18" charset="0"/>
              </a:rPr>
              <a:t>or one can use the </a:t>
            </a:r>
            <a:r>
              <a:rPr lang="en-GB" altLang="zh-CN" sz="1600" i="1" dirty="0">
                <a:ea typeface="Times New Roman" panose="02020603050405020304" pitchFamily="18" charset="0"/>
              </a:rPr>
              <a:t>gravity disturbance</a:t>
            </a:r>
            <a:r>
              <a:rPr lang="en-GB" altLang="zh-CN" sz="1600" dirty="0">
                <a:ea typeface="Times New Roman" panose="02020603050405020304" pitchFamily="18" charset="0"/>
              </a:rPr>
              <a:t> (it is the same </a:t>
            </a:r>
            <a:r>
              <a:rPr lang="en-GB" altLang="zh-CN" sz="1600" dirty="0" smtClean="0">
                <a:ea typeface="Times New Roman" panose="02020603050405020304" pitchFamily="18" charset="0"/>
              </a:rPr>
              <a:t>but </a:t>
            </a:r>
            <a:r>
              <a:rPr lang="en-GB" altLang="zh-CN" sz="1600" dirty="0">
                <a:ea typeface="Times New Roman" panose="02020603050405020304" pitchFamily="18" charset="0"/>
              </a:rPr>
              <a:t>without the second term</a:t>
            </a:r>
            <a:r>
              <a:rPr lang="en-GB" altLang="zh-CN" sz="1600" dirty="0" smtClean="0">
                <a:ea typeface="Times New Roman" panose="02020603050405020304" pitchFamily="18" charset="0"/>
              </a:rPr>
              <a:t>).</a:t>
            </a:r>
          </a:p>
          <a:p>
            <a:pPr lvl="0" indent="184150"/>
            <a:endParaRPr lang="en-GB" sz="1600" dirty="0"/>
          </a:p>
          <a:p>
            <a:pPr lvl="0" indent="184150"/>
            <a:r>
              <a:rPr lang="en-GB" sz="1600" i="1" dirty="0" smtClean="0"/>
              <a:t>Gravity </a:t>
            </a:r>
            <a:r>
              <a:rPr lang="en-GB" sz="1600" i="1" dirty="0"/>
              <a:t>gradient tensor</a:t>
            </a:r>
            <a:r>
              <a:rPr lang="en-GB" sz="1600" dirty="0"/>
              <a:t> </a:t>
            </a:r>
            <a:r>
              <a:rPr lang="en-GB" sz="1600" b="1" dirty="0"/>
              <a:t>Γ</a:t>
            </a:r>
            <a:r>
              <a:rPr lang="en-GB" sz="1600" dirty="0"/>
              <a:t> (the </a:t>
            </a:r>
            <a:r>
              <a:rPr lang="en-GB" sz="1600" dirty="0" err="1"/>
              <a:t>Marussi</a:t>
            </a:r>
            <a:r>
              <a:rPr lang="en-GB" sz="1600" dirty="0"/>
              <a:t> tensor) is a tensor of the second derivatives of </a:t>
            </a:r>
            <a:endParaRPr lang="en-GB" sz="1600" dirty="0" smtClean="0"/>
          </a:p>
          <a:p>
            <a:pPr lvl="0" indent="184150"/>
            <a:r>
              <a:rPr lang="en-GB" sz="1600" dirty="0" smtClean="0"/>
              <a:t>the </a:t>
            </a:r>
            <a:r>
              <a:rPr lang="en-GB" sz="1600" dirty="0"/>
              <a:t>disturbing potential </a:t>
            </a:r>
            <a:r>
              <a:rPr lang="en-GB" sz="1600" i="1" dirty="0" smtClean="0"/>
              <a:t>T:</a:t>
            </a:r>
            <a:r>
              <a:rPr lang="en-GB" sz="1600" dirty="0"/>
              <a:t> </a:t>
            </a:r>
            <a:r>
              <a:rPr lang="en-GB" altLang="zh-CN" sz="1600" dirty="0" smtClean="0">
                <a:ea typeface="Times New Roman" panose="02020603050405020304" pitchFamily="18" charset="0"/>
              </a:rPr>
              <a:t> </a:t>
            </a:r>
            <a:endParaRPr lang="en-GB" altLang="zh-CN" sz="1600" dirty="0"/>
          </a:p>
        </p:txBody>
      </p:sp>
      <mc:AlternateContent xmlns:mc="http://schemas.openxmlformats.org/markup-compatibility/2006" xmlns:a14="http://schemas.microsoft.com/office/drawing/2010/main">
        <mc:Choice Requires="a14">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22751">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pPr algn="just">
                            <a:lnSpc>
                              <a:spcPct val="115000"/>
                            </a:lnSpc>
                            <a:spcBef>
                              <a:spcPts val="720"/>
                            </a:spcBef>
                            <a:spcAft>
                              <a:spcPts val="0"/>
                            </a:spcAft>
                          </a:pPr>
                          <a14:m>
                            <m:oMath xmlns:m="http://schemas.openxmlformats.org/officeDocument/2006/math">
                              <m:r>
                                <a:rPr lang="cs-CZ" sz="1800" smtClean="0">
                                  <a:solidFill>
                                    <a:schemeClr val="tx1"/>
                                  </a:solidFill>
                                  <a:effectLst/>
                                  <a:latin typeface="Cambria Math" panose="02040503050406030204" pitchFamily="18" charset="0"/>
                                </a:rPr>
                                <m:t>𝚪</m:t>
                              </m:r>
                            </m:oMath>
                          </a14:m>
                          <a:r>
                            <a:rPr lang="en-US" sz="1800" dirty="0" smtClean="0">
                              <a:solidFill>
                                <a:schemeClr val="tx1"/>
                              </a:solidFill>
                              <a:effectLst/>
                            </a:rPr>
                            <a:t> </a:t>
                          </a:r>
                          <a:r>
                            <a:rPr lang="cs-CZ" sz="1800" b="0" dirty="0">
                              <a:solidFill>
                                <a:schemeClr val="tx1"/>
                              </a:solidFill>
                              <a:effectLst/>
                            </a:rPr>
                            <a:t>=</a:t>
                          </a:r>
                          <a:r>
                            <a:rPr lang="cs-CZ" sz="1800" dirty="0">
                              <a:solidFill>
                                <a:schemeClr val="tx1"/>
                              </a:solidFill>
                              <a:effectLst/>
                            </a:rPr>
                            <a:t> </a:t>
                          </a:r>
                          <a14:m>
                            <m:oMath xmlns:m="http://schemas.openxmlformats.org/officeDocument/2006/math">
                              <m:d>
                                <m:dPr>
                                  <m:begChr m:val="["/>
                                  <m:endChr m:val="]"/>
                                  <m:ctrlPr>
                                    <a:rPr lang="cs-CZ" sz="1800" i="1">
                                      <a:solidFill>
                                        <a:schemeClr val="tx1"/>
                                      </a:solidFill>
                                      <a:effectLst/>
                                      <a:latin typeface="Cambria Math" panose="02040503050406030204" pitchFamily="18" charset="0"/>
                                    </a:rPr>
                                  </m:ctrlPr>
                                </m:dPr>
                                <m:e>
                                  <m:m>
                                    <m:mPr>
                                      <m:mcs>
                                        <m:mc>
                                          <m:mcPr>
                                            <m:count m:val="3"/>
                                            <m:mcJc m:val="center"/>
                                          </m:mcPr>
                                        </m:mc>
                                      </m:mcs>
                                      <m:ctrlPr>
                                        <a:rPr lang="cs-CZ" sz="1800" i="1">
                                          <a:solidFill>
                                            <a:schemeClr val="tx1"/>
                                          </a:solidFill>
                                          <a:effectLst/>
                                          <a:latin typeface="Cambria Math" panose="02040503050406030204" pitchFamily="18" charset="0"/>
                                        </a:rPr>
                                      </m:ctrlPr>
                                    </m:mP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𝑥𝑧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𝑦𝑧</m:t>
                                            </m:r>
                                          </m:sub>
                                        </m:sSub>
                                      </m:e>
                                    </m:mr>
                                    <m:mr>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𝑧𝑥</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𝑧𝑦</m:t>
                                            </m:r>
                                          </m:sub>
                                        </m:sSub>
                                      </m:e>
                                      <m:e>
                                        <m:sSub>
                                          <m:sSubPr>
                                            <m:ctrlPr>
                                              <a:rPr lang="cs-CZ" sz="1800" i="1">
                                                <a:solidFill>
                                                  <a:schemeClr val="tx1"/>
                                                </a:solidFill>
                                                <a:effectLst/>
                                                <a:latin typeface="Cambria Math" panose="02040503050406030204" pitchFamily="18" charset="0"/>
                                              </a:rPr>
                                            </m:ctrlPr>
                                          </m:sSubPr>
                                          <m:e>
                                            <m:r>
                                              <a:rPr lang="cs-CZ" sz="1800">
                                                <a:solidFill>
                                                  <a:schemeClr val="tx1"/>
                                                </a:solidFill>
                                                <a:effectLst/>
                                                <a:latin typeface="Cambria Math" panose="02040503050406030204" pitchFamily="18" charset="0"/>
                                              </a:rPr>
                                              <m:t>𝑇</m:t>
                                            </m:r>
                                          </m:e>
                                          <m:sub>
                                            <m:r>
                                              <a:rPr lang="cs-CZ" sz="1800">
                                                <a:solidFill>
                                                  <a:schemeClr val="tx1"/>
                                                </a:solidFill>
                                                <a:effectLst/>
                                                <a:latin typeface="Cambria Math" panose="02040503050406030204" pitchFamily="18" charset="0"/>
                                              </a:rPr>
                                              <m:t>𝑧𝑧</m:t>
                                            </m:r>
                                          </m:sub>
                                        </m:sSub>
                                      </m:e>
                                    </m:mr>
                                  </m:m>
                                </m:e>
                              </m:d>
                            </m:oMath>
                          </a14:m>
                          <a:r>
                            <a:rPr lang="cs-CZ" sz="1600" dirty="0">
                              <a:solidFill>
                                <a:schemeClr val="tx1"/>
                              </a:solidFill>
                              <a:effectLst/>
                            </a:rPr>
                            <a:t> = </a:t>
                          </a:r>
                          <a14:m>
                            <m:oMath xmlns:m="http://schemas.openxmlformats.org/officeDocument/2006/math">
                              <m:d>
                                <m:dPr>
                                  <m:begChr m:val="["/>
                                  <m:endChr m:val="]"/>
                                  <m:ctrlPr>
                                    <a:rPr lang="cs-CZ" sz="1600" i="1">
                                      <a:solidFill>
                                        <a:schemeClr val="tx1"/>
                                      </a:solidFill>
                                      <a:effectLst/>
                                      <a:latin typeface="Cambria Math" panose="02040503050406030204" pitchFamily="18" charset="0"/>
                                    </a:rPr>
                                  </m:ctrlPr>
                                </m:dPr>
                                <m:e>
                                  <m:m>
                                    <m:mPr>
                                      <m:mcs>
                                        <m:mc>
                                          <m:mcPr>
                                            <m:count m:val="3"/>
                                            <m:mcJc m:val="center"/>
                                          </m:mcPr>
                                        </m:mc>
                                      </m:mcs>
                                      <m:ctrlPr>
                                        <a:rPr lang="cs-CZ" sz="1600" i="1">
                                          <a:solidFill>
                                            <a:schemeClr val="tx1"/>
                                          </a:solidFill>
                                          <a:effectLst/>
                                          <a:latin typeface="Cambria Math" panose="02040503050406030204" pitchFamily="18" charset="0"/>
                                        </a:rPr>
                                      </m:ctrlPr>
                                    </m:mP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𝑥</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𝑦</m:t>
                                                </m:r>
                                              </m:e>
                                              <m:sup>
                                                <m:r>
                                                  <a:rPr lang="cs-CZ" sz="1600">
                                                    <a:solidFill>
                                                      <a:schemeClr val="tx1"/>
                                                    </a:solidFill>
                                                    <a:effectLst/>
                                                    <a:latin typeface="Cambria Math" panose="02040503050406030204" pitchFamily="18" charset="0"/>
                                                  </a:rPr>
                                                  <m:t>2</m:t>
                                                </m:r>
                                              </m:sup>
                                            </m:sSup>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den>
                                        </m:f>
                                      </m:e>
                                    </m:mr>
                                    <m:mr>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𝑥</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𝑧</m:t>
                                            </m:r>
                                            <m:r>
                                              <a:rPr lang="cs-CZ" sz="1600">
                                                <a:solidFill>
                                                  <a:schemeClr val="tx1"/>
                                                </a:solidFill>
                                                <a:effectLst/>
                                                <a:latin typeface="Cambria Math" panose="02040503050406030204" pitchFamily="18" charset="0"/>
                                              </a:rPr>
                                              <m:t>𝜕</m:t>
                                            </m:r>
                                            <m:r>
                                              <a:rPr lang="cs-CZ" sz="1600">
                                                <a:solidFill>
                                                  <a:schemeClr val="tx1"/>
                                                </a:solidFill>
                                                <a:effectLst/>
                                                <a:latin typeface="Cambria Math" panose="02040503050406030204" pitchFamily="18" charset="0"/>
                                              </a:rPr>
                                              <m:t>𝑦</m:t>
                                            </m:r>
                                          </m:den>
                                        </m:f>
                                      </m:e>
                                      <m:e>
                                        <m:f>
                                          <m:fPr>
                                            <m:ctrlPr>
                                              <a:rPr lang="cs-CZ" sz="1600" i="1">
                                                <a:solidFill>
                                                  <a:schemeClr val="tx1"/>
                                                </a:solidFill>
                                                <a:effectLst/>
                                                <a:latin typeface="Cambria Math" panose="02040503050406030204" pitchFamily="18" charset="0"/>
                                              </a:rPr>
                                            </m:ctrlPr>
                                          </m:fPr>
                                          <m:num>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m:t>
                                                </m:r>
                                              </m:e>
                                              <m:sup>
                                                <m:r>
                                                  <a:rPr lang="cs-CZ" sz="1600">
                                                    <a:solidFill>
                                                      <a:schemeClr val="tx1"/>
                                                    </a:solidFill>
                                                    <a:effectLst/>
                                                    <a:latin typeface="Cambria Math" panose="02040503050406030204" pitchFamily="18" charset="0"/>
                                                  </a:rPr>
                                                  <m:t>2</m:t>
                                                </m:r>
                                              </m:sup>
                                            </m:sSup>
                                            <m:r>
                                              <a:rPr lang="cs-CZ" sz="1600">
                                                <a:solidFill>
                                                  <a:schemeClr val="tx1"/>
                                                </a:solidFill>
                                                <a:effectLst/>
                                                <a:latin typeface="Cambria Math" panose="02040503050406030204" pitchFamily="18" charset="0"/>
                                              </a:rPr>
                                              <m:t>𝑉</m:t>
                                            </m:r>
                                          </m:num>
                                          <m:den>
                                            <m:r>
                                              <a:rPr lang="cs-CZ" sz="1600">
                                                <a:solidFill>
                                                  <a:schemeClr val="tx1"/>
                                                </a:solidFill>
                                                <a:effectLst/>
                                                <a:latin typeface="Cambria Math" panose="02040503050406030204" pitchFamily="18" charset="0"/>
                                              </a:rPr>
                                              <m:t>𝜕</m:t>
                                            </m:r>
                                            <m:sSup>
                                              <m:sSupPr>
                                                <m:ctrlPr>
                                                  <a:rPr lang="cs-CZ" sz="1600" i="1">
                                                    <a:solidFill>
                                                      <a:schemeClr val="tx1"/>
                                                    </a:solidFill>
                                                    <a:effectLst/>
                                                    <a:latin typeface="Cambria Math" panose="02040503050406030204" pitchFamily="18" charset="0"/>
                                                  </a:rPr>
                                                </m:ctrlPr>
                                              </m:sSupPr>
                                              <m:e>
                                                <m:r>
                                                  <a:rPr lang="cs-CZ" sz="1600">
                                                    <a:solidFill>
                                                      <a:schemeClr val="tx1"/>
                                                    </a:solidFill>
                                                    <a:effectLst/>
                                                    <a:latin typeface="Cambria Math" panose="02040503050406030204" pitchFamily="18" charset="0"/>
                                                  </a:rPr>
                                                  <m:t>𝑧</m:t>
                                                </m:r>
                                              </m:e>
                                              <m:sup>
                                                <m:r>
                                                  <a:rPr lang="cs-CZ" sz="1600">
                                                    <a:solidFill>
                                                      <a:schemeClr val="tx1"/>
                                                    </a:solidFill>
                                                    <a:effectLst/>
                                                    <a:latin typeface="Cambria Math" panose="02040503050406030204" pitchFamily="18" charset="0"/>
                                                  </a:rPr>
                                                  <m:t>2</m:t>
                                                </m:r>
                                              </m:sup>
                                            </m:sSup>
                                          </m:den>
                                        </m:f>
                                      </m:e>
                                    </m:mr>
                                  </m:m>
                                </m:e>
                              </m:d>
                              <m:r>
                                <a:rPr lang="cs-CZ" sz="1600">
                                  <a:solidFill>
                                    <a:schemeClr val="tx1"/>
                                  </a:solidFill>
                                  <a:effectLst/>
                                  <a:latin typeface="Cambria Math" panose="02040503050406030204" pitchFamily="18" charset="0"/>
                                </a:rPr>
                                <m:t> </m:t>
                              </m:r>
                            </m:oMath>
                          </a14:m>
                          <a:r>
                            <a:rPr lang="cs-CZ" sz="1600" dirty="0">
                              <a:solidFill>
                                <a:schemeClr val="tx1"/>
                              </a:solidFill>
                              <a:effectLst/>
                            </a:rPr>
                            <a:t> </a:t>
                          </a:r>
                          <a:r>
                            <a:rPr lang="cs-CZ" sz="1600" dirty="0" smtClean="0">
                              <a:solidFill>
                                <a:schemeClr val="tx1"/>
                              </a:solidFill>
                              <a:effectLst/>
                            </a:rPr>
                            <a:t>                                          </a:t>
                          </a:r>
                          <a:r>
                            <a:rPr lang="cs-CZ" sz="1600" dirty="0">
                              <a:solidFill>
                                <a:schemeClr val="tx1"/>
                              </a:solidFill>
                              <a:effectLst/>
                            </a:rPr>
                            <a:t>(2)</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nchor="ctr">
                        <a:noFill/>
                      </a:tcPr>
                    </a:tc>
                  </a:tr>
                </a:tbl>
              </a:graphicData>
            </a:graphic>
          </p:graphicFrame>
        </mc:Choice>
        <mc:Fallback xmlns="">
          <p:graphicFrame>
            <p:nvGraphicFramePr>
              <p:cNvPr id="10" name="Tabulka 9"/>
              <p:cNvGraphicFramePr>
                <a:graphicFrameLocks noGrp="1"/>
              </p:cNvGraphicFramePr>
              <p:nvPr>
                <p:extLst>
                  <p:ext uri="{D42A27DB-BD31-4B8C-83A1-F6EECF244321}">
                    <p14:modId xmlns:p14="http://schemas.microsoft.com/office/powerpoint/2010/main" val="1661314936"/>
                  </p:ext>
                </p:extLst>
              </p:nvPr>
            </p:nvGraphicFramePr>
            <p:xfrm>
              <a:off x="2843808" y="5085184"/>
              <a:ext cx="7348286" cy="1486218"/>
            </p:xfrm>
            <a:graphic>
              <a:graphicData uri="http://schemas.openxmlformats.org/drawingml/2006/table">
                <a:tbl>
                  <a:tblPr firstRow="1" firstCol="1" bandRow="1" bandCol="1">
                    <a:tableStyleId>{5C22544A-7EE6-4342-B048-85BDC9FD1C3A}</a:tableStyleId>
                  </a:tblPr>
                  <a:tblGrid>
                    <a:gridCol w="191826"/>
                    <a:gridCol w="7156460"/>
                  </a:tblGrid>
                  <a:tr h="1486218">
                    <a:tc>
                      <a:txBody>
                        <a:bodyPr/>
                        <a:lstStyle/>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p>
                        <a:p>
                          <a:pPr algn="just">
                            <a:lnSpc>
                              <a:spcPct val="150000"/>
                            </a:lnSpc>
                            <a:spcAft>
                              <a:spcPts val="600"/>
                            </a:spcAft>
                          </a:pPr>
                          <a:r>
                            <a:rPr lang="cs-CZ" sz="1600" dirty="0">
                              <a:solidFill>
                                <a:schemeClr val="tx1"/>
                              </a:solidFill>
                              <a:effectLst/>
                            </a:rPr>
                            <a:t> </a:t>
                          </a:r>
                          <a:endParaRPr lang="cs-CZ" sz="1600" dirty="0">
                            <a:solidFill>
                              <a:schemeClr val="tx1"/>
                            </a:solidFill>
                            <a:effectLst/>
                            <a:latin typeface="Times New Roman" panose="02020603050405020304" pitchFamily="18" charset="0"/>
                            <a:ea typeface="MS Mincho" panose="02020609040205080304" pitchFamily="49" charset="-128"/>
                          </a:endParaRPr>
                        </a:p>
                      </a:txBody>
                      <a:tcPr marL="38763" marR="38763" marT="0" marB="0"/>
                    </a:tc>
                    <a:tc>
                      <a:txBody>
                        <a:bodyPr/>
                        <a:lstStyle/>
                        <a:p>
                          <a:endParaRPr lang="cs-CZ"/>
                        </a:p>
                      </a:txBody>
                      <a:tcPr marL="38763" marR="38763" marT="0" marB="0" anchor="ctr">
                        <a:blipFill rotWithShape="0">
                          <a:blip r:embed="rId5"/>
                          <a:stretch>
                            <a:fillRect l="-2723" t="-410" r="-426" b="-2049"/>
                          </a:stretch>
                        </a:blipFill>
                      </a:tcPr>
                    </a:tc>
                  </a:tr>
                </a:tbl>
              </a:graphicData>
            </a:graphic>
          </p:graphicFrame>
        </mc:Fallback>
      </mc:AlternateContent>
    </p:spTree>
    <p:extLst>
      <p:ext uri="{BB962C8B-B14F-4D97-AF65-F5344CB8AC3E}">
        <p14:creationId xmlns:p14="http://schemas.microsoft.com/office/powerpoint/2010/main" val="2964125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230231" y="116632"/>
            <a:ext cx="6913769" cy="6567799"/>
          </a:xfrm>
          <a:prstGeom prst="rect">
            <a:avLst/>
          </a:prstGeom>
        </p:spPr>
      </p:pic>
      <p:sp>
        <p:nvSpPr>
          <p:cNvPr id="3" name="TextovéPole 2"/>
          <p:cNvSpPr txBox="1"/>
          <p:nvPr/>
        </p:nvSpPr>
        <p:spPr>
          <a:xfrm>
            <a:off x="2411760" y="6165304"/>
            <a:ext cx="4464496" cy="307777"/>
          </a:xfrm>
          <a:prstGeom prst="rect">
            <a:avLst/>
          </a:prstGeom>
          <a:noFill/>
        </p:spPr>
        <p:txBody>
          <a:bodyPr wrap="square" rtlCol="0">
            <a:spAutoFit/>
          </a:bodyPr>
          <a:lstStyle/>
          <a:p>
            <a:r>
              <a:rPr lang="cs-CZ" sz="1400" dirty="0" err="1" smtClean="0">
                <a:solidFill>
                  <a:schemeClr val="bg1"/>
                </a:solidFill>
              </a:rPr>
              <a:t>A.H.Saad</a:t>
            </a:r>
            <a:r>
              <a:rPr lang="cs-CZ" sz="1400" dirty="0" smtClean="0">
                <a:solidFill>
                  <a:schemeClr val="bg1"/>
                </a:solidFill>
              </a:rPr>
              <a:t>, </a:t>
            </a:r>
            <a:r>
              <a:rPr lang="cs-CZ" sz="1400" dirty="0" err="1" smtClean="0">
                <a:solidFill>
                  <a:schemeClr val="bg1"/>
                </a:solidFill>
              </a:rPr>
              <a:t>The</a:t>
            </a:r>
            <a:r>
              <a:rPr lang="cs-CZ" sz="1400" dirty="0" smtClean="0">
                <a:solidFill>
                  <a:schemeClr val="bg1"/>
                </a:solidFill>
              </a:rPr>
              <a:t> </a:t>
            </a:r>
            <a:r>
              <a:rPr lang="cs-CZ" sz="1400" dirty="0" err="1" smtClean="0">
                <a:solidFill>
                  <a:schemeClr val="bg1"/>
                </a:solidFill>
              </a:rPr>
              <a:t>Leading</a:t>
            </a:r>
            <a:r>
              <a:rPr lang="cs-CZ" sz="1400" dirty="0" smtClean="0">
                <a:solidFill>
                  <a:schemeClr val="bg1"/>
                </a:solidFill>
              </a:rPr>
              <a:t> </a:t>
            </a:r>
            <a:r>
              <a:rPr lang="cs-CZ" sz="1400" dirty="0" err="1" smtClean="0">
                <a:solidFill>
                  <a:schemeClr val="bg1"/>
                </a:solidFill>
              </a:rPr>
              <a:t>Edge</a:t>
            </a:r>
            <a:r>
              <a:rPr lang="cs-CZ" sz="1400" dirty="0" smtClean="0">
                <a:solidFill>
                  <a:schemeClr val="bg1"/>
                </a:solidFill>
              </a:rPr>
              <a:t>, 942-950, </a:t>
            </a:r>
            <a:r>
              <a:rPr lang="cs-CZ" sz="1400" dirty="0" err="1" smtClean="0">
                <a:solidFill>
                  <a:schemeClr val="bg1"/>
                </a:solidFill>
              </a:rPr>
              <a:t>Aug</a:t>
            </a:r>
            <a:r>
              <a:rPr lang="cs-CZ" sz="1400" dirty="0" smtClean="0">
                <a:solidFill>
                  <a:schemeClr val="bg1"/>
                </a:solidFill>
              </a:rPr>
              <a:t>. 2006</a:t>
            </a:r>
            <a:endParaRPr lang="cs-CZ" sz="1400" dirty="0">
              <a:solidFill>
                <a:schemeClr val="bg1"/>
              </a:solidFill>
            </a:endParaRPr>
          </a:p>
        </p:txBody>
      </p:sp>
      <p:pic>
        <p:nvPicPr>
          <p:cNvPr id="4" name="Obrázek 3"/>
          <p:cNvPicPr>
            <a:picLocks noChangeAspect="1"/>
          </p:cNvPicPr>
          <p:nvPr/>
        </p:nvPicPr>
        <p:blipFill rotWithShape="1">
          <a:blip r:embed="rId4"/>
          <a:srcRect l="38961" t="51306" r="24675" b="1739"/>
          <a:stretch/>
        </p:blipFill>
        <p:spPr>
          <a:xfrm>
            <a:off x="107504" y="404664"/>
            <a:ext cx="2016225" cy="1944216"/>
          </a:xfrm>
          <a:prstGeom prst="rect">
            <a:avLst/>
          </a:prstGeom>
        </p:spPr>
      </p:pic>
    </p:spTree>
    <p:extLst>
      <p:ext uri="{BB962C8B-B14F-4D97-AF65-F5344CB8AC3E}">
        <p14:creationId xmlns:p14="http://schemas.microsoft.com/office/powerpoint/2010/main" val="1116873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p:nvPr/>
        </p:nvPicPr>
        <p:blipFill>
          <a:blip r:embed="rId2" cstate="print">
            <a:extLst>
              <a:ext uri="{28A0092B-C50C-407E-A947-70E740481C1C}">
                <a14:useLocalDpi xmlns:a14="http://schemas.microsoft.com/office/drawing/2010/main" val="0"/>
              </a:ext>
            </a:extLst>
          </a:blip>
          <a:stretch>
            <a:fillRect/>
          </a:stretch>
        </p:blipFill>
        <p:spPr>
          <a:xfrm>
            <a:off x="914832" y="351826"/>
            <a:ext cx="2238375" cy="1899920"/>
          </a:xfrm>
          <a:prstGeom prst="rect">
            <a:avLst/>
          </a:prstGeom>
        </p:spPr>
      </p:pic>
      <p:pic>
        <p:nvPicPr>
          <p:cNvPr id="12" name="Obrázek 11"/>
          <p:cNvPicPr/>
          <p:nvPr/>
        </p:nvPicPr>
        <p:blipFill>
          <a:blip r:embed="rId3" cstate="print">
            <a:extLst>
              <a:ext uri="{28A0092B-C50C-407E-A947-70E740481C1C}">
                <a14:useLocalDpi xmlns:a14="http://schemas.microsoft.com/office/drawing/2010/main" val="0"/>
              </a:ext>
            </a:extLst>
          </a:blip>
          <a:stretch>
            <a:fillRect/>
          </a:stretch>
        </p:blipFill>
        <p:spPr>
          <a:xfrm>
            <a:off x="3347864" y="320591"/>
            <a:ext cx="2253615" cy="1911985"/>
          </a:xfrm>
          <a:prstGeom prst="rect">
            <a:avLst/>
          </a:prstGeom>
        </p:spPr>
      </p:pic>
      <p:pic>
        <p:nvPicPr>
          <p:cNvPr id="13" name="Obrázek 12"/>
          <p:cNvPicPr/>
          <p:nvPr/>
        </p:nvPicPr>
        <p:blipFill>
          <a:blip r:embed="rId4" cstate="print">
            <a:extLst>
              <a:ext uri="{28A0092B-C50C-407E-A947-70E740481C1C}">
                <a14:useLocalDpi xmlns:a14="http://schemas.microsoft.com/office/drawing/2010/main" val="0"/>
              </a:ext>
            </a:extLst>
          </a:blip>
          <a:stretch>
            <a:fillRect/>
          </a:stretch>
        </p:blipFill>
        <p:spPr>
          <a:xfrm>
            <a:off x="5796136" y="351826"/>
            <a:ext cx="2236470" cy="1899920"/>
          </a:xfrm>
          <a:prstGeom prst="rect">
            <a:avLst/>
          </a:prstGeom>
        </p:spPr>
      </p:pic>
      <p:pic>
        <p:nvPicPr>
          <p:cNvPr id="15" name="Obrázek 14"/>
          <p:cNvPicPr/>
          <p:nvPr/>
        </p:nvPicPr>
        <p:blipFill>
          <a:blip r:embed="rId5" cstate="print">
            <a:extLst>
              <a:ext uri="{28A0092B-C50C-407E-A947-70E740481C1C}">
                <a14:useLocalDpi xmlns:a14="http://schemas.microsoft.com/office/drawing/2010/main" val="0"/>
              </a:ext>
            </a:extLst>
          </a:blip>
          <a:stretch>
            <a:fillRect/>
          </a:stretch>
        </p:blipFill>
        <p:spPr>
          <a:xfrm>
            <a:off x="3309129" y="2420888"/>
            <a:ext cx="2292350" cy="1943735"/>
          </a:xfrm>
          <a:prstGeom prst="rect">
            <a:avLst/>
          </a:prstGeom>
        </p:spPr>
      </p:pic>
      <p:pic>
        <p:nvPicPr>
          <p:cNvPr id="16" name="Obrázek 15"/>
          <p:cNvPicPr/>
          <p:nvPr/>
        </p:nvPicPr>
        <p:blipFill>
          <a:blip r:embed="rId6" cstate="print">
            <a:extLst>
              <a:ext uri="{28A0092B-C50C-407E-A947-70E740481C1C}">
                <a14:useLocalDpi xmlns:a14="http://schemas.microsoft.com/office/drawing/2010/main" val="0"/>
              </a:ext>
            </a:extLst>
          </a:blip>
          <a:stretch>
            <a:fillRect/>
          </a:stretch>
        </p:blipFill>
        <p:spPr>
          <a:xfrm>
            <a:off x="5760875" y="2453273"/>
            <a:ext cx="2254250" cy="1911350"/>
          </a:xfrm>
          <a:prstGeom prst="rect">
            <a:avLst/>
          </a:prstGeom>
        </p:spPr>
      </p:pic>
      <p:pic>
        <p:nvPicPr>
          <p:cNvPr id="17" name="Obrázek 16"/>
          <p:cNvPicPr/>
          <p:nvPr/>
        </p:nvPicPr>
        <p:blipFill>
          <a:blip r:embed="rId7" cstate="print">
            <a:extLst>
              <a:ext uri="{28A0092B-C50C-407E-A947-70E740481C1C}">
                <a14:useLocalDpi xmlns:a14="http://schemas.microsoft.com/office/drawing/2010/main" val="0"/>
              </a:ext>
            </a:extLst>
          </a:blip>
          <a:stretch>
            <a:fillRect/>
          </a:stretch>
        </p:blipFill>
        <p:spPr>
          <a:xfrm>
            <a:off x="5684568" y="4566150"/>
            <a:ext cx="2330557" cy="1869345"/>
          </a:xfrm>
          <a:prstGeom prst="rect">
            <a:avLst/>
          </a:prstGeom>
        </p:spPr>
      </p:pic>
      <p:sp>
        <p:nvSpPr>
          <p:cNvPr id="6" name="Obdélník 5"/>
          <p:cNvSpPr/>
          <p:nvPr/>
        </p:nvSpPr>
        <p:spPr>
          <a:xfrm>
            <a:off x="251520" y="3220448"/>
            <a:ext cx="4572000" cy="3215047"/>
          </a:xfrm>
          <a:prstGeom prst="rect">
            <a:avLst/>
          </a:prstGeom>
        </p:spPr>
        <p:txBody>
          <a:bodyPr>
            <a:spAutoFit/>
          </a:bodyPr>
          <a:lstStyle/>
          <a:p>
            <a:pPr algn="just">
              <a:lnSpc>
                <a:spcPct val="107000"/>
              </a:lnSpc>
              <a:spcAft>
                <a:spcPts val="800"/>
              </a:spcAft>
            </a:pPr>
            <a:r>
              <a:rPr lang="en-US"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Marussi</a:t>
            </a: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tensor </a:t>
            </a:r>
            <a:endPar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of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second derivatives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ij</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en-GB" sz="1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organized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 follows:</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xx</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xz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yy</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i="1" dirty="0" err="1">
                <a:latin typeface="Times New Roman" panose="02020603050405020304" pitchFamily="18" charset="0"/>
                <a:ea typeface="Calibri" panose="020F0502020204030204" pitchFamily="34" charset="0"/>
                <a:cs typeface="Times New Roman" panose="02020603050405020304" pitchFamily="18" charset="0"/>
              </a:rPr>
              <a:t>T</a:t>
            </a:r>
            <a:r>
              <a:rPr lang="en-GB" i="1" baseline="-25000" dirty="0" err="1">
                <a:latin typeface="Times New Roman" panose="02020603050405020304" pitchFamily="18" charset="0"/>
                <a:ea typeface="Calibri" panose="020F0502020204030204" pitchFamily="34" charset="0"/>
                <a:cs typeface="Times New Roman" panose="02020603050405020304" pitchFamily="18" charset="0"/>
              </a:rPr>
              <a:t>yz</a:t>
            </a:r>
            <a:r>
              <a:rPr lang="en-GB" sz="1600" dirty="0">
                <a:latin typeface="Calibri" panose="020F0502020204030204" pitchFamily="34" charset="0"/>
                <a:ea typeface="Calibri" panose="020F0502020204030204" pitchFamily="34" charset="0"/>
                <a:cs typeface="Times New Roman" panose="02020603050405020304" pitchFamily="18" charset="0"/>
              </a:rPr>
              <a:t> </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smtClean="0">
                <a:latin typeface="Calibri" panose="020F0502020204030204" pitchFamily="34" charset="0"/>
                <a:ea typeface="Calibri" panose="020F0502020204030204" pitchFamily="34" charset="0"/>
                <a:cs typeface="Times New Roman" panose="02020603050405020304" pitchFamily="18" charset="0"/>
              </a:rPr>
              <a:t>                              </a:t>
            </a:r>
            <a:r>
              <a:rPr lang="en-US"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i="1" baseline="-25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zz</a:t>
            </a:r>
            <a:endParaRPr lang="cs-CZ" sz="1600"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6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6460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6039</TotalTime>
  <Words>1440</Words>
  <Application>Microsoft Office PowerPoint</Application>
  <PresentationFormat>Předvádění na obrazovce (4:3)</PresentationFormat>
  <Paragraphs>256</Paragraphs>
  <Slides>41</Slides>
  <Notes>6</Notes>
  <HiddenSlides>0</HiddenSlides>
  <MMClips>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41</vt:i4>
      </vt:variant>
    </vt:vector>
  </HeadingPairs>
  <TitlesOfParts>
    <vt:vector size="51" baseType="lpstr">
      <vt:lpstr>MS Mincho</vt:lpstr>
      <vt:lpstr>ＭＳ Ｐゴシック</vt:lpstr>
      <vt:lpstr>Arial</vt:lpstr>
      <vt:lpstr>Calibri</vt:lpstr>
      <vt:lpstr>Cambria</vt:lpstr>
      <vt:lpstr>Cambria Math</vt:lpstr>
      <vt:lpstr>Symbol</vt:lpstr>
      <vt:lpstr>Times New Roman</vt:lpstr>
      <vt:lpstr>TimesNewRomanPSMT</vt:lpstr>
      <vt:lpstr>Výchozí návrh</vt:lpstr>
      <vt:lpstr>              10 years of the Czech Republic in ESA, Nov. 2018  Jaroslav Klokočník 1,* Jan Kostelecký 2, 3, Aleš Bezděk 1,4  *1Astronomical Institute, Czech Academy of Sciences, CZ 25 165 Ondřejov, Fričova 298, Czech Republic 2 Research Institute of Geodesy, Topography and Cartography, CZ 25 066 Zdiby 98, Czech Republic, 3 Department of Geodesy and Mining Surveying, Faculty of Mining and Geology, VSB-TU Ostrava,    CZ-70833 Ostrava, Czech Republic 4 Department of Geomatics, Faculty of Civil Engineering, Czech Technical University in Prague,    Thákurova 7, CZ 16 629 Prague 6, Czech Republic    </vt:lpstr>
      <vt:lpstr>Prezentace aplikace PowerPoint</vt:lpstr>
      <vt:lpstr>Prezentace aplikace PowerPoint</vt:lpstr>
      <vt:lpstr>GOCE 2009-2013 (Gravity field and steady-state Ocean Circulation Explorer, ESA)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Chicxulub  Yucatan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ASU AV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Jaroslav Klokocnik</dc:creator>
  <cp:lastModifiedBy>Jaroslav Klokocnik</cp:lastModifiedBy>
  <cp:revision>348</cp:revision>
  <cp:lastPrinted>2015-09-07T18:41:27Z</cp:lastPrinted>
  <dcterms:created xsi:type="dcterms:W3CDTF">2015-02-14T16:23:34Z</dcterms:created>
  <dcterms:modified xsi:type="dcterms:W3CDTF">2018-11-06T11:03:12Z</dcterms:modified>
</cp:coreProperties>
</file>