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9" r:id="rId3"/>
    <p:sldId id="261" r:id="rId4"/>
    <p:sldId id="262" r:id="rId5"/>
    <p:sldId id="266" r:id="rId6"/>
    <p:sldId id="267" r:id="rId7"/>
    <p:sldId id="269" r:id="rId8"/>
    <p:sldId id="270" r:id="rId9"/>
    <p:sldId id="271" r:id="rId10"/>
    <p:sldId id="272" r:id="rId11"/>
    <p:sldId id="273" r:id="rId12"/>
    <p:sldId id="274" r:id="rId13"/>
    <p:sldId id="275" r:id="rId14"/>
    <p:sldId id="276" r:id="rId15"/>
    <p:sldId id="277" r:id="rId16"/>
    <p:sldId id="278" r:id="rId17"/>
    <p:sldId id="279" r:id="rId1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04"/>
    <p:restoredTop sz="94669"/>
  </p:normalViewPr>
  <p:slideViewPr>
    <p:cSldViewPr snapToGrid="0" snapToObjects="1">
      <p:cViewPr varScale="1">
        <p:scale>
          <a:sx n="88" d="100"/>
          <a:sy n="88" d="100"/>
        </p:scale>
        <p:origin x="-2002" y="-77"/>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1143000" y="685800"/>
            <a:ext cx="4572000" cy="3429000"/>
          </a:xfrm>
          <a:prstGeom prst="rect">
            <a:avLst/>
          </a:prstGeom>
        </p:spPr>
        <p:txBody>
          <a:bodyPr/>
          <a:lstStyle/>
          <a:p>
            <a:endParaRPr/>
          </a:p>
        </p:txBody>
      </p:sp>
      <p:sp>
        <p:nvSpPr>
          <p:cNvPr id="140" name="Shape 14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Címdia">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lIns="45719" tIns="45719" rIns="45719" bIns="45719"/>
          <a:lstStyle>
            <a:lvl1pPr algn="l" defTabSz="914400">
              <a:defRPr sz="2400" b="1" cap="all">
                <a:solidFill>
                  <a:srgbClr val="FFFFFF"/>
                </a:solidFill>
                <a:latin typeface="Arial"/>
                <a:ea typeface="Arial"/>
                <a:cs typeface="Arial"/>
                <a:sym typeface="Arial"/>
              </a:defRPr>
            </a:lvl1p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lIns="45719" tIns="45719" rIns="45719" bIns="45719" anchor="t"/>
          <a:lstStyle>
            <a:lvl1pPr marL="0" indent="0" algn="ctr" defTabSz="914400">
              <a:spcBef>
                <a:spcPts val="700"/>
              </a:spcBef>
              <a:buSzTx/>
              <a:buNone/>
              <a:defRPr sz="3200">
                <a:solidFill>
                  <a:srgbClr val="888888"/>
                </a:solidFill>
                <a:latin typeface="Arial"/>
                <a:ea typeface="Arial"/>
                <a:cs typeface="Arial"/>
                <a:sym typeface="Arial"/>
              </a:defRPr>
            </a:lvl1pPr>
            <a:lvl2pPr marL="0" indent="457200" algn="ctr" defTabSz="914400">
              <a:spcBef>
                <a:spcPts val="700"/>
              </a:spcBef>
              <a:buSzTx/>
              <a:buNone/>
              <a:defRPr sz="3200">
                <a:solidFill>
                  <a:srgbClr val="888888"/>
                </a:solidFill>
                <a:latin typeface="Arial"/>
                <a:ea typeface="Arial"/>
                <a:cs typeface="Arial"/>
                <a:sym typeface="Arial"/>
              </a:defRPr>
            </a:lvl2pPr>
            <a:lvl3pPr marL="0" indent="914400" algn="ctr" defTabSz="914400">
              <a:spcBef>
                <a:spcPts val="700"/>
              </a:spcBef>
              <a:buSzTx/>
              <a:buNone/>
              <a:defRPr sz="3200">
                <a:solidFill>
                  <a:srgbClr val="888888"/>
                </a:solidFill>
                <a:latin typeface="Arial"/>
                <a:ea typeface="Arial"/>
                <a:cs typeface="Arial"/>
                <a:sym typeface="Arial"/>
              </a:defRPr>
            </a:lvl3pPr>
            <a:lvl4pPr marL="0" indent="1371600" algn="ctr" defTabSz="914400">
              <a:spcBef>
                <a:spcPts val="700"/>
              </a:spcBef>
              <a:buSzTx/>
              <a:buNone/>
              <a:defRPr sz="3200">
                <a:solidFill>
                  <a:srgbClr val="888888"/>
                </a:solidFill>
                <a:latin typeface="Arial"/>
                <a:ea typeface="Arial"/>
                <a:cs typeface="Arial"/>
                <a:sym typeface="Arial"/>
              </a:defRPr>
            </a:lvl4pPr>
            <a:lvl5pPr marL="0" indent="1828800" algn="ctr" defTabSz="914400">
              <a:spcBef>
                <a:spcPts val="700"/>
              </a:spcBef>
              <a:buSzTx/>
              <a:buNone/>
              <a:defRPr sz="3200">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 name="Cím 1"/>
          <p:cNvSpPr txBox="1"/>
          <p:nvPr/>
        </p:nvSpPr>
        <p:spPr>
          <a:xfrm>
            <a:off x="447988" y="44624"/>
            <a:ext cx="4412045" cy="864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914400">
              <a:defRPr sz="2400" b="1" cap="all">
                <a:solidFill>
                  <a:srgbClr val="FFFFFF"/>
                </a:solidFill>
              </a:defRPr>
            </a:lvl1pPr>
          </a:lstStyle>
          <a:p>
            <a:r>
              <a:t>Mintacím szerkesztése</a:t>
            </a:r>
          </a:p>
        </p:txBody>
      </p:sp>
      <p:sp>
        <p:nvSpPr>
          <p:cNvPr id="14" name="Slide Number"/>
          <p:cNvSpPr txBox="1">
            <a:spLocks noGrp="1"/>
          </p:cNvSpPr>
          <p:nvPr>
            <p:ph type="sldNum" sz="quarter" idx="2"/>
          </p:nvPr>
        </p:nvSpPr>
        <p:spPr>
          <a:xfrm>
            <a:off x="8413144" y="6406785"/>
            <a:ext cx="273657" cy="264255"/>
          </a:xfrm>
          <a:prstGeom prst="rect">
            <a:avLst/>
          </a:prstGeom>
        </p:spPr>
        <p:txBody>
          <a:bodyPr lIns="45719" tIns="45719" rIns="45719" bIns="45719" anchor="ctr"/>
          <a:lstStyle>
            <a:lvl1pPr algn="r" defTabSz="457200">
              <a:defRPr sz="1200">
                <a:solidFill>
                  <a:srgbClr val="888888"/>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ustom Layout 0">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98" name="Title Text"/>
          <p:cNvSpPr txBox="1">
            <a:spLocks noGrp="1"/>
          </p:cNvSpPr>
          <p:nvPr>
            <p:ph type="title"/>
          </p:nvPr>
        </p:nvSpPr>
        <p:spPr>
          <a:xfrm>
            <a:off x="4495800" y="2286000"/>
            <a:ext cx="4419600" cy="1143000"/>
          </a:xfrm>
          <a:prstGeom prst="rect">
            <a:avLst/>
          </a:prstGeom>
        </p:spPr>
        <p:txBody>
          <a:bodyPr lIns="45719" tIns="45719" rIns="45719" bIns="45719" anchor="t"/>
          <a:lstStyle>
            <a:lvl1pPr algn="l" defTabSz="914400">
              <a:defRPr sz="4400" b="1" cap="all">
                <a:solidFill>
                  <a:srgbClr val="FFFFFF"/>
                </a:solidFill>
                <a:latin typeface="Arial"/>
                <a:ea typeface="Arial"/>
                <a:cs typeface="Arial"/>
                <a:sym typeface="Arial"/>
              </a:defRPr>
            </a:lvl1pPr>
          </a:lstStyle>
          <a:p>
            <a:r>
              <a:t>Title Text</a:t>
            </a:r>
          </a:p>
        </p:txBody>
      </p:sp>
      <p:sp>
        <p:nvSpPr>
          <p:cNvPr id="99" name="Body Level One…"/>
          <p:cNvSpPr txBox="1">
            <a:spLocks noGrp="1"/>
          </p:cNvSpPr>
          <p:nvPr>
            <p:ph type="body" sz="quarter" idx="1"/>
          </p:nvPr>
        </p:nvSpPr>
        <p:spPr>
          <a:xfrm>
            <a:off x="4495800" y="3886200"/>
            <a:ext cx="4343400" cy="914400"/>
          </a:xfrm>
          <a:prstGeom prst="rect">
            <a:avLst/>
          </a:prstGeom>
        </p:spPr>
        <p:txBody>
          <a:bodyPr lIns="45719" tIns="45719" rIns="45719" bIns="45719" anchor="t"/>
          <a:lstStyle>
            <a:lvl1pPr marL="514350" indent="-514350" defTabSz="914400">
              <a:spcBef>
                <a:spcPts val="700"/>
              </a:spcBef>
              <a:buSzTx/>
              <a:buNone/>
              <a:defRPr sz="3200" cap="all">
                <a:solidFill>
                  <a:srgbClr val="FFFFFF"/>
                </a:solidFill>
                <a:latin typeface="Arial"/>
                <a:ea typeface="Arial"/>
                <a:cs typeface="Arial"/>
                <a:sym typeface="Arial"/>
              </a:defRPr>
            </a:lvl1pPr>
            <a:lvl2pPr marL="514350" indent="-57150" defTabSz="914400">
              <a:spcBef>
                <a:spcPts val="700"/>
              </a:spcBef>
              <a:buSzTx/>
              <a:buNone/>
              <a:defRPr sz="3200" cap="all">
                <a:solidFill>
                  <a:srgbClr val="FFFFFF"/>
                </a:solidFill>
                <a:latin typeface="Arial"/>
                <a:ea typeface="Arial"/>
                <a:cs typeface="Arial"/>
                <a:sym typeface="Arial"/>
              </a:defRPr>
            </a:lvl2pPr>
            <a:lvl3pPr marL="1219200" indent="-304800" defTabSz="914400">
              <a:spcBef>
                <a:spcPts val="700"/>
              </a:spcBef>
              <a:buSzPct val="100000"/>
              <a:defRPr sz="3200" cap="all">
                <a:solidFill>
                  <a:srgbClr val="FFFFFF"/>
                </a:solidFill>
                <a:latin typeface="Arial"/>
                <a:ea typeface="Arial"/>
                <a:cs typeface="Arial"/>
                <a:sym typeface="Arial"/>
              </a:defRPr>
            </a:lvl3pPr>
            <a:lvl4pPr marL="1737360" indent="-365760" defTabSz="914400">
              <a:spcBef>
                <a:spcPts val="700"/>
              </a:spcBef>
              <a:buSzPct val="100000"/>
              <a:buChar char="–"/>
              <a:defRPr sz="3200" cap="all">
                <a:solidFill>
                  <a:srgbClr val="FFFFFF"/>
                </a:solidFill>
                <a:latin typeface="Arial"/>
                <a:ea typeface="Arial"/>
                <a:cs typeface="Arial"/>
                <a:sym typeface="Arial"/>
              </a:defRPr>
            </a:lvl4pPr>
            <a:lvl5pPr marL="2194560" indent="-365760" defTabSz="914400">
              <a:spcBef>
                <a:spcPts val="700"/>
              </a:spcBef>
              <a:buSzPct val="100000"/>
              <a:buChar char="»"/>
              <a:defRPr sz="3200" cap="all">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xfrm>
            <a:off x="4419600" y="6172200"/>
            <a:ext cx="2133600" cy="368301"/>
          </a:xfrm>
          <a:prstGeom prst="rect">
            <a:avLst/>
          </a:prstGeom>
        </p:spPr>
        <p:txBody>
          <a:bodyPr lIns="45719" tIns="45719" rIns="45719" bIns="45719" anchor="ctr"/>
          <a:lstStyle>
            <a:lvl1pPr algn="r" defTabSz="457200">
              <a:defRPr sz="1200">
                <a:solidFill>
                  <a:srgbClr val="888888"/>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14" name="Image"/>
          <p:cNvSpPr>
            <a:spLocks noGrp="1"/>
          </p:cNvSpPr>
          <p:nvPr>
            <p:ph type="pic" sz="half" idx="13"/>
          </p:nvPr>
        </p:nvSpPr>
        <p:spPr>
          <a:xfrm>
            <a:off x="4723804" y="1830585"/>
            <a:ext cx="3750470" cy="4420197"/>
          </a:xfrm>
          <a:prstGeom prst="rect">
            <a:avLst/>
          </a:prstGeom>
        </p:spPr>
        <p:txBody>
          <a:bodyPr lIns="91439" tIns="45719" rIns="91439" bIns="45719" anchor="t">
            <a:noAutofit/>
          </a:bodyPr>
          <a:lstStyle/>
          <a:p>
            <a:endParaRPr/>
          </a:p>
        </p:txBody>
      </p:sp>
      <p:sp>
        <p:nvSpPr>
          <p:cNvPr id="115" name="Title Text"/>
          <p:cNvSpPr txBox="1">
            <a:spLocks noGrp="1"/>
          </p:cNvSpPr>
          <p:nvPr>
            <p:ph type="title"/>
          </p:nvPr>
        </p:nvSpPr>
        <p:spPr>
          <a:xfrm>
            <a:off x="669726" y="312539"/>
            <a:ext cx="7804548" cy="1518047"/>
          </a:xfrm>
          <a:prstGeom prst="rect">
            <a:avLst/>
          </a:prstGeom>
        </p:spPr>
        <p:txBody>
          <a:bodyPr/>
          <a:lstStyle>
            <a:lvl1pPr>
              <a:defRPr>
                <a:latin typeface="Helvetica Light"/>
                <a:ea typeface="Helvetica Light"/>
                <a:cs typeface="Helvetica Light"/>
                <a:sym typeface="Helvetica Light"/>
              </a:defRPr>
            </a:lvl1pPr>
          </a:lstStyle>
          <a:p>
            <a:r>
              <a:t>Title Text</a:t>
            </a:r>
          </a:p>
        </p:txBody>
      </p:sp>
      <p:sp>
        <p:nvSpPr>
          <p:cNvPr id="116" name="Body Level One…"/>
          <p:cNvSpPr txBox="1">
            <a:spLocks noGrp="1"/>
          </p:cNvSpPr>
          <p:nvPr>
            <p:ph type="body" sz="half" idx="1"/>
          </p:nvPr>
        </p:nvSpPr>
        <p:spPr>
          <a:xfrm>
            <a:off x="669726" y="1830585"/>
            <a:ext cx="3750470" cy="4420197"/>
          </a:xfrm>
          <a:prstGeom prst="rect">
            <a:avLst/>
          </a:prstGeom>
        </p:spPr>
        <p:txBody>
          <a:bodyPr/>
          <a:lstStyle>
            <a:lvl1pPr marL="220435" indent="-220435">
              <a:spcBef>
                <a:spcPts val="2200"/>
              </a:spcBef>
              <a:buSzPct val="75000"/>
              <a:defRPr sz="1800">
                <a:latin typeface="Helvetica Light"/>
                <a:ea typeface="Helvetica Light"/>
                <a:cs typeface="Helvetica Light"/>
                <a:sym typeface="Helvetica Light"/>
              </a:defRPr>
            </a:lvl1pPr>
            <a:lvl2pPr marL="563335" indent="-220435">
              <a:spcBef>
                <a:spcPts val="2200"/>
              </a:spcBef>
              <a:buSzPct val="75000"/>
              <a:defRPr sz="1800">
                <a:latin typeface="Helvetica Light"/>
                <a:ea typeface="Helvetica Light"/>
                <a:cs typeface="Helvetica Light"/>
                <a:sym typeface="Helvetica Light"/>
              </a:defRPr>
            </a:lvl2pPr>
            <a:lvl3pPr marL="906235" indent="-220435">
              <a:spcBef>
                <a:spcPts val="2200"/>
              </a:spcBef>
              <a:buSzPct val="75000"/>
              <a:defRPr sz="1800">
                <a:latin typeface="Helvetica Light"/>
                <a:ea typeface="Helvetica Light"/>
                <a:cs typeface="Helvetica Light"/>
                <a:sym typeface="Helvetica Light"/>
              </a:defRPr>
            </a:lvl3pPr>
            <a:lvl4pPr marL="1249135" indent="-220435">
              <a:spcBef>
                <a:spcPts val="2200"/>
              </a:spcBef>
              <a:buSzPct val="75000"/>
              <a:defRPr sz="1800">
                <a:latin typeface="Helvetica Light"/>
                <a:ea typeface="Helvetica Light"/>
                <a:cs typeface="Helvetica Light"/>
                <a:sym typeface="Helvetica Light"/>
              </a:defRPr>
            </a:lvl4pPr>
            <a:lvl5pPr marL="1592035" indent="-220435">
              <a:spcBef>
                <a:spcPts val="2200"/>
              </a:spcBef>
              <a:buSzPct val="75000"/>
              <a:defRPr sz="18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7" name="Slide Number"/>
          <p:cNvSpPr txBox="1">
            <a:spLocks noGrp="1"/>
          </p:cNvSpPr>
          <p:nvPr>
            <p:ph type="sldNum" sz="quarter" idx="2"/>
          </p:nvPr>
        </p:nvSpPr>
        <p:spPr>
          <a:xfrm>
            <a:off x="4440732" y="6505277"/>
            <a:ext cx="253607" cy="249238"/>
          </a:xfrm>
          <a:prstGeom prst="rect">
            <a:avLst/>
          </a:prstGeom>
        </p:spPr>
        <p:txBody>
          <a:bodyPr/>
          <a:lstStyle>
            <a:lvl1pPr>
              <a:defRPr sz="1200">
                <a:latin typeface="Helvetica Light"/>
                <a:ea typeface="Helvetica Light"/>
                <a:cs typeface="Helvetica Light"/>
                <a:sym typeface="Helvetica Light"/>
              </a:defRPr>
            </a:lvl1p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copy 1">
    <p:bg>
      <p:bgPr>
        <a:solidFill>
          <a:srgbClr val="000000"/>
        </a:solidFill>
        <a:effectLst/>
      </p:bgPr>
    </p:bg>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892968" y="178593"/>
            <a:ext cx="7358064" cy="1714501"/>
          </a:xfrm>
          <a:prstGeom prst="rect">
            <a:avLst/>
          </a:prstGeom>
        </p:spPr>
        <p:txBody>
          <a:bodyPr lIns="26789" tIns="26789" rIns="26789" bIns="26789">
            <a:noAutofit/>
          </a:bodyPr>
          <a:lstStyle>
            <a:lvl1pPr>
              <a:defRPr>
                <a:solidFill>
                  <a:srgbClr val="FFFFFF"/>
                </a:solidFill>
                <a:latin typeface="Gill Sans"/>
                <a:ea typeface="Gill Sans"/>
                <a:cs typeface="Gill Sans"/>
                <a:sym typeface="Gill Sans"/>
              </a:defRPr>
            </a:lvl1pPr>
          </a:lstStyle>
          <a:p>
            <a:r>
              <a:t>Title Text</a:t>
            </a:r>
          </a:p>
        </p:txBody>
      </p:sp>
      <p:sp>
        <p:nvSpPr>
          <p:cNvPr id="125" name="Slide Number"/>
          <p:cNvSpPr txBox="1">
            <a:spLocks noGrp="1"/>
          </p:cNvSpPr>
          <p:nvPr>
            <p:ph type="sldNum" sz="quarter" idx="2"/>
          </p:nvPr>
        </p:nvSpPr>
        <p:spPr>
          <a:xfrm>
            <a:off x="4464546" y="6554390"/>
            <a:ext cx="205979" cy="218679"/>
          </a:xfrm>
          <a:prstGeom prst="rect">
            <a:avLst/>
          </a:prstGeom>
        </p:spPr>
        <p:txBody>
          <a:bodyPr lIns="26789" tIns="26789" rIns="26789" bIns="26789"/>
          <a:lstStyle>
            <a:lvl1pPr>
              <a:defRPr>
                <a:solidFill>
                  <a:srgbClr val="FFFFFF"/>
                </a:solidFill>
                <a:latin typeface="Gill Sans"/>
                <a:ea typeface="Gill Sans"/>
                <a:cs typeface="Gill Sans"/>
                <a:sym typeface="Gill Sans"/>
              </a:defRPr>
            </a:lvl1p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32" name="Body Level One…"/>
          <p:cNvSpPr txBox="1">
            <a:spLocks noGrp="1"/>
          </p:cNvSpPr>
          <p:nvPr>
            <p:ph type="body" idx="1"/>
          </p:nvPr>
        </p:nvSpPr>
        <p:spPr>
          <a:xfrm>
            <a:off x="669726" y="892968"/>
            <a:ext cx="7804548" cy="50720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ím és tartalom">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447988" y="44623"/>
            <a:ext cx="4700077" cy="936106"/>
          </a:xfrm>
          <a:prstGeom prst="rect">
            <a:avLst/>
          </a:prstGeom>
        </p:spPr>
        <p:txBody>
          <a:bodyPr lIns="45719" tIns="45719" rIns="45719" bIns="45719"/>
          <a:lstStyle>
            <a:lvl1pPr algn="l" defTabSz="914400">
              <a:defRPr sz="2400" b="1" cap="all">
                <a:solidFill>
                  <a:srgbClr val="FFFFFF"/>
                </a:solidFill>
                <a:latin typeface="Arial"/>
                <a:ea typeface="Arial"/>
                <a:cs typeface="Arial"/>
                <a:sym typeface="Arial"/>
              </a:defRPr>
            </a:lvl1pPr>
          </a:lstStyle>
          <a:p>
            <a:r>
              <a:t>Title Text</a:t>
            </a:r>
          </a:p>
        </p:txBody>
      </p:sp>
      <p:sp>
        <p:nvSpPr>
          <p:cNvPr id="22" name="Body Level One…"/>
          <p:cNvSpPr txBox="1">
            <a:spLocks noGrp="1"/>
          </p:cNvSpPr>
          <p:nvPr>
            <p:ph type="body" idx="1"/>
          </p:nvPr>
        </p:nvSpPr>
        <p:spPr>
          <a:xfrm>
            <a:off x="457200" y="1600200"/>
            <a:ext cx="8229600" cy="4525963"/>
          </a:xfrm>
          <a:prstGeom prst="rect">
            <a:avLst/>
          </a:prstGeom>
        </p:spPr>
        <p:txBody>
          <a:bodyPr lIns="45719" tIns="45719" rIns="45719" bIns="45719" anchor="t"/>
          <a:lstStyle>
            <a:lvl1pPr marL="342900" indent="-342900" defTabSz="914400">
              <a:spcBef>
                <a:spcPts val="700"/>
              </a:spcBef>
              <a:buSzPct val="100000"/>
              <a:buFont typeface="Arial"/>
              <a:defRPr sz="3200">
                <a:latin typeface="Arial"/>
                <a:ea typeface="Arial"/>
                <a:cs typeface="Arial"/>
                <a:sym typeface="Arial"/>
              </a:defRPr>
            </a:lvl1pPr>
            <a:lvl2pPr marL="783771" indent="-326571" defTabSz="914400">
              <a:spcBef>
                <a:spcPts val="700"/>
              </a:spcBef>
              <a:buSzPct val="100000"/>
              <a:buFont typeface="Arial"/>
              <a:buChar char="–"/>
              <a:defRPr sz="3200">
                <a:latin typeface="Arial"/>
                <a:ea typeface="Arial"/>
                <a:cs typeface="Arial"/>
                <a:sym typeface="Arial"/>
              </a:defRPr>
            </a:lvl2pPr>
            <a:lvl3pPr marL="1219200" indent="-304800" defTabSz="914400">
              <a:spcBef>
                <a:spcPts val="700"/>
              </a:spcBef>
              <a:buSzPct val="100000"/>
              <a:buFont typeface="Arial"/>
              <a:defRPr sz="3200">
                <a:latin typeface="Arial"/>
                <a:ea typeface="Arial"/>
                <a:cs typeface="Arial"/>
                <a:sym typeface="Arial"/>
              </a:defRPr>
            </a:lvl3pPr>
            <a:lvl4pPr marL="1737360" indent="-365760" defTabSz="914400">
              <a:spcBef>
                <a:spcPts val="700"/>
              </a:spcBef>
              <a:buSzPct val="100000"/>
              <a:buFont typeface="Arial"/>
              <a:buChar char="–"/>
              <a:defRPr sz="3200">
                <a:latin typeface="Arial"/>
                <a:ea typeface="Arial"/>
                <a:cs typeface="Arial"/>
                <a:sym typeface="Arial"/>
              </a:defRPr>
            </a:lvl4pPr>
            <a:lvl5pPr marL="2194560" indent="-365760" defTabSz="914400">
              <a:spcBef>
                <a:spcPts val="700"/>
              </a:spcBef>
              <a:buSzPct val="100000"/>
              <a:buFont typeface="Arial"/>
              <a:buChar char="»"/>
              <a:defRPr sz="32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8413144" y="6406785"/>
            <a:ext cx="273657" cy="264255"/>
          </a:xfrm>
          <a:prstGeom prst="rect">
            <a:avLst/>
          </a:prstGeom>
        </p:spPr>
        <p:txBody>
          <a:bodyPr lIns="45719" tIns="45719" rIns="45719" bIns="45719" anchor="ctr"/>
          <a:lstStyle>
            <a:lvl1pPr algn="r" defTabSz="457200">
              <a:defRPr sz="1200">
                <a:solidFill>
                  <a:srgbClr val="888888"/>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zakaszfejléc">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30"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defTabSz="914400">
              <a:defRPr sz="4000" b="1" cap="all">
                <a:solidFill>
                  <a:srgbClr val="FFFFFF"/>
                </a:solidFill>
                <a:latin typeface="Arial"/>
                <a:ea typeface="Arial"/>
                <a:cs typeface="Arial"/>
                <a:sym typeface="Arial"/>
              </a:defRPr>
            </a:lvl1pPr>
          </a:lstStyle>
          <a:p>
            <a:r>
              <a:t>Title Text</a:t>
            </a:r>
          </a:p>
        </p:txBody>
      </p:sp>
      <p:sp>
        <p:nvSpPr>
          <p:cNvPr id="3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lstStyle>
            <a:lvl1pPr marL="0" indent="0" defTabSz="914400">
              <a:spcBef>
                <a:spcPts val="400"/>
              </a:spcBef>
              <a:buSzTx/>
              <a:buNone/>
              <a:defRPr sz="2000">
                <a:solidFill>
                  <a:srgbClr val="888888"/>
                </a:solidFill>
                <a:latin typeface="Arial"/>
                <a:ea typeface="Arial"/>
                <a:cs typeface="Arial"/>
                <a:sym typeface="Arial"/>
              </a:defRPr>
            </a:lvl1pPr>
            <a:lvl2pPr marL="0" indent="457200" defTabSz="914400">
              <a:spcBef>
                <a:spcPts val="400"/>
              </a:spcBef>
              <a:buSzTx/>
              <a:buNone/>
              <a:defRPr sz="2000">
                <a:solidFill>
                  <a:srgbClr val="888888"/>
                </a:solidFill>
                <a:latin typeface="Arial"/>
                <a:ea typeface="Arial"/>
                <a:cs typeface="Arial"/>
                <a:sym typeface="Arial"/>
              </a:defRPr>
            </a:lvl2pPr>
            <a:lvl3pPr marL="0" indent="914400" defTabSz="914400">
              <a:spcBef>
                <a:spcPts val="400"/>
              </a:spcBef>
              <a:buSzTx/>
              <a:buNone/>
              <a:defRPr sz="2000">
                <a:solidFill>
                  <a:srgbClr val="888888"/>
                </a:solidFill>
                <a:latin typeface="Arial"/>
                <a:ea typeface="Arial"/>
                <a:cs typeface="Arial"/>
                <a:sym typeface="Arial"/>
              </a:defRPr>
            </a:lvl3pPr>
            <a:lvl4pPr marL="0" indent="1371600" defTabSz="914400">
              <a:spcBef>
                <a:spcPts val="400"/>
              </a:spcBef>
              <a:buSzTx/>
              <a:buNone/>
              <a:defRPr sz="2000">
                <a:solidFill>
                  <a:srgbClr val="888888"/>
                </a:solidFill>
                <a:latin typeface="Arial"/>
                <a:ea typeface="Arial"/>
                <a:cs typeface="Arial"/>
                <a:sym typeface="Arial"/>
              </a:defRPr>
            </a:lvl4pPr>
            <a:lvl5pPr marL="0" indent="1828800" defTabSz="914400">
              <a:spcBef>
                <a:spcPts val="400"/>
              </a:spcBef>
              <a:buSzTx/>
              <a:buNone/>
              <a:defRPr sz="2000">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2" name="Cím 1"/>
          <p:cNvSpPr txBox="1"/>
          <p:nvPr/>
        </p:nvSpPr>
        <p:spPr>
          <a:xfrm>
            <a:off x="447988" y="44624"/>
            <a:ext cx="4412045" cy="864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914400">
              <a:defRPr sz="2400" b="1" cap="all">
                <a:solidFill>
                  <a:srgbClr val="FFFFFF"/>
                </a:solidFill>
              </a:defRPr>
            </a:lvl1pPr>
          </a:lstStyle>
          <a:p>
            <a:r>
              <a:t>Mintacím szerkesztése</a:t>
            </a:r>
          </a:p>
        </p:txBody>
      </p:sp>
      <p:sp>
        <p:nvSpPr>
          <p:cNvPr id="33" name="Slide Number"/>
          <p:cNvSpPr txBox="1">
            <a:spLocks noGrp="1"/>
          </p:cNvSpPr>
          <p:nvPr>
            <p:ph type="sldNum" sz="quarter" idx="2"/>
          </p:nvPr>
        </p:nvSpPr>
        <p:spPr>
          <a:xfrm>
            <a:off x="8413144" y="6406785"/>
            <a:ext cx="273657" cy="264255"/>
          </a:xfrm>
          <a:prstGeom prst="rect">
            <a:avLst/>
          </a:prstGeom>
        </p:spPr>
        <p:txBody>
          <a:bodyPr lIns="45719" tIns="45719" rIns="45719" bIns="45719" anchor="ctr"/>
          <a:lstStyle>
            <a:lvl1pPr algn="r" defTabSz="457200">
              <a:defRPr sz="1200">
                <a:solidFill>
                  <a:srgbClr val="888888"/>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2 tartalomrész">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 name="Title Text"/>
          <p:cNvSpPr txBox="1">
            <a:spLocks noGrp="1"/>
          </p:cNvSpPr>
          <p:nvPr>
            <p:ph type="title"/>
          </p:nvPr>
        </p:nvSpPr>
        <p:spPr>
          <a:xfrm>
            <a:off x="447988" y="44623"/>
            <a:ext cx="4412045" cy="864097"/>
          </a:xfrm>
          <a:prstGeom prst="rect">
            <a:avLst/>
          </a:prstGeom>
        </p:spPr>
        <p:txBody>
          <a:bodyPr lIns="45719" tIns="45719" rIns="45719" bIns="45719"/>
          <a:lstStyle>
            <a:lvl1pPr algn="l" defTabSz="914400">
              <a:defRPr sz="2400" b="1" cap="all">
                <a:solidFill>
                  <a:srgbClr val="FFFFFF"/>
                </a:solidFill>
                <a:latin typeface="Arial"/>
                <a:ea typeface="Arial"/>
                <a:cs typeface="Arial"/>
                <a:sym typeface="Arial"/>
              </a:defRPr>
            </a:lvl1pPr>
          </a:lstStyle>
          <a:p>
            <a:r>
              <a:t>Title Text</a:t>
            </a:r>
          </a:p>
        </p:txBody>
      </p:sp>
      <p:sp>
        <p:nvSpPr>
          <p:cNvPr id="41" name="Body Level One…"/>
          <p:cNvSpPr txBox="1">
            <a:spLocks noGrp="1"/>
          </p:cNvSpPr>
          <p:nvPr>
            <p:ph type="body" sz="half" idx="1"/>
          </p:nvPr>
        </p:nvSpPr>
        <p:spPr>
          <a:xfrm>
            <a:off x="457200" y="1600200"/>
            <a:ext cx="4038600" cy="4525963"/>
          </a:xfrm>
          <a:prstGeom prst="rect">
            <a:avLst/>
          </a:prstGeom>
        </p:spPr>
        <p:txBody>
          <a:bodyPr lIns="45719" tIns="45719" rIns="45719" bIns="45719" anchor="t"/>
          <a:lstStyle>
            <a:lvl1pPr marL="342900" indent="-342900" defTabSz="914400">
              <a:spcBef>
                <a:spcPts val="600"/>
              </a:spcBef>
              <a:buSzPct val="100000"/>
              <a:buFont typeface="Arial"/>
              <a:defRPr sz="2800">
                <a:latin typeface="Arial"/>
                <a:ea typeface="Arial"/>
                <a:cs typeface="Arial"/>
                <a:sym typeface="Arial"/>
              </a:defRPr>
            </a:lvl1pPr>
            <a:lvl2pPr marL="790575" indent="-333375" defTabSz="914400">
              <a:spcBef>
                <a:spcPts val="600"/>
              </a:spcBef>
              <a:buSzPct val="100000"/>
              <a:buFont typeface="Arial"/>
              <a:buChar char="–"/>
              <a:defRPr sz="2800">
                <a:latin typeface="Arial"/>
                <a:ea typeface="Arial"/>
                <a:cs typeface="Arial"/>
                <a:sym typeface="Arial"/>
              </a:defRPr>
            </a:lvl2pPr>
            <a:lvl3pPr marL="1234439" indent="-320039" defTabSz="914400">
              <a:spcBef>
                <a:spcPts val="600"/>
              </a:spcBef>
              <a:buSzPct val="100000"/>
              <a:buFont typeface="Arial"/>
              <a:defRPr sz="2800">
                <a:latin typeface="Arial"/>
                <a:ea typeface="Arial"/>
                <a:cs typeface="Arial"/>
                <a:sym typeface="Arial"/>
              </a:defRPr>
            </a:lvl3pPr>
            <a:lvl4pPr marL="1727200" indent="-355600" defTabSz="914400">
              <a:spcBef>
                <a:spcPts val="600"/>
              </a:spcBef>
              <a:buSzPct val="100000"/>
              <a:buFont typeface="Arial"/>
              <a:buChar char="–"/>
              <a:defRPr sz="2800">
                <a:latin typeface="Arial"/>
                <a:ea typeface="Arial"/>
                <a:cs typeface="Arial"/>
                <a:sym typeface="Arial"/>
              </a:defRPr>
            </a:lvl4pPr>
            <a:lvl5pPr marL="2184400" indent="-355600" defTabSz="914400">
              <a:spcBef>
                <a:spcPts val="600"/>
              </a:spcBef>
              <a:buSzPct val="100000"/>
              <a:buFont typeface="Arial"/>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xfrm>
            <a:off x="8413144" y="6406785"/>
            <a:ext cx="273657" cy="264255"/>
          </a:xfrm>
          <a:prstGeom prst="rect">
            <a:avLst/>
          </a:prstGeom>
        </p:spPr>
        <p:txBody>
          <a:bodyPr lIns="45719" tIns="45719" rIns="45719" bIns="45719" anchor="ctr"/>
          <a:lstStyle>
            <a:lvl1pPr algn="r" defTabSz="457200">
              <a:defRPr sz="1200">
                <a:solidFill>
                  <a:srgbClr val="888888"/>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Összehasonlítás">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 name="Title Text"/>
          <p:cNvSpPr txBox="1">
            <a:spLocks noGrp="1"/>
          </p:cNvSpPr>
          <p:nvPr>
            <p:ph type="title"/>
          </p:nvPr>
        </p:nvSpPr>
        <p:spPr>
          <a:xfrm>
            <a:off x="447988" y="44623"/>
            <a:ext cx="4412045" cy="864097"/>
          </a:xfrm>
          <a:prstGeom prst="rect">
            <a:avLst/>
          </a:prstGeom>
        </p:spPr>
        <p:txBody>
          <a:bodyPr lIns="45719" tIns="45719" rIns="45719" bIns="45719"/>
          <a:lstStyle>
            <a:lvl1pPr algn="l" defTabSz="914400">
              <a:defRPr sz="2400" b="1" cap="all">
                <a:solidFill>
                  <a:srgbClr val="FFFFFF"/>
                </a:solidFill>
                <a:latin typeface="Arial"/>
                <a:ea typeface="Arial"/>
                <a:cs typeface="Arial"/>
                <a:sym typeface="Arial"/>
              </a:defRPr>
            </a:lvl1pPr>
          </a:lstStyle>
          <a:p>
            <a:r>
              <a:t>Title Text</a:t>
            </a:r>
          </a:p>
        </p:txBody>
      </p:sp>
      <p:sp>
        <p:nvSpPr>
          <p:cNvPr id="50"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lstStyle>
            <a:lvl1pPr marL="0" indent="0" defTabSz="914400">
              <a:spcBef>
                <a:spcPts val="500"/>
              </a:spcBef>
              <a:buSzTx/>
              <a:buNone/>
              <a:defRPr sz="2400" b="1">
                <a:latin typeface="Arial"/>
                <a:ea typeface="Arial"/>
                <a:cs typeface="Arial"/>
                <a:sym typeface="Arial"/>
              </a:defRPr>
            </a:lvl1pPr>
            <a:lvl2pPr marL="0" indent="457200" defTabSz="914400">
              <a:spcBef>
                <a:spcPts val="500"/>
              </a:spcBef>
              <a:buSzTx/>
              <a:buNone/>
              <a:defRPr sz="2400" b="1">
                <a:latin typeface="Arial"/>
                <a:ea typeface="Arial"/>
                <a:cs typeface="Arial"/>
                <a:sym typeface="Arial"/>
              </a:defRPr>
            </a:lvl2pPr>
            <a:lvl3pPr marL="0" indent="914400" defTabSz="914400">
              <a:spcBef>
                <a:spcPts val="500"/>
              </a:spcBef>
              <a:buSzTx/>
              <a:buNone/>
              <a:defRPr sz="2400" b="1">
                <a:latin typeface="Arial"/>
                <a:ea typeface="Arial"/>
                <a:cs typeface="Arial"/>
                <a:sym typeface="Arial"/>
              </a:defRPr>
            </a:lvl3pPr>
            <a:lvl4pPr marL="0" indent="1371600" defTabSz="914400">
              <a:spcBef>
                <a:spcPts val="500"/>
              </a:spcBef>
              <a:buSzTx/>
              <a:buNone/>
              <a:defRPr sz="2400" b="1">
                <a:latin typeface="Arial"/>
                <a:ea typeface="Arial"/>
                <a:cs typeface="Arial"/>
                <a:sym typeface="Arial"/>
              </a:defRPr>
            </a:lvl4pPr>
            <a:lvl5pPr marL="0" indent="1828800" defTabSz="9144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 name="Szöveg helye 4"/>
          <p:cNvSpPr>
            <a:spLocks noGrp="1"/>
          </p:cNvSpPr>
          <p:nvPr>
            <p:ph type="body" sz="quarter" idx="13"/>
          </p:nvPr>
        </p:nvSpPr>
        <p:spPr>
          <a:xfrm>
            <a:off x="4645025" y="1535112"/>
            <a:ext cx="4041775" cy="639763"/>
          </a:xfrm>
          <a:prstGeom prst="rect">
            <a:avLst/>
          </a:prstGeom>
        </p:spPr>
        <p:txBody>
          <a:bodyPr lIns="45719" tIns="45719" rIns="45719" bIns="45719" anchor="b"/>
          <a:lstStyle/>
          <a:p>
            <a:pPr marL="0" indent="0" defTabSz="914400">
              <a:spcBef>
                <a:spcPts val="500"/>
              </a:spcBef>
              <a:buSzTx/>
              <a:buNone/>
              <a:defRPr sz="2400" b="1">
                <a:latin typeface="Arial"/>
                <a:ea typeface="Arial"/>
                <a:cs typeface="Arial"/>
                <a:sym typeface="Arial"/>
              </a:defRPr>
            </a:pPr>
            <a:endParaRPr/>
          </a:p>
        </p:txBody>
      </p:sp>
      <p:sp>
        <p:nvSpPr>
          <p:cNvPr id="52" name="Slide Number"/>
          <p:cNvSpPr txBox="1">
            <a:spLocks noGrp="1"/>
          </p:cNvSpPr>
          <p:nvPr>
            <p:ph type="sldNum" sz="quarter" idx="2"/>
          </p:nvPr>
        </p:nvSpPr>
        <p:spPr>
          <a:xfrm>
            <a:off x="8413144" y="6406785"/>
            <a:ext cx="273657" cy="264255"/>
          </a:xfrm>
          <a:prstGeom prst="rect">
            <a:avLst/>
          </a:prstGeom>
        </p:spPr>
        <p:txBody>
          <a:bodyPr lIns="45719" tIns="45719" rIns="45719" bIns="45719" anchor="ctr"/>
          <a:lstStyle>
            <a:lvl1pPr algn="r" defTabSz="457200">
              <a:defRPr sz="1200">
                <a:solidFill>
                  <a:srgbClr val="888888"/>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sak cím">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9" name="Title Text"/>
          <p:cNvSpPr txBox="1">
            <a:spLocks noGrp="1"/>
          </p:cNvSpPr>
          <p:nvPr>
            <p:ph type="title"/>
          </p:nvPr>
        </p:nvSpPr>
        <p:spPr>
          <a:xfrm>
            <a:off x="447988" y="44623"/>
            <a:ext cx="4412045" cy="864097"/>
          </a:xfrm>
          <a:prstGeom prst="rect">
            <a:avLst/>
          </a:prstGeom>
        </p:spPr>
        <p:txBody>
          <a:bodyPr lIns="45719" tIns="45719" rIns="45719" bIns="45719"/>
          <a:lstStyle>
            <a:lvl1pPr algn="l" defTabSz="914400">
              <a:defRPr sz="2400" b="1" cap="all">
                <a:solidFill>
                  <a:srgbClr val="FFFFFF"/>
                </a:solidFill>
                <a:latin typeface="Arial"/>
                <a:ea typeface="Arial"/>
                <a:cs typeface="Arial"/>
                <a:sym typeface="Arial"/>
              </a:defRPr>
            </a:lvl1pPr>
          </a:lstStyle>
          <a:p>
            <a:r>
              <a:t>Title Text</a:t>
            </a:r>
          </a:p>
        </p:txBody>
      </p:sp>
      <p:sp>
        <p:nvSpPr>
          <p:cNvPr id="60" name="Body Level One…"/>
          <p:cNvSpPr txBox="1">
            <a:spLocks noGrp="1"/>
          </p:cNvSpPr>
          <p:nvPr>
            <p:ph type="body" sz="half" idx="1"/>
          </p:nvPr>
        </p:nvSpPr>
        <p:spPr>
          <a:xfrm>
            <a:off x="447988" y="1628799"/>
            <a:ext cx="5111751" cy="4691064"/>
          </a:xfrm>
          <a:prstGeom prst="rect">
            <a:avLst/>
          </a:prstGeom>
        </p:spPr>
        <p:txBody>
          <a:bodyPr lIns="45719" tIns="45719" rIns="45719" bIns="45719" anchor="t"/>
          <a:lstStyle>
            <a:lvl1pPr marL="342900" indent="-342900" defTabSz="914400">
              <a:spcBef>
                <a:spcPts val="500"/>
              </a:spcBef>
              <a:buSzPct val="100000"/>
              <a:buFont typeface="Arial"/>
              <a:defRPr sz="2400">
                <a:latin typeface="Arial"/>
                <a:ea typeface="Arial"/>
                <a:cs typeface="Arial"/>
                <a:sym typeface="Arial"/>
              </a:defRPr>
            </a:lvl1pPr>
            <a:lvl2pPr marL="742950" indent="-285750" defTabSz="914400">
              <a:spcBef>
                <a:spcPts val="500"/>
              </a:spcBef>
              <a:buSzPct val="100000"/>
              <a:buFont typeface="Arial"/>
              <a:buChar char="–"/>
              <a:defRPr sz="2400">
                <a:latin typeface="Arial"/>
                <a:ea typeface="Arial"/>
                <a:cs typeface="Arial"/>
                <a:sym typeface="Arial"/>
              </a:defRPr>
            </a:lvl2pPr>
            <a:lvl3pPr marL="1188719" indent="-274319" defTabSz="914400">
              <a:spcBef>
                <a:spcPts val="500"/>
              </a:spcBef>
              <a:buSzPct val="100000"/>
              <a:buFont typeface="Arial"/>
              <a:defRPr sz="2400">
                <a:latin typeface="Arial"/>
                <a:ea typeface="Arial"/>
                <a:cs typeface="Arial"/>
                <a:sym typeface="Arial"/>
              </a:defRPr>
            </a:lvl3pPr>
            <a:lvl4pPr marL="1676400" indent="-304800" defTabSz="914400">
              <a:spcBef>
                <a:spcPts val="500"/>
              </a:spcBef>
              <a:buSzPct val="100000"/>
              <a:buFont typeface="Arial"/>
              <a:buChar char="–"/>
              <a:defRPr sz="2400">
                <a:latin typeface="Arial"/>
                <a:ea typeface="Arial"/>
                <a:cs typeface="Arial"/>
                <a:sym typeface="Arial"/>
              </a:defRPr>
            </a:lvl4pPr>
            <a:lvl5pPr marL="2133600" indent="-304800" defTabSz="914400">
              <a:spcBef>
                <a:spcPts val="500"/>
              </a:spcBef>
              <a:buSzPct val="100000"/>
              <a:buFont typeface="Arial"/>
              <a:buChar char="»"/>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 name="Kép helye 2"/>
          <p:cNvSpPr>
            <a:spLocks noGrp="1"/>
          </p:cNvSpPr>
          <p:nvPr>
            <p:ph type="pic" sz="half" idx="13"/>
          </p:nvPr>
        </p:nvSpPr>
        <p:spPr>
          <a:xfrm>
            <a:off x="5724128" y="1633102"/>
            <a:ext cx="3240361" cy="4691063"/>
          </a:xfrm>
          <a:prstGeom prst="rect">
            <a:avLst/>
          </a:prstGeom>
        </p:spPr>
        <p:txBody>
          <a:bodyPr lIns="91439" tIns="45719" rIns="91439" bIns="45719" anchor="t">
            <a:noAutofit/>
          </a:bodyPr>
          <a:lstStyle/>
          <a:p>
            <a:endParaRPr/>
          </a:p>
        </p:txBody>
      </p:sp>
      <p:sp>
        <p:nvSpPr>
          <p:cNvPr id="62" name="Slide Number"/>
          <p:cNvSpPr txBox="1">
            <a:spLocks noGrp="1"/>
          </p:cNvSpPr>
          <p:nvPr>
            <p:ph type="sldNum" sz="quarter" idx="2"/>
          </p:nvPr>
        </p:nvSpPr>
        <p:spPr>
          <a:xfrm>
            <a:off x="4419600" y="6172200"/>
            <a:ext cx="2133600" cy="368301"/>
          </a:xfrm>
          <a:prstGeom prst="rect">
            <a:avLst/>
          </a:prstGeom>
        </p:spPr>
        <p:txBody>
          <a:bodyPr lIns="45719" tIns="45719" rIns="45719" bIns="45719" anchor="ctr"/>
          <a:lstStyle>
            <a:lvl1pPr algn="r" defTabSz="457200">
              <a:defRPr sz="1200">
                <a:solidFill>
                  <a:srgbClr val="888888"/>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artalomrész képaláírással">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9" name="Body Level One…"/>
          <p:cNvSpPr txBox="1">
            <a:spLocks noGrp="1"/>
          </p:cNvSpPr>
          <p:nvPr>
            <p:ph type="body" sz="half" idx="1"/>
          </p:nvPr>
        </p:nvSpPr>
        <p:spPr>
          <a:xfrm>
            <a:off x="3575050" y="1435100"/>
            <a:ext cx="5111750" cy="4691063"/>
          </a:xfrm>
          <a:prstGeom prst="rect">
            <a:avLst/>
          </a:prstGeom>
        </p:spPr>
        <p:txBody>
          <a:bodyPr lIns="45719" tIns="45719" rIns="45719" bIns="45719" anchor="t"/>
          <a:lstStyle>
            <a:lvl1pPr marL="342900" indent="-342900" defTabSz="914400">
              <a:spcBef>
                <a:spcPts val="700"/>
              </a:spcBef>
              <a:buSzPct val="100000"/>
              <a:buFont typeface="Arial"/>
              <a:defRPr sz="3200">
                <a:latin typeface="Arial"/>
                <a:ea typeface="Arial"/>
                <a:cs typeface="Arial"/>
                <a:sym typeface="Arial"/>
              </a:defRPr>
            </a:lvl1pPr>
            <a:lvl2pPr marL="783771" indent="-326571" defTabSz="914400">
              <a:spcBef>
                <a:spcPts val="700"/>
              </a:spcBef>
              <a:buSzPct val="100000"/>
              <a:buFont typeface="Arial"/>
              <a:buChar char="–"/>
              <a:defRPr sz="3200">
                <a:latin typeface="Arial"/>
                <a:ea typeface="Arial"/>
                <a:cs typeface="Arial"/>
                <a:sym typeface="Arial"/>
              </a:defRPr>
            </a:lvl2pPr>
            <a:lvl3pPr marL="1219200" indent="-304800" defTabSz="914400">
              <a:spcBef>
                <a:spcPts val="700"/>
              </a:spcBef>
              <a:buSzPct val="100000"/>
              <a:buFont typeface="Arial"/>
              <a:defRPr sz="3200">
                <a:latin typeface="Arial"/>
                <a:ea typeface="Arial"/>
                <a:cs typeface="Arial"/>
                <a:sym typeface="Arial"/>
              </a:defRPr>
            </a:lvl3pPr>
            <a:lvl4pPr marL="1737360" indent="-365760" defTabSz="914400">
              <a:spcBef>
                <a:spcPts val="700"/>
              </a:spcBef>
              <a:buSzPct val="100000"/>
              <a:buFont typeface="Arial"/>
              <a:buChar char="–"/>
              <a:defRPr sz="3200">
                <a:latin typeface="Arial"/>
                <a:ea typeface="Arial"/>
                <a:cs typeface="Arial"/>
                <a:sym typeface="Arial"/>
              </a:defRPr>
            </a:lvl4pPr>
            <a:lvl5pPr marL="2194560" indent="-365760" defTabSz="914400">
              <a:spcBef>
                <a:spcPts val="700"/>
              </a:spcBef>
              <a:buSzPct val="100000"/>
              <a:buFont typeface="Arial"/>
              <a:buChar char="»"/>
              <a:defRPr sz="32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 name="Szöveg helye 3"/>
          <p:cNvSpPr>
            <a:spLocks noGrp="1"/>
          </p:cNvSpPr>
          <p:nvPr>
            <p:ph type="body" sz="half" idx="13"/>
          </p:nvPr>
        </p:nvSpPr>
        <p:spPr>
          <a:xfrm>
            <a:off x="457199" y="1435100"/>
            <a:ext cx="3008315" cy="4691063"/>
          </a:xfrm>
          <a:prstGeom prst="rect">
            <a:avLst/>
          </a:prstGeom>
        </p:spPr>
        <p:txBody>
          <a:bodyPr lIns="45719" tIns="45719" rIns="45719" bIns="45719" anchor="t"/>
          <a:lstStyle/>
          <a:p>
            <a:pPr marL="0" indent="0" defTabSz="914400">
              <a:spcBef>
                <a:spcPts val="300"/>
              </a:spcBef>
              <a:buSzTx/>
              <a:buNone/>
              <a:defRPr sz="1400">
                <a:latin typeface="Arial"/>
                <a:ea typeface="Arial"/>
                <a:cs typeface="Arial"/>
                <a:sym typeface="Arial"/>
              </a:defRPr>
            </a:pPr>
            <a:endParaRPr/>
          </a:p>
        </p:txBody>
      </p:sp>
      <p:sp>
        <p:nvSpPr>
          <p:cNvPr id="71" name="Title Text"/>
          <p:cNvSpPr txBox="1">
            <a:spLocks noGrp="1"/>
          </p:cNvSpPr>
          <p:nvPr>
            <p:ph type="title"/>
          </p:nvPr>
        </p:nvSpPr>
        <p:spPr>
          <a:xfrm>
            <a:off x="447988" y="44623"/>
            <a:ext cx="4412045" cy="864097"/>
          </a:xfrm>
          <a:prstGeom prst="rect">
            <a:avLst/>
          </a:prstGeom>
        </p:spPr>
        <p:txBody>
          <a:bodyPr lIns="45719" tIns="45719" rIns="45719" bIns="45719"/>
          <a:lstStyle>
            <a:lvl1pPr algn="l" defTabSz="914400">
              <a:defRPr sz="2400" b="1" cap="all">
                <a:solidFill>
                  <a:srgbClr val="FFFFFF"/>
                </a:solidFill>
                <a:latin typeface="Arial"/>
                <a:ea typeface="Arial"/>
                <a:cs typeface="Arial"/>
                <a:sym typeface="Arial"/>
              </a:defRPr>
            </a:lvl1pPr>
          </a:lstStyle>
          <a:p>
            <a:r>
              <a:t>Title Text</a:t>
            </a:r>
          </a:p>
        </p:txBody>
      </p:sp>
      <p:sp>
        <p:nvSpPr>
          <p:cNvPr id="72" name="Slide Number"/>
          <p:cNvSpPr txBox="1">
            <a:spLocks noGrp="1"/>
          </p:cNvSpPr>
          <p:nvPr>
            <p:ph type="sldNum" sz="quarter" idx="2"/>
          </p:nvPr>
        </p:nvSpPr>
        <p:spPr>
          <a:xfrm>
            <a:off x="8413144" y="6406785"/>
            <a:ext cx="273657" cy="264255"/>
          </a:xfrm>
          <a:prstGeom prst="rect">
            <a:avLst/>
          </a:prstGeom>
        </p:spPr>
        <p:txBody>
          <a:bodyPr lIns="45719" tIns="45719" rIns="45719" bIns="45719" anchor="ctr"/>
          <a:lstStyle>
            <a:lvl1pPr algn="r" defTabSz="457200">
              <a:defRPr sz="1200">
                <a:solidFill>
                  <a:srgbClr val="888888"/>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Kép képaláírással">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79"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defTabSz="914400">
              <a:defRPr sz="2000" b="1" cap="all">
                <a:solidFill>
                  <a:srgbClr val="FFFFFF"/>
                </a:solidFill>
                <a:latin typeface="Arial"/>
                <a:ea typeface="Arial"/>
                <a:cs typeface="Arial"/>
                <a:sym typeface="Arial"/>
              </a:defRPr>
            </a:lvl1pPr>
          </a:lstStyle>
          <a:p>
            <a:r>
              <a:t>Title Text</a:t>
            </a:r>
          </a:p>
        </p:txBody>
      </p:sp>
      <p:sp>
        <p:nvSpPr>
          <p:cNvPr id="80" name="Kép helye 2"/>
          <p:cNvSpPr>
            <a:spLocks noGrp="1"/>
          </p:cNvSpPr>
          <p:nvPr>
            <p:ph type="pic" sz="half" idx="13"/>
          </p:nvPr>
        </p:nvSpPr>
        <p:spPr>
          <a:xfrm>
            <a:off x="1792288" y="612775"/>
            <a:ext cx="5486401" cy="4114800"/>
          </a:xfrm>
          <a:prstGeom prst="rect">
            <a:avLst/>
          </a:prstGeom>
        </p:spPr>
        <p:txBody>
          <a:bodyPr lIns="91439" tIns="45719" rIns="91439" bIns="45719" anchor="t">
            <a:noAutofit/>
          </a:bodyPr>
          <a:lstStyle/>
          <a:p>
            <a:endParaRPr/>
          </a:p>
        </p:txBody>
      </p:sp>
      <p:sp>
        <p:nvSpPr>
          <p:cNvPr id="81" name="Body Level One…"/>
          <p:cNvSpPr txBox="1">
            <a:spLocks noGrp="1"/>
          </p:cNvSpPr>
          <p:nvPr>
            <p:ph type="body" sz="quarter" idx="1"/>
          </p:nvPr>
        </p:nvSpPr>
        <p:spPr>
          <a:xfrm>
            <a:off x="1792288" y="5367337"/>
            <a:ext cx="5486401" cy="804863"/>
          </a:xfrm>
          <a:prstGeom prst="rect">
            <a:avLst/>
          </a:prstGeom>
        </p:spPr>
        <p:txBody>
          <a:bodyPr lIns="45719" tIns="45719" rIns="45719" bIns="45719" anchor="t"/>
          <a:lstStyle>
            <a:lvl1pPr marL="0" indent="0" defTabSz="914400">
              <a:spcBef>
                <a:spcPts val="300"/>
              </a:spcBef>
              <a:buSzTx/>
              <a:buNone/>
              <a:defRPr sz="1400">
                <a:latin typeface="Arial"/>
                <a:ea typeface="Arial"/>
                <a:cs typeface="Arial"/>
                <a:sym typeface="Arial"/>
              </a:defRPr>
            </a:lvl1pPr>
            <a:lvl2pPr marL="0" indent="457200" defTabSz="914400">
              <a:spcBef>
                <a:spcPts val="300"/>
              </a:spcBef>
              <a:buSzTx/>
              <a:buNone/>
              <a:defRPr sz="1400">
                <a:latin typeface="Arial"/>
                <a:ea typeface="Arial"/>
                <a:cs typeface="Arial"/>
                <a:sym typeface="Arial"/>
              </a:defRPr>
            </a:lvl2pPr>
            <a:lvl3pPr marL="0" indent="914400" defTabSz="914400">
              <a:spcBef>
                <a:spcPts val="300"/>
              </a:spcBef>
              <a:buSzTx/>
              <a:buNone/>
              <a:defRPr sz="1400">
                <a:latin typeface="Arial"/>
                <a:ea typeface="Arial"/>
                <a:cs typeface="Arial"/>
                <a:sym typeface="Arial"/>
              </a:defRPr>
            </a:lvl3pPr>
            <a:lvl4pPr marL="0" indent="1371600" defTabSz="914400">
              <a:spcBef>
                <a:spcPts val="300"/>
              </a:spcBef>
              <a:buSzTx/>
              <a:buNone/>
              <a:defRPr sz="1400">
                <a:latin typeface="Arial"/>
                <a:ea typeface="Arial"/>
                <a:cs typeface="Arial"/>
                <a:sym typeface="Arial"/>
              </a:defRPr>
            </a:lvl4pPr>
            <a:lvl5pPr marL="0" indent="1828800" defTabSz="9144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xfrm>
            <a:off x="8413144" y="6406785"/>
            <a:ext cx="273657" cy="264255"/>
          </a:xfrm>
          <a:prstGeom prst="rect">
            <a:avLst/>
          </a:prstGeom>
        </p:spPr>
        <p:txBody>
          <a:bodyPr lIns="45719" tIns="45719" rIns="45719" bIns="45719" anchor="ctr"/>
          <a:lstStyle>
            <a:lvl1pPr algn="r" defTabSz="457200">
              <a:defRPr sz="1200">
                <a:solidFill>
                  <a:srgbClr val="888888"/>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ustom Layou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9" name="Title Text"/>
          <p:cNvSpPr txBox="1">
            <a:spLocks noGrp="1"/>
          </p:cNvSpPr>
          <p:nvPr>
            <p:ph type="title"/>
          </p:nvPr>
        </p:nvSpPr>
        <p:spPr>
          <a:xfrm>
            <a:off x="4495800" y="2286000"/>
            <a:ext cx="4419600" cy="1143000"/>
          </a:xfrm>
          <a:prstGeom prst="rect">
            <a:avLst/>
          </a:prstGeom>
        </p:spPr>
        <p:txBody>
          <a:bodyPr lIns="45719" tIns="45719" rIns="45719" bIns="45719" anchor="t"/>
          <a:lstStyle>
            <a:lvl1pPr algn="l" defTabSz="914400">
              <a:defRPr sz="4400" b="1" cap="all">
                <a:solidFill>
                  <a:srgbClr val="FFFFFF"/>
                </a:solidFill>
                <a:latin typeface="Arial"/>
                <a:ea typeface="Arial"/>
                <a:cs typeface="Arial"/>
                <a:sym typeface="Arial"/>
              </a:defRPr>
            </a:lvl1pPr>
          </a:lstStyle>
          <a:p>
            <a:r>
              <a:t>Title Text</a:t>
            </a:r>
          </a:p>
        </p:txBody>
      </p:sp>
      <p:sp>
        <p:nvSpPr>
          <p:cNvPr id="90" name="Body Level One…"/>
          <p:cNvSpPr txBox="1">
            <a:spLocks noGrp="1"/>
          </p:cNvSpPr>
          <p:nvPr>
            <p:ph type="body" sz="quarter" idx="1"/>
          </p:nvPr>
        </p:nvSpPr>
        <p:spPr>
          <a:xfrm>
            <a:off x="4495800" y="3886200"/>
            <a:ext cx="4343400" cy="914400"/>
          </a:xfrm>
          <a:prstGeom prst="rect">
            <a:avLst/>
          </a:prstGeom>
        </p:spPr>
        <p:txBody>
          <a:bodyPr lIns="45719" tIns="45719" rIns="45719" bIns="45719" anchor="t"/>
          <a:lstStyle>
            <a:lvl1pPr marL="514350" indent="-514350" defTabSz="914400">
              <a:spcBef>
                <a:spcPts val="700"/>
              </a:spcBef>
              <a:buSzTx/>
              <a:buNone/>
              <a:defRPr sz="3200" cap="all">
                <a:solidFill>
                  <a:srgbClr val="FFFFFF"/>
                </a:solidFill>
                <a:latin typeface="Arial"/>
                <a:ea typeface="Arial"/>
                <a:cs typeface="Arial"/>
                <a:sym typeface="Arial"/>
              </a:defRPr>
            </a:lvl1pPr>
            <a:lvl2pPr marL="514350" indent="-57150" defTabSz="914400">
              <a:spcBef>
                <a:spcPts val="700"/>
              </a:spcBef>
              <a:buSzTx/>
              <a:buNone/>
              <a:defRPr sz="3200" cap="all">
                <a:solidFill>
                  <a:srgbClr val="FFFFFF"/>
                </a:solidFill>
                <a:latin typeface="Arial"/>
                <a:ea typeface="Arial"/>
                <a:cs typeface="Arial"/>
                <a:sym typeface="Arial"/>
              </a:defRPr>
            </a:lvl2pPr>
            <a:lvl3pPr marL="1219200" indent="-304800" defTabSz="914400">
              <a:spcBef>
                <a:spcPts val="700"/>
              </a:spcBef>
              <a:buSzPct val="100000"/>
              <a:defRPr sz="3200" cap="all">
                <a:solidFill>
                  <a:srgbClr val="FFFFFF"/>
                </a:solidFill>
                <a:latin typeface="Arial"/>
                <a:ea typeface="Arial"/>
                <a:cs typeface="Arial"/>
                <a:sym typeface="Arial"/>
              </a:defRPr>
            </a:lvl3pPr>
            <a:lvl4pPr marL="1737360" indent="-365760" defTabSz="914400">
              <a:spcBef>
                <a:spcPts val="700"/>
              </a:spcBef>
              <a:buSzPct val="100000"/>
              <a:buChar char="–"/>
              <a:defRPr sz="3200" cap="all">
                <a:solidFill>
                  <a:srgbClr val="FFFFFF"/>
                </a:solidFill>
                <a:latin typeface="Arial"/>
                <a:ea typeface="Arial"/>
                <a:cs typeface="Arial"/>
                <a:sym typeface="Arial"/>
              </a:defRPr>
            </a:lvl4pPr>
            <a:lvl5pPr marL="2194560" indent="-365760" defTabSz="914400">
              <a:spcBef>
                <a:spcPts val="700"/>
              </a:spcBef>
              <a:buSzPct val="100000"/>
              <a:buChar char="»"/>
              <a:defRPr sz="3200" cap="all">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xfrm>
            <a:off x="4419600" y="6172200"/>
            <a:ext cx="2133600" cy="368301"/>
          </a:xfrm>
          <a:prstGeom prst="rect">
            <a:avLst/>
          </a:prstGeom>
        </p:spPr>
        <p:txBody>
          <a:bodyPr lIns="45719" tIns="45719" rIns="45719" bIns="45719" anchor="ctr"/>
          <a:lstStyle>
            <a:lvl1pPr algn="r" defTabSz="457200">
              <a:defRPr sz="1200">
                <a:solidFill>
                  <a:srgbClr val="888888"/>
                </a:solidFill>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6" y="178593"/>
            <a:ext cx="7804548" cy="1518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normAutofit/>
          </a:bodyPr>
          <a:lstStyle/>
          <a:p>
            <a:r>
              <a:t>Title Text</a:t>
            </a:r>
          </a:p>
        </p:txBody>
      </p:sp>
      <p:sp>
        <p:nvSpPr>
          <p:cNvPr id="3" name="Body Level One…"/>
          <p:cNvSpPr txBox="1">
            <a:spLocks noGrp="1"/>
          </p:cNvSpPr>
          <p:nvPr>
            <p:ph type="body" idx="1"/>
          </p:nvPr>
        </p:nvSpPr>
        <p:spPr>
          <a:xfrm>
            <a:off x="669726" y="1821656"/>
            <a:ext cx="7804548" cy="4420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49876" y="6536531"/>
            <a:ext cx="239485" cy="232486"/>
          </a:xfrm>
          <a:prstGeom prst="rect">
            <a:avLst/>
          </a:prstGeom>
          <a:ln w="12700">
            <a:miter lim="400000"/>
          </a:ln>
        </p:spPr>
        <p:txBody>
          <a:bodyPr wrap="none" lIns="35718" tIns="35718" rIns="35718" bIns="35718">
            <a:spAutoFit/>
          </a:bodyPr>
          <a:lstStyle>
            <a:lvl1pPr algn="ctr" defTabSz="410765">
              <a:defRPr sz="1100">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Lst>
  <p:transition spd="med"/>
  <p:txStyles>
    <p:titleStyle>
      <a:lvl1pPr marL="0" marR="0" indent="0" algn="ctr" defTabSz="410765"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410765"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410765"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410765"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410765"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410765"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410765"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410765"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410765"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305593" marR="0" indent="-305593" algn="l" defTabSz="410765" latinLnBrk="0">
        <a:lnSpc>
          <a:spcPct val="100000"/>
        </a:lnSpc>
        <a:spcBef>
          <a:spcPts val="290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1pPr>
      <a:lvl2pPr marL="750093" marR="0" indent="-305593" algn="l" defTabSz="410765" latinLnBrk="0">
        <a:lnSpc>
          <a:spcPct val="100000"/>
        </a:lnSpc>
        <a:spcBef>
          <a:spcPts val="290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2pPr>
      <a:lvl3pPr marL="1194593" marR="0" indent="-305593" algn="l" defTabSz="410765" latinLnBrk="0">
        <a:lnSpc>
          <a:spcPct val="100000"/>
        </a:lnSpc>
        <a:spcBef>
          <a:spcPts val="290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3pPr>
      <a:lvl4pPr marL="1639093" marR="0" indent="-305593" algn="l" defTabSz="410765" latinLnBrk="0">
        <a:lnSpc>
          <a:spcPct val="100000"/>
        </a:lnSpc>
        <a:spcBef>
          <a:spcPts val="290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4pPr>
      <a:lvl5pPr marL="2083593" marR="0" indent="-305593" algn="l" defTabSz="410765" latinLnBrk="0">
        <a:lnSpc>
          <a:spcPct val="100000"/>
        </a:lnSpc>
        <a:spcBef>
          <a:spcPts val="290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5pPr>
      <a:lvl6pPr marL="2528093" marR="0" indent="-305593" algn="l" defTabSz="410765" latinLnBrk="0">
        <a:lnSpc>
          <a:spcPct val="100000"/>
        </a:lnSpc>
        <a:spcBef>
          <a:spcPts val="290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972593" marR="0" indent="-305593" algn="l" defTabSz="410765" latinLnBrk="0">
        <a:lnSpc>
          <a:spcPct val="100000"/>
        </a:lnSpc>
        <a:spcBef>
          <a:spcPts val="290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3417093" marR="0" indent="-305593" algn="l" defTabSz="410765" latinLnBrk="0">
        <a:lnSpc>
          <a:spcPct val="100000"/>
        </a:lnSpc>
        <a:spcBef>
          <a:spcPts val="290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3861593" marR="0" indent="-305593" algn="l" defTabSz="410765" latinLnBrk="0">
        <a:lnSpc>
          <a:spcPct val="100000"/>
        </a:lnSpc>
        <a:spcBef>
          <a:spcPts val="290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0765"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228600" algn="ctr" defTabSz="410765"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457200" algn="ctr" defTabSz="410765"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685800" algn="ctr" defTabSz="410765"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914400" algn="ctr" defTabSz="410765"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1143000" algn="ctr" defTabSz="410765"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1371600" algn="ctr" defTabSz="410765"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1600200" algn="ctr" defTabSz="410765"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1828800" algn="ctr" defTabSz="410765"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tif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tiff"/><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gif"/><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tiff"/><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Cím 1"/>
          <p:cNvSpPr txBox="1">
            <a:spLocks noGrp="1"/>
          </p:cNvSpPr>
          <p:nvPr>
            <p:ph type="title"/>
          </p:nvPr>
        </p:nvSpPr>
        <p:spPr>
          <a:xfrm>
            <a:off x="1043607" y="252412"/>
            <a:ext cx="7056785" cy="2600525"/>
          </a:xfrm>
          <a:prstGeom prst="rect">
            <a:avLst/>
          </a:prstGeom>
        </p:spPr>
        <p:txBody>
          <a:bodyPr>
            <a:normAutofit/>
          </a:bodyPr>
          <a:lstStyle/>
          <a:p>
            <a:r>
              <a:rPr lang="en-US" sz="3600" cap="none" dirty="0" smtClean="0"/>
              <a:t>F</a:t>
            </a:r>
            <a:r>
              <a:rPr lang="cs-CZ" sz="3600" cap="none" dirty="0" smtClean="0"/>
              <a:t>uture</a:t>
            </a:r>
            <a:r>
              <a:rPr lang="en-US" sz="3600" cap="none" dirty="0" smtClean="0"/>
              <a:t> mission CAMELOT for </a:t>
            </a:r>
            <a:r>
              <a:rPr lang="cs-CZ" sz="3600" cap="none" dirty="0" err="1" smtClean="0"/>
              <a:t>L</a:t>
            </a:r>
            <a:r>
              <a:rPr lang="en-US" sz="3600" cap="none" dirty="0" err="1" smtClean="0"/>
              <a:t>ocalisation</a:t>
            </a:r>
            <a:r>
              <a:rPr lang="en-US" sz="3600" cap="none" dirty="0" smtClean="0"/>
              <a:t> of </a:t>
            </a:r>
            <a:r>
              <a:rPr lang="cs-CZ" sz="3600" cap="none" dirty="0" smtClean="0"/>
              <a:t>G</a:t>
            </a:r>
            <a:r>
              <a:rPr lang="en-US" sz="3600" cap="none" dirty="0" err="1" smtClean="0"/>
              <a:t>amma</a:t>
            </a:r>
            <a:r>
              <a:rPr lang="en-US" sz="3600" cap="none" dirty="0" smtClean="0"/>
              <a:t>-</a:t>
            </a:r>
            <a:r>
              <a:rPr lang="cs-CZ" sz="3600" cap="none" dirty="0" smtClean="0"/>
              <a:t>R</a:t>
            </a:r>
            <a:r>
              <a:rPr lang="en-US" sz="3600" cap="none" dirty="0" smtClean="0"/>
              <a:t>ay </a:t>
            </a:r>
            <a:r>
              <a:rPr lang="cs-CZ" sz="3600" cap="none" dirty="0" smtClean="0"/>
              <a:t>T</a:t>
            </a:r>
            <a:r>
              <a:rPr lang="en-US" sz="3600" cap="none" dirty="0" err="1" smtClean="0"/>
              <a:t>ransients</a:t>
            </a:r>
            <a:r>
              <a:rPr lang="en-US" sz="3600" cap="none" dirty="0" smtClean="0"/>
              <a:t> by </a:t>
            </a:r>
            <a:r>
              <a:rPr lang="cs-CZ" sz="3600" cap="none" dirty="0" smtClean="0"/>
              <a:t>F</a:t>
            </a:r>
            <a:r>
              <a:rPr lang="en-US" sz="3600" cap="none" dirty="0" err="1" smtClean="0"/>
              <a:t>leet</a:t>
            </a:r>
            <a:r>
              <a:rPr lang="en-US" sz="3600" cap="none" dirty="0" smtClean="0"/>
              <a:t> of </a:t>
            </a:r>
            <a:r>
              <a:rPr lang="cs-CZ" sz="3600" cap="none" dirty="0" err="1" smtClean="0"/>
              <a:t>C</a:t>
            </a:r>
            <a:r>
              <a:rPr lang="en-US" sz="3600" cap="none" dirty="0" err="1" smtClean="0"/>
              <a:t>ubesats</a:t>
            </a:r>
            <a:endParaRPr sz="3600" cap="none" dirty="0"/>
          </a:p>
        </p:txBody>
      </p:sp>
      <p:sp>
        <p:nvSpPr>
          <p:cNvPr id="143" name="Norbert Werner, Andras Pál, Jakub Ripa, Norbert Tarcai, Gábor Galgóczi, Zsolt Várhegyi, Zsolt Frei, László Kiss"/>
          <p:cNvSpPr txBox="1"/>
          <p:nvPr/>
        </p:nvSpPr>
        <p:spPr>
          <a:xfrm>
            <a:off x="24057" y="5130790"/>
            <a:ext cx="5786266" cy="713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lstStyle/>
          <a:p>
            <a:pPr defTabSz="650240">
              <a:spcBef>
                <a:spcPts val="500"/>
              </a:spcBef>
              <a:defRPr sz="1700">
                <a:solidFill>
                  <a:srgbClr val="FFFFFF"/>
                </a:solidFill>
                <a:latin typeface="+mn-lt"/>
                <a:ea typeface="+mn-ea"/>
                <a:cs typeface="+mn-cs"/>
                <a:sym typeface="Calibri"/>
              </a:defRPr>
            </a:pPr>
            <a:r>
              <a:rPr dirty="0" smtClean="0"/>
              <a:t>Norbert Werner, </a:t>
            </a:r>
            <a:r>
              <a:rPr dirty="0" err="1"/>
              <a:t>Andras</a:t>
            </a:r>
            <a:r>
              <a:rPr dirty="0"/>
              <a:t> </a:t>
            </a:r>
            <a:r>
              <a:rPr dirty="0" err="1" smtClean="0"/>
              <a:t>Pál</a:t>
            </a:r>
            <a:r>
              <a:rPr dirty="0" smtClean="0"/>
              <a:t>, </a:t>
            </a:r>
            <a:r>
              <a:rPr dirty="0"/>
              <a:t>Norbert </a:t>
            </a:r>
            <a:r>
              <a:rPr dirty="0" err="1"/>
              <a:t>Tarcai</a:t>
            </a:r>
            <a:r>
              <a:rPr dirty="0"/>
              <a:t>, </a:t>
            </a:r>
            <a:r>
              <a:rPr dirty="0" err="1"/>
              <a:t>Gábor</a:t>
            </a:r>
            <a:r>
              <a:rPr dirty="0"/>
              <a:t> </a:t>
            </a:r>
            <a:r>
              <a:rPr dirty="0" err="1"/>
              <a:t>Galgóczi</a:t>
            </a:r>
            <a:r>
              <a:rPr dirty="0"/>
              <a:t>, </a:t>
            </a:r>
            <a:r>
              <a:rPr dirty="0" err="1"/>
              <a:t>Zsolt</a:t>
            </a:r>
            <a:r>
              <a:rPr dirty="0"/>
              <a:t> </a:t>
            </a:r>
            <a:r>
              <a:rPr dirty="0" err="1"/>
              <a:t>Várhegyi</a:t>
            </a:r>
            <a:r>
              <a:rPr dirty="0"/>
              <a:t>, </a:t>
            </a:r>
            <a:r>
              <a:rPr dirty="0" err="1"/>
              <a:t>Zsolt</a:t>
            </a:r>
            <a:r>
              <a:rPr dirty="0"/>
              <a:t> Frei, László Kiss</a:t>
            </a:r>
          </a:p>
        </p:txBody>
      </p:sp>
      <p:sp>
        <p:nvSpPr>
          <p:cNvPr id="144" name="Masanori Ohno, Yasushi Fukazawa, Tsunefumi Mizuno, Hiromitsu Takahashi, Koji Tanaka, Nagomi Uchida, Kento Torigoe, Kazuhiro Nakazawa, Teruaki Enoto, Hirokazu Odaka, Yuto Ichinohe"/>
          <p:cNvSpPr txBox="1"/>
          <p:nvPr/>
        </p:nvSpPr>
        <p:spPr>
          <a:xfrm>
            <a:off x="0" y="5754360"/>
            <a:ext cx="5333162" cy="1779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lstStyle/>
          <a:p>
            <a:pPr defTabSz="650240">
              <a:spcBef>
                <a:spcPts val="500"/>
              </a:spcBef>
              <a:defRPr sz="1700">
                <a:solidFill>
                  <a:srgbClr val="FFFFFF"/>
                </a:solidFill>
                <a:latin typeface="+mn-lt"/>
                <a:ea typeface="+mn-ea"/>
                <a:cs typeface="+mn-cs"/>
                <a:sym typeface="Calibri"/>
              </a:defRPr>
            </a:pPr>
            <a:r>
              <a:rPr dirty="0"/>
              <a:t>Masanori </a:t>
            </a:r>
            <a:r>
              <a:rPr dirty="0" err="1"/>
              <a:t>Ohno</a:t>
            </a:r>
            <a:r>
              <a:rPr dirty="0"/>
              <a:t>, Yasushi Fukazawa, </a:t>
            </a:r>
            <a:r>
              <a:rPr dirty="0" err="1"/>
              <a:t>Tsunefumi</a:t>
            </a:r>
            <a:r>
              <a:rPr dirty="0"/>
              <a:t> Mizuno, </a:t>
            </a:r>
            <a:r>
              <a:rPr dirty="0" err="1"/>
              <a:t>Hiromitsu</a:t>
            </a:r>
            <a:r>
              <a:rPr dirty="0"/>
              <a:t> Takahashi, Koji Tanaka, </a:t>
            </a:r>
            <a:r>
              <a:rPr dirty="0" err="1"/>
              <a:t>Nagomi</a:t>
            </a:r>
            <a:r>
              <a:rPr dirty="0"/>
              <a:t> Uchida, </a:t>
            </a:r>
            <a:r>
              <a:rPr dirty="0" err="1"/>
              <a:t>Kento</a:t>
            </a:r>
            <a:r>
              <a:rPr dirty="0"/>
              <a:t> </a:t>
            </a:r>
            <a:r>
              <a:rPr dirty="0" err="1"/>
              <a:t>Torigoe</a:t>
            </a:r>
            <a:r>
              <a:rPr dirty="0"/>
              <a:t>, Kazuhiro </a:t>
            </a:r>
            <a:r>
              <a:rPr dirty="0" err="1"/>
              <a:t>Nakazawa</a:t>
            </a:r>
            <a:r>
              <a:rPr dirty="0"/>
              <a:t>, </a:t>
            </a:r>
            <a:r>
              <a:rPr dirty="0" err="1"/>
              <a:t>Teruaki</a:t>
            </a:r>
            <a:r>
              <a:rPr dirty="0"/>
              <a:t> </a:t>
            </a:r>
            <a:r>
              <a:rPr dirty="0" err="1"/>
              <a:t>Enoto</a:t>
            </a:r>
            <a:r>
              <a:rPr dirty="0"/>
              <a:t>, </a:t>
            </a:r>
            <a:r>
              <a:rPr dirty="0" err="1" smtClean="0"/>
              <a:t>Hirokazu</a:t>
            </a:r>
            <a:r>
              <a:rPr lang="cs-CZ" dirty="0" smtClean="0"/>
              <a:t> </a:t>
            </a:r>
            <a:r>
              <a:rPr dirty="0" err="1" smtClean="0"/>
              <a:t>Odaka</a:t>
            </a:r>
            <a:r>
              <a:rPr dirty="0"/>
              <a:t>, </a:t>
            </a:r>
            <a:r>
              <a:rPr dirty="0" err="1"/>
              <a:t>Yuto</a:t>
            </a:r>
            <a:r>
              <a:rPr dirty="0"/>
              <a:t> Ichinohe</a:t>
            </a:r>
          </a:p>
        </p:txBody>
      </p:sp>
      <p:pic>
        <p:nvPicPr>
          <p:cNvPr id="145" name="図 17" descr="図 17"/>
          <p:cNvPicPr>
            <a:picLocks noChangeAspect="1"/>
          </p:cNvPicPr>
          <p:nvPr/>
        </p:nvPicPr>
        <p:blipFill>
          <a:blip r:embed="rId2" cstate="print">
            <a:alphaModFix amt="88000"/>
            <a:extLst/>
          </a:blip>
          <a:srcRect l="2975" t="24807" r="2975" b="2975"/>
          <a:stretch>
            <a:fillRect/>
          </a:stretch>
        </p:blipFill>
        <p:spPr>
          <a:xfrm>
            <a:off x="1741884" y="2137370"/>
            <a:ext cx="5202979" cy="2112014"/>
          </a:xfrm>
          <a:prstGeom prst="rect">
            <a:avLst/>
          </a:prstGeom>
          <a:ln w="12700">
            <a:miter lim="400000"/>
          </a:ln>
        </p:spPr>
      </p:pic>
      <p:pic>
        <p:nvPicPr>
          <p:cNvPr id="146" name="図 10" descr="図 10"/>
          <p:cNvPicPr>
            <a:picLocks noChangeAspect="1"/>
          </p:cNvPicPr>
          <p:nvPr/>
        </p:nvPicPr>
        <p:blipFill>
          <a:blip r:embed="rId3" cstate="print">
            <a:extLst/>
          </a:blip>
          <a:stretch>
            <a:fillRect/>
          </a:stretch>
        </p:blipFill>
        <p:spPr>
          <a:xfrm>
            <a:off x="119668" y="4233007"/>
            <a:ext cx="594822" cy="594822"/>
          </a:xfrm>
          <a:prstGeom prst="rect">
            <a:avLst/>
          </a:prstGeom>
          <a:ln w="12700">
            <a:miter lim="400000"/>
          </a:ln>
        </p:spPr>
      </p:pic>
      <p:pic>
        <p:nvPicPr>
          <p:cNvPr id="147" name="図 11" descr="図 11"/>
          <p:cNvPicPr>
            <a:picLocks noChangeAspect="1"/>
          </p:cNvPicPr>
          <p:nvPr/>
        </p:nvPicPr>
        <p:blipFill>
          <a:blip r:embed="rId4" cstate="print">
            <a:extLst/>
          </a:blip>
          <a:stretch>
            <a:fillRect/>
          </a:stretch>
        </p:blipFill>
        <p:spPr>
          <a:xfrm>
            <a:off x="117798" y="2896044"/>
            <a:ext cx="598562" cy="594821"/>
          </a:xfrm>
          <a:prstGeom prst="rect">
            <a:avLst/>
          </a:prstGeom>
          <a:ln w="12700">
            <a:miter lim="400000"/>
          </a:ln>
        </p:spPr>
      </p:pic>
      <p:pic>
        <p:nvPicPr>
          <p:cNvPr id="148" name="図 12" descr="図 12"/>
          <p:cNvPicPr>
            <a:picLocks noChangeAspect="1"/>
          </p:cNvPicPr>
          <p:nvPr/>
        </p:nvPicPr>
        <p:blipFill>
          <a:blip r:embed="rId5" cstate="print">
            <a:extLst/>
          </a:blip>
          <a:stretch>
            <a:fillRect/>
          </a:stretch>
        </p:blipFill>
        <p:spPr>
          <a:xfrm>
            <a:off x="111353" y="3556210"/>
            <a:ext cx="611452" cy="611452"/>
          </a:xfrm>
          <a:prstGeom prst="rect">
            <a:avLst/>
          </a:prstGeom>
          <a:ln w="12700">
            <a:miter lim="400000"/>
          </a:ln>
        </p:spPr>
      </p:pic>
      <p:pic>
        <p:nvPicPr>
          <p:cNvPr id="149" name="Image" descr="Image"/>
          <p:cNvPicPr>
            <a:picLocks noChangeAspect="1"/>
          </p:cNvPicPr>
          <p:nvPr/>
        </p:nvPicPr>
        <p:blipFill>
          <a:blip r:embed="rId6" cstate="print">
            <a:extLst/>
          </a:blip>
          <a:stretch>
            <a:fillRect/>
          </a:stretch>
        </p:blipFill>
        <p:spPr>
          <a:xfrm>
            <a:off x="121605" y="2047663"/>
            <a:ext cx="590869" cy="783129"/>
          </a:xfrm>
          <a:prstGeom prst="rect">
            <a:avLst/>
          </a:prstGeom>
          <a:ln w="12700">
            <a:miter lim="400000"/>
          </a:ln>
        </p:spPr>
      </p:pic>
      <p:pic>
        <p:nvPicPr>
          <p:cNvPr id="150" name="図 14" descr="図 14"/>
          <p:cNvPicPr>
            <a:picLocks noChangeAspect="1"/>
          </p:cNvPicPr>
          <p:nvPr/>
        </p:nvPicPr>
        <p:blipFill>
          <a:blip r:embed="rId7" cstate="print">
            <a:extLst/>
          </a:blip>
          <a:stretch>
            <a:fillRect/>
          </a:stretch>
        </p:blipFill>
        <p:spPr>
          <a:xfrm>
            <a:off x="8367596" y="2402281"/>
            <a:ext cx="632601" cy="632601"/>
          </a:xfrm>
          <a:prstGeom prst="rect">
            <a:avLst/>
          </a:prstGeom>
          <a:ln w="12700">
            <a:miter lim="400000"/>
          </a:ln>
        </p:spPr>
      </p:pic>
      <p:pic>
        <p:nvPicPr>
          <p:cNvPr id="151" name="図 19" descr="図 19"/>
          <p:cNvPicPr>
            <a:picLocks noChangeAspect="1"/>
          </p:cNvPicPr>
          <p:nvPr/>
        </p:nvPicPr>
        <p:blipFill>
          <a:blip r:embed="rId8" cstate="print">
            <a:extLst/>
          </a:blip>
          <a:stretch>
            <a:fillRect/>
          </a:stretch>
        </p:blipFill>
        <p:spPr>
          <a:xfrm>
            <a:off x="8367596" y="3112699"/>
            <a:ext cx="632601" cy="632602"/>
          </a:xfrm>
          <a:prstGeom prst="rect">
            <a:avLst/>
          </a:prstGeom>
          <a:ln w="12700">
            <a:miter lim="400000"/>
          </a:ln>
        </p:spPr>
      </p:pic>
      <p:sp>
        <p:nvSpPr>
          <p:cNvPr id="12" name="Rectangle 11"/>
          <p:cNvSpPr/>
          <p:nvPr/>
        </p:nvSpPr>
        <p:spPr>
          <a:xfrm>
            <a:off x="3499031" y="4249384"/>
            <a:ext cx="1415772" cy="369332"/>
          </a:xfrm>
          <a:prstGeom prst="rect">
            <a:avLst/>
          </a:prstGeom>
        </p:spPr>
        <p:txBody>
          <a:bodyPr wrap="none">
            <a:spAutoFit/>
          </a:bodyPr>
          <a:lstStyle/>
          <a:p>
            <a:r>
              <a:rPr lang="cs-CZ" dirty="0" smtClean="0">
                <a:solidFill>
                  <a:srgbClr val="FFFFFF"/>
                </a:solidFill>
                <a:sym typeface="Calibri"/>
              </a:rPr>
              <a:t>Jakub Řípa </a:t>
            </a:r>
            <a:endParaRPr lang="cs-CZ" dirty="0"/>
          </a:p>
        </p:txBody>
      </p:sp>
      <p:sp>
        <p:nvSpPr>
          <p:cNvPr id="13" name="Norbert Werner, Andras Pál, Jakub Ripa, Norbert Tarcai, Gábor Galgóczi, Zsolt Várhegyi, Zsolt Frei, László Kiss"/>
          <p:cNvSpPr txBox="1"/>
          <p:nvPr/>
        </p:nvSpPr>
        <p:spPr>
          <a:xfrm>
            <a:off x="2573867" y="4499842"/>
            <a:ext cx="3138311" cy="506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lstStyle/>
          <a:p>
            <a:pPr algn="ctr" defTabSz="650240">
              <a:spcBef>
                <a:spcPts val="500"/>
              </a:spcBef>
              <a:defRPr sz="1700">
                <a:solidFill>
                  <a:srgbClr val="FFFFFF"/>
                </a:solidFill>
                <a:latin typeface="+mn-lt"/>
                <a:ea typeface="+mn-ea"/>
                <a:cs typeface="+mn-cs"/>
                <a:sym typeface="Calibri"/>
              </a:defRPr>
            </a:pPr>
            <a:r>
              <a:rPr lang="cs-CZ" sz="1400" dirty="0" smtClean="0"/>
              <a:t>Charles University, Astronomical Institute MTA-Eötvos Loránd University</a:t>
            </a:r>
            <a:endParaRPr sz="1400"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Cím 3"/>
          <p:cNvSpPr txBox="1">
            <a:spLocks noGrp="1"/>
          </p:cNvSpPr>
          <p:nvPr>
            <p:ph type="title"/>
          </p:nvPr>
        </p:nvSpPr>
        <p:spPr>
          <a:xfrm>
            <a:off x="409888" y="-6176"/>
            <a:ext cx="4575111" cy="974973"/>
          </a:xfrm>
          <a:prstGeom prst="rect">
            <a:avLst/>
          </a:prstGeom>
        </p:spPr>
        <p:txBody>
          <a:bodyPr/>
          <a:lstStyle>
            <a:lvl1pPr defTabSz="850391">
              <a:defRPr sz="2232"/>
            </a:lvl1pPr>
          </a:lstStyle>
          <a:p>
            <a:r>
              <a:t>Sky visibility on sun-synchronous polar orbits </a:t>
            </a:r>
          </a:p>
        </p:txBody>
      </p:sp>
      <p:pic>
        <p:nvPicPr>
          <p:cNvPr id="297" name="SSO_Sats_TwoSideDet_Coverage_SkyMap.png" descr="SSO_Sats_TwoSideDet_Coverage_SkyMap.png"/>
          <p:cNvPicPr>
            <a:picLocks noChangeAspect="1"/>
          </p:cNvPicPr>
          <p:nvPr/>
        </p:nvPicPr>
        <p:blipFill>
          <a:blip r:embed="rId2" cstate="print">
            <a:extLst/>
          </a:blip>
          <a:stretch>
            <a:fillRect/>
          </a:stretch>
        </p:blipFill>
        <p:spPr>
          <a:xfrm>
            <a:off x="1347426" y="3753405"/>
            <a:ext cx="6265456" cy="3132729"/>
          </a:xfrm>
          <a:prstGeom prst="rect">
            <a:avLst/>
          </a:prstGeom>
          <a:ln w="12700">
            <a:miter lim="400000"/>
          </a:ln>
        </p:spPr>
      </p:pic>
      <p:pic>
        <p:nvPicPr>
          <p:cNvPr id="298" name="orbits_polar_28.pdf" descr="orbits_polar_28.pdf"/>
          <p:cNvPicPr>
            <a:picLocks noChangeAspect="1"/>
          </p:cNvPicPr>
          <p:nvPr/>
        </p:nvPicPr>
        <p:blipFill>
          <a:blip r:embed="rId3" cstate="print">
            <a:extLst/>
          </a:blip>
          <a:srcRect t="5061" b="2955"/>
          <a:stretch>
            <a:fillRect/>
          </a:stretch>
        </p:blipFill>
        <p:spPr>
          <a:xfrm>
            <a:off x="1760964" y="1315409"/>
            <a:ext cx="5438498" cy="25356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Cím 3"/>
          <p:cNvSpPr txBox="1">
            <a:spLocks noGrp="1"/>
          </p:cNvSpPr>
          <p:nvPr>
            <p:ph type="title"/>
          </p:nvPr>
        </p:nvSpPr>
        <p:spPr>
          <a:xfrm>
            <a:off x="447988" y="44624"/>
            <a:ext cx="4412045" cy="864096"/>
          </a:xfrm>
          <a:prstGeom prst="rect">
            <a:avLst/>
          </a:prstGeom>
        </p:spPr>
        <p:txBody>
          <a:bodyPr/>
          <a:lstStyle/>
          <a:p>
            <a:r>
              <a:t>High background on polar orbits </a:t>
            </a:r>
          </a:p>
        </p:txBody>
      </p:sp>
      <p:pic>
        <p:nvPicPr>
          <p:cNvPr id="301" name="e_flux_map_ESA-SEE1_14.pdf" descr="e_flux_map_ESA-SEE1_14.pdf"/>
          <p:cNvPicPr>
            <a:picLocks noChangeAspect="1"/>
          </p:cNvPicPr>
          <p:nvPr/>
        </p:nvPicPr>
        <p:blipFill>
          <a:blip r:embed="rId2" cstate="print">
            <a:extLst/>
          </a:blip>
          <a:stretch>
            <a:fillRect/>
          </a:stretch>
        </p:blipFill>
        <p:spPr>
          <a:xfrm>
            <a:off x="32951" y="1806630"/>
            <a:ext cx="4319939" cy="3255427"/>
          </a:xfrm>
          <a:prstGeom prst="rect">
            <a:avLst/>
          </a:prstGeom>
          <a:ln w="12700">
            <a:miter lim="400000"/>
          </a:ln>
        </p:spPr>
      </p:pic>
      <p:pic>
        <p:nvPicPr>
          <p:cNvPr id="302" name="BDRG_background_17.pdf" descr="BDRG_background_17.pdf"/>
          <p:cNvPicPr>
            <a:picLocks noChangeAspect="1"/>
          </p:cNvPicPr>
          <p:nvPr/>
        </p:nvPicPr>
        <p:blipFill>
          <a:blip r:embed="rId3" cstate="print">
            <a:extLst/>
          </a:blip>
          <a:stretch>
            <a:fillRect/>
          </a:stretch>
        </p:blipFill>
        <p:spPr>
          <a:xfrm>
            <a:off x="4325737" y="1806630"/>
            <a:ext cx="4791150" cy="3203124"/>
          </a:xfrm>
          <a:prstGeom prst="rect">
            <a:avLst/>
          </a:prstGeom>
          <a:ln w="12700">
            <a:miter lim="400000"/>
          </a:ln>
        </p:spPr>
      </p:pic>
      <p:sp>
        <p:nvSpPr>
          <p:cNvPr id="303" name="On polar orbit, each satellite will loose 30-40% of observing time"/>
          <p:cNvSpPr txBox="1"/>
          <p:nvPr/>
        </p:nvSpPr>
        <p:spPr>
          <a:xfrm>
            <a:off x="178973" y="5581114"/>
            <a:ext cx="8425382" cy="764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410765">
              <a:defRPr sz="2000" b="1">
                <a:latin typeface="Helvetica Neue"/>
                <a:ea typeface="Helvetica Neue"/>
                <a:cs typeface="Helvetica Neue"/>
                <a:sym typeface="Helvetica Neue"/>
              </a:defRPr>
            </a:lvl1pPr>
          </a:lstStyle>
          <a:p>
            <a:pPr algn="l"/>
            <a:r>
              <a:rPr b="0" dirty="0"/>
              <a:t>On </a:t>
            </a:r>
            <a:r>
              <a:rPr dirty="0"/>
              <a:t>polar </a:t>
            </a:r>
            <a:r>
              <a:rPr b="0" dirty="0"/>
              <a:t>orbit, each satellite will </a:t>
            </a:r>
            <a:r>
              <a:rPr dirty="0"/>
              <a:t>loose </a:t>
            </a:r>
            <a:r>
              <a:rPr lang="en-US" dirty="0" smtClean="0"/>
              <a:t>~</a:t>
            </a:r>
            <a:r>
              <a:rPr dirty="0" smtClean="0"/>
              <a:t>30</a:t>
            </a:r>
            <a:r>
              <a:rPr lang="cs-CZ" dirty="0" smtClean="0"/>
              <a:t>-40</a:t>
            </a:r>
            <a:r>
              <a:rPr dirty="0" smtClean="0"/>
              <a:t>% </a:t>
            </a:r>
            <a:r>
              <a:rPr b="0" dirty="0"/>
              <a:t>of observing </a:t>
            </a:r>
            <a:r>
              <a:rPr b="0" dirty="0" smtClean="0"/>
              <a:t>time</a:t>
            </a:r>
            <a:r>
              <a:rPr lang="en-US" b="0" dirty="0" smtClean="0"/>
              <a:t>.</a:t>
            </a:r>
            <a:endParaRPr lang="cs-CZ" b="0" dirty="0" smtClean="0"/>
          </a:p>
          <a:p>
            <a:pPr algn="l"/>
            <a:endParaRPr lang="en-US" sz="500" b="0" dirty="0" smtClean="0"/>
          </a:p>
          <a:p>
            <a:pPr algn="l"/>
            <a:r>
              <a:rPr lang="en-US" b="0" dirty="0" smtClean="0"/>
              <a:t>On </a:t>
            </a:r>
            <a:r>
              <a:rPr lang="en-US" dirty="0" smtClean="0"/>
              <a:t>53</a:t>
            </a:r>
            <a:r>
              <a:rPr lang="cs-CZ" dirty="0" smtClean="0"/>
              <a:t>°</a:t>
            </a:r>
            <a:r>
              <a:rPr lang="en-US" dirty="0" smtClean="0"/>
              <a:t> </a:t>
            </a:r>
            <a:r>
              <a:rPr lang="cs-CZ" dirty="0" smtClean="0"/>
              <a:t>inclination</a:t>
            </a:r>
            <a:r>
              <a:rPr lang="cs-CZ" b="0" dirty="0" smtClean="0"/>
              <a:t> </a:t>
            </a:r>
            <a:r>
              <a:rPr lang="en-US" b="0" dirty="0" smtClean="0"/>
              <a:t>orbit, each satellite will </a:t>
            </a:r>
            <a:r>
              <a:rPr lang="en-US" dirty="0" smtClean="0"/>
              <a:t>loose ~20% </a:t>
            </a:r>
            <a:r>
              <a:rPr lang="en-US" b="0" dirty="0" smtClean="0"/>
              <a:t>of observing time.</a:t>
            </a:r>
          </a:p>
        </p:txBody>
      </p:sp>
      <p:sp>
        <p:nvSpPr>
          <p:cNvPr id="6" name="テキスト ボックス 14"/>
          <p:cNvSpPr txBox="1"/>
          <p:nvPr/>
        </p:nvSpPr>
        <p:spPr>
          <a:xfrm>
            <a:off x="320300" y="1482131"/>
            <a:ext cx="37350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a:latin typeface="+mn-lt"/>
                <a:ea typeface="+mn-ea"/>
                <a:cs typeface="+mn-cs"/>
                <a:sym typeface="Calibri"/>
              </a:defRPr>
            </a:lvl1pPr>
          </a:lstStyle>
          <a:p>
            <a:r>
              <a:rPr lang="cs-CZ" dirty="0" smtClean="0">
                <a:solidFill>
                  <a:schemeClr val="tx1"/>
                </a:solidFill>
              </a:rPr>
              <a:t>Electron flux by ESA-SEE1 model</a:t>
            </a:r>
            <a:r>
              <a:rPr lang="en-US" dirty="0" smtClean="0">
                <a:solidFill>
                  <a:schemeClr val="tx1"/>
                </a:solidFill>
              </a:rPr>
              <a:t> at 500 km</a:t>
            </a:r>
            <a:endParaRPr dirty="0">
              <a:solidFill>
                <a:schemeClr val="tx1"/>
              </a:solidFill>
            </a:endParaRPr>
          </a:p>
        </p:txBody>
      </p:sp>
      <p:sp>
        <p:nvSpPr>
          <p:cNvPr id="7" name="Rectangle 6"/>
          <p:cNvSpPr/>
          <p:nvPr/>
        </p:nvSpPr>
        <p:spPr>
          <a:xfrm>
            <a:off x="4668016" y="1338793"/>
            <a:ext cx="4537971" cy="553998"/>
          </a:xfrm>
          <a:prstGeom prst="rect">
            <a:avLst/>
          </a:prstGeom>
        </p:spPr>
        <p:txBody>
          <a:bodyPr wrap="square">
            <a:spAutoFit/>
          </a:bodyPr>
          <a:lstStyle/>
          <a:p>
            <a:r>
              <a:rPr lang="en-US" sz="1500" i="1" dirty="0" err="1" smtClean="0"/>
              <a:t>Lomonosov</a:t>
            </a:r>
            <a:r>
              <a:rPr lang="cs-CZ" sz="1500" i="1" dirty="0" smtClean="0"/>
              <a:t> </a:t>
            </a:r>
            <a:r>
              <a:rPr lang="cs-CZ" sz="1500" dirty="0" smtClean="0"/>
              <a:t>/ </a:t>
            </a:r>
            <a:r>
              <a:rPr lang="en-US" sz="1500" dirty="0" smtClean="0"/>
              <a:t>BDRG</a:t>
            </a:r>
            <a:r>
              <a:rPr lang="cs-CZ" sz="1500" dirty="0" smtClean="0"/>
              <a:t> count rate in scintillator-based</a:t>
            </a:r>
          </a:p>
          <a:p>
            <a:r>
              <a:rPr lang="cs-CZ" sz="1500" dirty="0" smtClean="0"/>
              <a:t>GRB detector on polar orbit (</a:t>
            </a:r>
            <a:r>
              <a:rPr lang="en-US" sz="1500" dirty="0" smtClean="0"/>
              <a:t>~500 km</a:t>
            </a:r>
            <a:r>
              <a:rPr lang="cs-CZ" sz="1500" dirty="0" smtClean="0"/>
              <a:t>).</a:t>
            </a:r>
            <a:endParaRPr lang="cs-CZ" sz="1500" dirty="0"/>
          </a:p>
        </p:txBody>
      </p:sp>
      <p:sp>
        <p:nvSpPr>
          <p:cNvPr id="8" name="Rectangle 7"/>
          <p:cNvSpPr/>
          <p:nvPr/>
        </p:nvSpPr>
        <p:spPr>
          <a:xfrm>
            <a:off x="7638384" y="4896745"/>
            <a:ext cx="1490108" cy="307777"/>
          </a:xfrm>
          <a:prstGeom prst="rect">
            <a:avLst/>
          </a:prstGeom>
        </p:spPr>
        <p:txBody>
          <a:bodyPr wrap="square">
            <a:spAutoFit/>
          </a:bodyPr>
          <a:lstStyle/>
          <a:p>
            <a:r>
              <a:rPr lang="cs-CZ" sz="1400" dirty="0" smtClean="0"/>
              <a:t>Svertilov</a:t>
            </a:r>
            <a:r>
              <a:rPr lang="en-US" sz="1400" dirty="0" smtClean="0"/>
              <a:t>+ 2018</a:t>
            </a:r>
            <a:endParaRPr lang="cs-CZ" sz="1400" dirty="0"/>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Cím 3"/>
          <p:cNvSpPr txBox="1">
            <a:spLocks noGrp="1"/>
          </p:cNvSpPr>
          <p:nvPr>
            <p:ph type="title"/>
          </p:nvPr>
        </p:nvSpPr>
        <p:spPr>
          <a:xfrm>
            <a:off x="447988" y="44624"/>
            <a:ext cx="4412045" cy="864096"/>
          </a:xfrm>
          <a:prstGeom prst="rect">
            <a:avLst/>
          </a:prstGeom>
        </p:spPr>
        <p:txBody>
          <a:bodyPr/>
          <a:lstStyle/>
          <a:p>
            <a:r>
              <a:t>What do we expect to see?</a:t>
            </a:r>
          </a:p>
        </p:txBody>
      </p:sp>
      <p:sp>
        <p:nvSpPr>
          <p:cNvPr id="306" name="Over 300 GRBs detected per year…"/>
          <p:cNvSpPr txBox="1"/>
          <p:nvPr/>
        </p:nvSpPr>
        <p:spPr>
          <a:xfrm>
            <a:off x="61810" y="1531441"/>
            <a:ext cx="3693717" cy="3795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normAutofit/>
          </a:bodyPr>
          <a:lstStyle/>
          <a:p>
            <a:pPr marL="296333" indent="-296333" defTabSz="410765">
              <a:spcBef>
                <a:spcPts val="2900"/>
              </a:spcBef>
              <a:buSzPct val="145000"/>
              <a:buChar char="•"/>
              <a:defRPr>
                <a:latin typeface="Helvetica Neue"/>
                <a:ea typeface="Helvetica Neue"/>
                <a:cs typeface="Helvetica Neue"/>
                <a:sym typeface="Helvetica Neue"/>
              </a:defRPr>
            </a:pPr>
            <a:r>
              <a:rPr dirty="0"/>
              <a:t>Over </a:t>
            </a:r>
            <a:r>
              <a:rPr b="1" dirty="0"/>
              <a:t>300 GRBs</a:t>
            </a:r>
            <a:r>
              <a:rPr dirty="0"/>
              <a:t> detected per </a:t>
            </a:r>
            <a:r>
              <a:rPr b="1" dirty="0"/>
              <a:t>year</a:t>
            </a:r>
          </a:p>
          <a:p>
            <a:pPr marL="296333" indent="-296333" defTabSz="410765">
              <a:spcBef>
                <a:spcPts val="2900"/>
              </a:spcBef>
              <a:buSzPct val="145000"/>
              <a:buChar char="•"/>
              <a:defRPr>
                <a:latin typeface="Helvetica Neue"/>
                <a:ea typeface="Helvetica Neue"/>
                <a:cs typeface="Helvetica Neue"/>
                <a:sym typeface="Helvetica Neue"/>
              </a:defRPr>
            </a:pPr>
            <a:r>
              <a:rPr dirty="0"/>
              <a:t>Many </a:t>
            </a:r>
            <a:r>
              <a:rPr b="1" dirty="0"/>
              <a:t>terrestrial gamma ray flashes</a:t>
            </a:r>
            <a:r>
              <a:rPr dirty="0"/>
              <a:t>, solar flares, soft gamma ray repeaters, </a:t>
            </a:r>
            <a:r>
              <a:rPr lang="cs-CZ" dirty="0" smtClean="0"/>
              <a:t>X-ray </a:t>
            </a:r>
            <a:r>
              <a:rPr dirty="0" smtClean="0"/>
              <a:t>binaries</a:t>
            </a:r>
            <a:r>
              <a:rPr dirty="0"/>
              <a:t>, etc.</a:t>
            </a:r>
          </a:p>
        </p:txBody>
      </p:sp>
      <p:pic>
        <p:nvPicPr>
          <p:cNvPr id="307" name="GRB_CCDF_FLUX_1024_v3-scaled_FoV.pdf" descr="GRB_CCDF_FLUX_1024_v3-scaled_FoV.pdf"/>
          <p:cNvPicPr>
            <a:picLocks noChangeAspect="1"/>
          </p:cNvPicPr>
          <p:nvPr/>
        </p:nvPicPr>
        <p:blipFill>
          <a:blip r:embed="rId2" cstate="print">
            <a:extLst/>
          </a:blip>
          <a:stretch>
            <a:fillRect/>
          </a:stretch>
        </p:blipFill>
        <p:spPr>
          <a:xfrm>
            <a:off x="3678099" y="2055367"/>
            <a:ext cx="5326923" cy="399989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Cím 3"/>
          <p:cNvSpPr txBox="1">
            <a:spLocks noGrp="1"/>
          </p:cNvSpPr>
          <p:nvPr>
            <p:ph type="title"/>
          </p:nvPr>
        </p:nvSpPr>
        <p:spPr>
          <a:xfrm>
            <a:off x="447988" y="44624"/>
            <a:ext cx="4412045" cy="864096"/>
          </a:xfrm>
          <a:prstGeom prst="rect">
            <a:avLst/>
          </a:prstGeom>
        </p:spPr>
        <p:txBody>
          <a:bodyPr/>
          <a:lstStyle/>
          <a:p>
            <a:r>
              <a:rPr dirty="0"/>
              <a:t>Timing based </a:t>
            </a:r>
            <a:r>
              <a:rPr dirty="0" err="1" smtClean="0"/>
              <a:t>locali</a:t>
            </a:r>
            <a:r>
              <a:rPr lang="cs-CZ" dirty="0" smtClean="0"/>
              <a:t>s</a:t>
            </a:r>
            <a:r>
              <a:rPr dirty="0" err="1" smtClean="0"/>
              <a:t>ation</a:t>
            </a:r>
            <a:endParaRPr dirty="0"/>
          </a:p>
        </p:txBody>
      </p:sp>
      <p:pic>
        <p:nvPicPr>
          <p:cNvPr id="310" name="図 11" descr="図 11"/>
          <p:cNvPicPr>
            <a:picLocks noChangeAspect="1"/>
          </p:cNvPicPr>
          <p:nvPr/>
        </p:nvPicPr>
        <p:blipFill>
          <a:blip r:embed="rId2" cstate="print">
            <a:extLst/>
          </a:blip>
          <a:stretch>
            <a:fillRect/>
          </a:stretch>
        </p:blipFill>
        <p:spPr>
          <a:xfrm>
            <a:off x="252365" y="1565335"/>
            <a:ext cx="5870670" cy="3851459"/>
          </a:xfrm>
          <a:prstGeom prst="rect">
            <a:avLst/>
          </a:prstGeom>
          <a:ln w="12700">
            <a:miter lim="400000"/>
          </a:ln>
        </p:spPr>
      </p:pic>
      <p:pic>
        <p:nvPicPr>
          <p:cNvPr id="311" name="図 20" descr="図 20"/>
          <p:cNvPicPr>
            <a:picLocks noChangeAspect="1"/>
          </p:cNvPicPr>
          <p:nvPr/>
        </p:nvPicPr>
        <p:blipFill>
          <a:blip r:embed="rId3" cstate="print">
            <a:extLst/>
          </a:blip>
          <a:stretch>
            <a:fillRect/>
          </a:stretch>
        </p:blipFill>
        <p:spPr>
          <a:xfrm>
            <a:off x="6110235" y="1294337"/>
            <a:ext cx="3244307" cy="3278102"/>
          </a:xfrm>
          <a:prstGeom prst="rect">
            <a:avLst/>
          </a:prstGeom>
          <a:ln w="12700">
            <a:miter lim="400000"/>
          </a:ln>
        </p:spPr>
      </p:pic>
      <p:sp>
        <p:nvSpPr>
          <p:cNvPr id="312" name="テキスト ボックス 22"/>
          <p:cNvSpPr txBox="1"/>
          <p:nvPr/>
        </p:nvSpPr>
        <p:spPr>
          <a:xfrm>
            <a:off x="2609953" y="5111199"/>
            <a:ext cx="1065114" cy="305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2146" tIns="32146" rIns="32146" bIns="32146">
            <a:spAutoFit/>
          </a:bodyPr>
          <a:lstStyle>
            <a:lvl1pPr defTabSz="321468">
              <a:defRPr sz="1600" b="1">
                <a:latin typeface="+mn-lt"/>
                <a:ea typeface="+mn-ea"/>
                <a:cs typeface="+mn-cs"/>
                <a:sym typeface="Calibri"/>
              </a:defRPr>
            </a:lvl1pPr>
          </a:lstStyle>
          <a:p>
            <a:r>
              <a:rPr dirty="0"/>
              <a:t>Hurley+13</a:t>
            </a:r>
          </a:p>
        </p:txBody>
      </p:sp>
      <p:sp>
        <p:nvSpPr>
          <p:cNvPr id="313" name="テキスト ボックス 23"/>
          <p:cNvSpPr txBox="1"/>
          <p:nvPr/>
        </p:nvSpPr>
        <p:spPr>
          <a:xfrm>
            <a:off x="118534" y="5864578"/>
            <a:ext cx="6882614" cy="8497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a:spAutoFit/>
          </a:bodyPr>
          <a:lstStyle/>
          <a:p>
            <a:pPr marL="228600" indent="-228600" defTabSz="321468">
              <a:buSzPct val="100000"/>
              <a:buChar char="•"/>
              <a:defRPr>
                <a:latin typeface="+mn-lt"/>
                <a:ea typeface="+mn-ea"/>
                <a:cs typeface="+mn-cs"/>
                <a:sym typeface="Calibri"/>
              </a:defRPr>
            </a:pPr>
            <a:r>
              <a:rPr sz="1700" dirty="0"/>
              <a:t> </a:t>
            </a:r>
            <a:r>
              <a:rPr sz="1700" u="sng" dirty="0" err="1" smtClean="0"/>
              <a:t>locali</a:t>
            </a:r>
            <a:r>
              <a:rPr lang="cs-CZ" sz="1700" u="sng" dirty="0" smtClean="0"/>
              <a:t>s</a:t>
            </a:r>
            <a:r>
              <a:rPr sz="1700" u="sng" dirty="0" err="1" smtClean="0"/>
              <a:t>ation</a:t>
            </a:r>
            <a:r>
              <a:rPr sz="1700" u="sng" dirty="0" smtClean="0"/>
              <a:t> </a:t>
            </a:r>
            <a:r>
              <a:rPr sz="1700" u="sng" dirty="0"/>
              <a:t>by photon arrival time</a:t>
            </a:r>
          </a:p>
          <a:p>
            <a:pPr defTabSz="321468">
              <a:defRPr>
                <a:latin typeface="+mn-lt"/>
                <a:ea typeface="+mn-ea"/>
                <a:cs typeface="+mn-cs"/>
                <a:sym typeface="Calibri"/>
              </a:defRPr>
            </a:pPr>
            <a:r>
              <a:rPr sz="1700" dirty="0"/>
              <a:t>High timing synchronization by GPS </a:t>
            </a:r>
            <a:r>
              <a:rPr lang="cs-CZ" sz="1700" dirty="0" smtClean="0"/>
              <a:t>+ </a:t>
            </a:r>
            <a:r>
              <a:rPr sz="1700" dirty="0" smtClean="0"/>
              <a:t>10μ-sec</a:t>
            </a:r>
            <a:r>
              <a:rPr lang="en-US" sz="1700" dirty="0" smtClean="0"/>
              <a:t> absolute</a:t>
            </a:r>
          </a:p>
          <a:p>
            <a:pPr defTabSz="321468">
              <a:defRPr>
                <a:latin typeface="+mn-lt"/>
                <a:ea typeface="+mn-ea"/>
                <a:cs typeface="+mn-cs"/>
                <a:sym typeface="Calibri"/>
              </a:defRPr>
            </a:pPr>
            <a:r>
              <a:rPr sz="1700" dirty="0" smtClean="0"/>
              <a:t>timing </a:t>
            </a:r>
            <a:r>
              <a:rPr sz="1700" dirty="0"/>
              <a:t>accuracy results several </a:t>
            </a:r>
            <a:r>
              <a:rPr sz="1700" dirty="0" err="1"/>
              <a:t>arcmin</a:t>
            </a:r>
            <a:r>
              <a:rPr sz="1700" dirty="0"/>
              <a:t> </a:t>
            </a:r>
            <a:r>
              <a:rPr sz="1700" dirty="0" err="1" smtClean="0"/>
              <a:t>locali</a:t>
            </a:r>
            <a:r>
              <a:rPr lang="cs-CZ" sz="1700" dirty="0" smtClean="0"/>
              <a:t>s</a:t>
            </a:r>
            <a:r>
              <a:rPr sz="1700" dirty="0" err="1" smtClean="0"/>
              <a:t>ation</a:t>
            </a:r>
            <a:r>
              <a:rPr sz="1700" dirty="0" smtClean="0"/>
              <a:t> </a:t>
            </a:r>
            <a:r>
              <a:rPr sz="1700" dirty="0"/>
              <a:t>accuracy ?</a:t>
            </a:r>
          </a:p>
        </p:txBody>
      </p:sp>
      <p:sp>
        <p:nvSpPr>
          <p:cNvPr id="7" name="Rectangle 6"/>
          <p:cNvSpPr/>
          <p:nvPr/>
        </p:nvSpPr>
        <p:spPr>
          <a:xfrm>
            <a:off x="5762957" y="4401131"/>
            <a:ext cx="3375378" cy="2185214"/>
          </a:xfrm>
          <a:prstGeom prst="rect">
            <a:avLst/>
          </a:prstGeom>
        </p:spPr>
        <p:txBody>
          <a:bodyPr wrap="square">
            <a:spAutoFit/>
          </a:bodyPr>
          <a:lstStyle/>
          <a:p>
            <a:pPr>
              <a:buFont typeface="Arial" pitchFamily="34" charset="0"/>
              <a:buChar char="•"/>
            </a:pPr>
            <a:r>
              <a:rPr lang="en-US" sz="1700" dirty="0" smtClean="0">
                <a:latin typeface="+mn-lt"/>
              </a:rPr>
              <a:t>   </a:t>
            </a:r>
            <a:r>
              <a:rPr lang="en-US" sz="1700" u="sng" dirty="0" smtClean="0">
                <a:latin typeface="+mn-lt"/>
              </a:rPr>
              <a:t>IPN deals with:</a:t>
            </a:r>
          </a:p>
          <a:p>
            <a:pPr>
              <a:buFontTx/>
              <a:buChar char="-"/>
            </a:pPr>
            <a:r>
              <a:rPr lang="en-US" sz="1700" dirty="0" smtClean="0">
                <a:latin typeface="+mn-lt"/>
              </a:rPr>
              <a:t> Different clock accuracy from one</a:t>
            </a:r>
          </a:p>
          <a:p>
            <a:r>
              <a:rPr lang="en-US" sz="1700" dirty="0" smtClean="0">
                <a:latin typeface="+mn-lt"/>
              </a:rPr>
              <a:t>  spacecraft to another</a:t>
            </a:r>
          </a:p>
          <a:p>
            <a:r>
              <a:rPr lang="en-US" sz="1700" dirty="0" smtClean="0">
                <a:latin typeface="+mn-lt"/>
              </a:rPr>
              <a:t>- Various time resolutions</a:t>
            </a:r>
          </a:p>
          <a:p>
            <a:r>
              <a:rPr lang="en-US" sz="1700" dirty="0" smtClean="0">
                <a:latin typeface="+mn-lt"/>
              </a:rPr>
              <a:t>- Uncertainty in </a:t>
            </a:r>
            <a:r>
              <a:rPr lang="en-US" sz="1700" dirty="0" smtClean="0">
                <a:latin typeface="+mn-lt"/>
              </a:rPr>
              <a:t>s</a:t>
            </a:r>
            <a:r>
              <a:rPr lang="cs-CZ" sz="1700" dirty="0" smtClean="0">
                <a:latin typeface="+mn-lt"/>
              </a:rPr>
              <a:t>/c </a:t>
            </a:r>
            <a:r>
              <a:rPr lang="en-US" sz="1700" dirty="0" smtClean="0">
                <a:latin typeface="+mn-lt"/>
              </a:rPr>
              <a:t>positions  </a:t>
            </a:r>
            <a:endParaRPr lang="en-US" sz="1700" dirty="0" smtClean="0">
              <a:latin typeface="+mn-lt"/>
            </a:endParaRPr>
          </a:p>
          <a:p>
            <a:r>
              <a:rPr lang="en-US" sz="1700" dirty="0" smtClean="0">
                <a:latin typeface="+mn-lt"/>
              </a:rPr>
              <a:t>   for far-Earth s/c</a:t>
            </a:r>
          </a:p>
          <a:p>
            <a:pPr>
              <a:buFontTx/>
              <a:buChar char="-"/>
            </a:pPr>
            <a:r>
              <a:rPr lang="en-US" sz="1700" dirty="0" smtClean="0">
                <a:latin typeface="+mn-lt"/>
              </a:rPr>
              <a:t> Different energy responses of</a:t>
            </a:r>
          </a:p>
          <a:p>
            <a:r>
              <a:rPr lang="en-US" sz="1700" dirty="0" smtClean="0">
                <a:latin typeface="+mn-lt"/>
              </a:rPr>
              <a:t>  various detectors</a:t>
            </a:r>
            <a:endParaRPr lang="cs-CZ" sz="1700" dirty="0">
              <a:latin typeface="+mn-lt"/>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311"/>
                                        </p:tgtEl>
                                        <p:attrNameLst>
                                          <p:attrName>style.visibility</p:attrName>
                                        </p:attrNameLst>
                                      </p:cBhvr>
                                      <p:to>
                                        <p:strVal val="visible"/>
                                      </p:to>
                                    </p:set>
                                    <p:anim calcmode="lin" valueType="num">
                                      <p:cBhvr>
                                        <p:cTn id="7" dur="500" fill="hold"/>
                                        <p:tgtEl>
                                          <p:spTgt spid="311"/>
                                        </p:tgtEl>
                                        <p:attrNameLst>
                                          <p:attrName>ppt_x</p:attrName>
                                        </p:attrNameLst>
                                      </p:cBhvr>
                                      <p:tavLst>
                                        <p:tav tm="0">
                                          <p:val>
                                            <p:strVal val="#ppt_x"/>
                                          </p:val>
                                        </p:tav>
                                        <p:tav tm="100000">
                                          <p:val>
                                            <p:strVal val="#ppt_x"/>
                                          </p:val>
                                        </p:tav>
                                      </p:tavLst>
                                    </p:anim>
                                    <p:anim calcmode="lin" valueType="num">
                                      <p:cBhvr>
                                        <p:cTn id="8" dur="500" fill="hold"/>
                                        <p:tgtEl>
                                          <p:spTgt spid="3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 calcmode="lin" valueType="num">
                                      <p:cBhvr additive="base">
                                        <p:cTn id="2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 calcmode="lin" valueType="num">
                                      <p:cBhvr additive="base">
                                        <p:cTn id="3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anim calcmode="lin" valueType="num">
                                      <p:cBhvr additive="base">
                                        <p:cTn id="4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1" animBg="1" advAuto="0"/>
      <p:bldP spid="7"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Cím 3"/>
          <p:cNvSpPr txBox="1">
            <a:spLocks noGrp="1"/>
          </p:cNvSpPr>
          <p:nvPr>
            <p:ph type="title"/>
          </p:nvPr>
        </p:nvSpPr>
        <p:spPr>
          <a:xfrm>
            <a:off x="447988" y="44624"/>
            <a:ext cx="4412045" cy="864096"/>
          </a:xfrm>
          <a:prstGeom prst="rect">
            <a:avLst/>
          </a:prstGeom>
        </p:spPr>
        <p:txBody>
          <a:bodyPr/>
          <a:lstStyle/>
          <a:p>
            <a:r>
              <a:t>Localisation feasibility </a:t>
            </a:r>
          </a:p>
        </p:txBody>
      </p:sp>
      <p:grpSp>
        <p:nvGrpSpPr>
          <p:cNvPr id="319" name="図形グループ 13"/>
          <p:cNvGrpSpPr/>
          <p:nvPr/>
        </p:nvGrpSpPr>
        <p:grpSpPr>
          <a:xfrm>
            <a:off x="4631707" y="1060355"/>
            <a:ext cx="3921328" cy="4696765"/>
            <a:chOff x="0" y="0"/>
            <a:chExt cx="3921327" cy="4696763"/>
          </a:xfrm>
        </p:grpSpPr>
        <p:pic>
          <p:nvPicPr>
            <p:cNvPr id="316" name="図 7" descr="図 7"/>
            <p:cNvPicPr>
              <a:picLocks noChangeAspect="1"/>
            </p:cNvPicPr>
            <p:nvPr/>
          </p:nvPicPr>
          <p:blipFill>
            <a:blip r:embed="rId2" cstate="print">
              <a:extLst/>
            </a:blip>
            <a:stretch>
              <a:fillRect/>
            </a:stretch>
          </p:blipFill>
          <p:spPr>
            <a:xfrm>
              <a:off x="7793" y="3026363"/>
              <a:ext cx="3906001" cy="1670401"/>
            </a:xfrm>
            <a:prstGeom prst="rect">
              <a:avLst/>
            </a:prstGeom>
            <a:ln w="12700" cap="flat">
              <a:noFill/>
              <a:miter lim="400000"/>
            </a:ln>
            <a:effectLst/>
          </p:spPr>
        </p:pic>
        <p:pic>
          <p:nvPicPr>
            <p:cNvPr id="317" name="図 8" descr="図 8"/>
            <p:cNvPicPr>
              <a:picLocks noChangeAspect="1"/>
            </p:cNvPicPr>
            <p:nvPr/>
          </p:nvPicPr>
          <p:blipFill>
            <a:blip r:embed="rId3" cstate="print">
              <a:extLst/>
            </a:blip>
            <a:stretch>
              <a:fillRect/>
            </a:stretch>
          </p:blipFill>
          <p:spPr>
            <a:xfrm>
              <a:off x="15326" y="1517862"/>
              <a:ext cx="3906001" cy="1670400"/>
            </a:xfrm>
            <a:prstGeom prst="rect">
              <a:avLst/>
            </a:prstGeom>
            <a:ln w="12700" cap="flat">
              <a:noFill/>
              <a:miter lim="400000"/>
            </a:ln>
            <a:effectLst/>
          </p:spPr>
        </p:pic>
        <p:pic>
          <p:nvPicPr>
            <p:cNvPr id="318" name="図 12" descr="図 12"/>
            <p:cNvPicPr>
              <a:picLocks noChangeAspect="1"/>
            </p:cNvPicPr>
            <p:nvPr/>
          </p:nvPicPr>
          <p:blipFill>
            <a:blip r:embed="rId4" cstate="print">
              <a:extLst/>
            </a:blip>
            <a:stretch>
              <a:fillRect/>
            </a:stretch>
          </p:blipFill>
          <p:spPr>
            <a:xfrm>
              <a:off x="-1" y="-1"/>
              <a:ext cx="3905427" cy="1672198"/>
            </a:xfrm>
            <a:prstGeom prst="rect">
              <a:avLst/>
            </a:prstGeom>
            <a:ln w="12700" cap="flat">
              <a:noFill/>
              <a:miter lim="400000"/>
            </a:ln>
            <a:effectLst/>
          </p:spPr>
        </p:pic>
      </p:grpSp>
      <p:sp>
        <p:nvSpPr>
          <p:cNvPr id="320" name="テキスト ボックス 14"/>
          <p:cNvSpPr txBox="1"/>
          <p:nvPr/>
        </p:nvSpPr>
        <p:spPr>
          <a:xfrm>
            <a:off x="5467504" y="5707777"/>
            <a:ext cx="2040197"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atin typeface="+mn-lt"/>
                <a:ea typeface="+mn-ea"/>
                <a:cs typeface="+mn-cs"/>
                <a:sym typeface="Calibri"/>
              </a:defRPr>
            </a:lvl1pPr>
          </a:lstStyle>
          <a:p>
            <a:r>
              <a:rPr dirty="0"/>
              <a:t>Time since trigger (s)</a:t>
            </a:r>
          </a:p>
        </p:txBody>
      </p:sp>
      <p:sp>
        <p:nvSpPr>
          <p:cNvPr id="321" name="テキスト ボックス 21"/>
          <p:cNvSpPr txBox="1"/>
          <p:nvPr/>
        </p:nvSpPr>
        <p:spPr>
          <a:xfrm>
            <a:off x="4820417" y="5584241"/>
            <a:ext cx="391875"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atin typeface="+mn-lt"/>
                <a:ea typeface="+mn-ea"/>
                <a:cs typeface="+mn-cs"/>
                <a:sym typeface="Calibri"/>
              </a:defRPr>
            </a:lvl1pPr>
          </a:lstStyle>
          <a:p>
            <a:r>
              <a:t>0.5</a:t>
            </a:r>
          </a:p>
        </p:txBody>
      </p:sp>
      <p:sp>
        <p:nvSpPr>
          <p:cNvPr id="322" name="テキスト ボックス 30"/>
          <p:cNvSpPr txBox="1"/>
          <p:nvPr/>
        </p:nvSpPr>
        <p:spPr>
          <a:xfrm>
            <a:off x="7959531" y="5584241"/>
            <a:ext cx="391875"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atin typeface="+mn-lt"/>
                <a:ea typeface="+mn-ea"/>
                <a:cs typeface="+mn-cs"/>
                <a:sym typeface="Calibri"/>
              </a:defRPr>
            </a:lvl1pPr>
          </a:lstStyle>
          <a:p>
            <a:r>
              <a:t>1.0</a:t>
            </a:r>
          </a:p>
        </p:txBody>
      </p:sp>
      <p:pic>
        <p:nvPicPr>
          <p:cNvPr id="323" name="図 35" descr="図 35"/>
          <p:cNvPicPr>
            <a:picLocks noChangeAspect="1"/>
          </p:cNvPicPr>
          <p:nvPr/>
        </p:nvPicPr>
        <p:blipFill>
          <a:blip r:embed="rId5" cstate="print">
            <a:extLst/>
          </a:blip>
          <a:stretch>
            <a:fillRect/>
          </a:stretch>
        </p:blipFill>
        <p:spPr>
          <a:xfrm>
            <a:off x="649932" y="4155297"/>
            <a:ext cx="1717544" cy="1687487"/>
          </a:xfrm>
          <a:prstGeom prst="rect">
            <a:avLst/>
          </a:prstGeom>
          <a:ln w="12700">
            <a:miter lim="400000"/>
          </a:ln>
        </p:spPr>
      </p:pic>
      <p:pic>
        <p:nvPicPr>
          <p:cNvPr id="324" name="図 44" descr="図 44"/>
          <p:cNvPicPr>
            <a:picLocks noChangeAspect="1"/>
          </p:cNvPicPr>
          <p:nvPr/>
        </p:nvPicPr>
        <p:blipFill>
          <a:blip r:embed="rId6" cstate="print">
            <a:extLst/>
          </a:blip>
          <a:stretch>
            <a:fillRect/>
          </a:stretch>
        </p:blipFill>
        <p:spPr>
          <a:xfrm>
            <a:off x="2432296" y="4704565"/>
            <a:ext cx="582418" cy="556210"/>
          </a:xfrm>
          <a:prstGeom prst="rect">
            <a:avLst/>
          </a:prstGeom>
          <a:ln w="12700">
            <a:miter lim="400000"/>
          </a:ln>
        </p:spPr>
      </p:pic>
      <p:pic>
        <p:nvPicPr>
          <p:cNvPr id="325" name="図 49" descr="図 49"/>
          <p:cNvPicPr>
            <a:picLocks noChangeAspect="1"/>
          </p:cNvPicPr>
          <p:nvPr/>
        </p:nvPicPr>
        <p:blipFill>
          <a:blip r:embed="rId6" cstate="print">
            <a:extLst/>
          </a:blip>
          <a:stretch>
            <a:fillRect/>
          </a:stretch>
        </p:blipFill>
        <p:spPr>
          <a:xfrm>
            <a:off x="151709" y="3901988"/>
            <a:ext cx="582418" cy="556210"/>
          </a:xfrm>
          <a:prstGeom prst="rect">
            <a:avLst/>
          </a:prstGeom>
          <a:ln w="12700">
            <a:miter lim="400000"/>
          </a:ln>
        </p:spPr>
      </p:pic>
      <p:pic>
        <p:nvPicPr>
          <p:cNvPr id="326" name="図 50" descr="図 50"/>
          <p:cNvPicPr>
            <a:picLocks noChangeAspect="1"/>
          </p:cNvPicPr>
          <p:nvPr/>
        </p:nvPicPr>
        <p:blipFill>
          <a:blip r:embed="rId6" cstate="print">
            <a:extLst/>
          </a:blip>
          <a:stretch>
            <a:fillRect/>
          </a:stretch>
        </p:blipFill>
        <p:spPr>
          <a:xfrm>
            <a:off x="1215312" y="3927345"/>
            <a:ext cx="582418" cy="556210"/>
          </a:xfrm>
          <a:prstGeom prst="rect">
            <a:avLst/>
          </a:prstGeom>
          <a:ln w="12700">
            <a:miter lim="400000"/>
          </a:ln>
        </p:spPr>
      </p:pic>
      <p:pic>
        <p:nvPicPr>
          <p:cNvPr id="327" name="図 51" descr="図 51"/>
          <p:cNvPicPr>
            <a:picLocks noChangeAspect="1"/>
          </p:cNvPicPr>
          <p:nvPr/>
        </p:nvPicPr>
        <p:blipFill>
          <a:blip r:embed="rId6" cstate="print">
            <a:extLst/>
          </a:blip>
          <a:stretch>
            <a:fillRect/>
          </a:stretch>
        </p:blipFill>
        <p:spPr>
          <a:xfrm>
            <a:off x="2615730" y="3763753"/>
            <a:ext cx="582418" cy="556210"/>
          </a:xfrm>
          <a:prstGeom prst="rect">
            <a:avLst/>
          </a:prstGeom>
          <a:ln w="12700">
            <a:miter lim="400000"/>
          </a:ln>
        </p:spPr>
      </p:pic>
      <p:sp>
        <p:nvSpPr>
          <p:cNvPr id="328" name="テキスト ボックス 22"/>
          <p:cNvSpPr txBox="1"/>
          <p:nvPr/>
        </p:nvSpPr>
        <p:spPr>
          <a:xfrm>
            <a:off x="2220165" y="4163795"/>
            <a:ext cx="480279"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atin typeface="+mn-lt"/>
                <a:ea typeface="+mn-ea"/>
                <a:cs typeface="+mn-cs"/>
                <a:sym typeface="Calibri"/>
              </a:defRPr>
            </a:lvl1pPr>
          </a:lstStyle>
          <a:p>
            <a:r>
              <a:t>sat0</a:t>
            </a:r>
          </a:p>
        </p:txBody>
      </p:sp>
      <p:sp>
        <p:nvSpPr>
          <p:cNvPr id="329" name="テキスト ボックス 53"/>
          <p:cNvSpPr txBox="1"/>
          <p:nvPr/>
        </p:nvSpPr>
        <p:spPr>
          <a:xfrm>
            <a:off x="2676588" y="4988929"/>
            <a:ext cx="483455" cy="335916"/>
          </a:xfrm>
          <a:prstGeom prst="rect">
            <a:avLst/>
          </a:prstGeom>
          <a:ln w="3175">
            <a:solidFill>
              <a:srgbClr val="0432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solidFill>
                  <a:srgbClr val="0432FF"/>
                </a:solidFill>
                <a:latin typeface="+mn-lt"/>
                <a:ea typeface="+mn-ea"/>
                <a:cs typeface="+mn-cs"/>
                <a:sym typeface="Calibri"/>
              </a:defRPr>
            </a:lvl1pPr>
          </a:lstStyle>
          <a:p>
            <a:r>
              <a:t>sat1</a:t>
            </a:r>
          </a:p>
        </p:txBody>
      </p:sp>
      <p:sp>
        <p:nvSpPr>
          <p:cNvPr id="330" name="テキスト ボックス 54"/>
          <p:cNvSpPr txBox="1"/>
          <p:nvPr/>
        </p:nvSpPr>
        <p:spPr>
          <a:xfrm>
            <a:off x="250018" y="4317894"/>
            <a:ext cx="483454" cy="335916"/>
          </a:xfrm>
          <a:prstGeom prst="rect">
            <a:avLst/>
          </a:prstGeom>
          <a:ln w="3175">
            <a:solidFill>
              <a:srgbClr val="FF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solidFill>
                  <a:srgbClr val="FF0000"/>
                </a:solidFill>
                <a:latin typeface="+mn-lt"/>
                <a:ea typeface="+mn-ea"/>
                <a:cs typeface="+mn-cs"/>
                <a:sym typeface="Calibri"/>
              </a:defRPr>
            </a:lvl1pPr>
          </a:lstStyle>
          <a:p>
            <a:r>
              <a:t>sat3</a:t>
            </a:r>
          </a:p>
        </p:txBody>
      </p:sp>
      <p:sp>
        <p:nvSpPr>
          <p:cNvPr id="331" name="テキスト ボックス 55"/>
          <p:cNvSpPr txBox="1"/>
          <p:nvPr/>
        </p:nvSpPr>
        <p:spPr>
          <a:xfrm>
            <a:off x="1345726" y="4290014"/>
            <a:ext cx="483454" cy="335916"/>
          </a:xfrm>
          <a:prstGeom prst="rect">
            <a:avLst/>
          </a:prstGeom>
          <a:solidFill>
            <a:srgbClr val="FFFFFF"/>
          </a:solidFill>
          <a:ln w="3175">
            <a:solidFill>
              <a:srgbClr val="00B05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solidFill>
                  <a:srgbClr val="00B050"/>
                </a:solidFill>
                <a:latin typeface="+mn-lt"/>
                <a:ea typeface="+mn-ea"/>
                <a:cs typeface="+mn-cs"/>
                <a:sym typeface="Calibri"/>
              </a:defRPr>
            </a:lvl1pPr>
          </a:lstStyle>
          <a:p>
            <a:r>
              <a:t>sat2</a:t>
            </a:r>
          </a:p>
        </p:txBody>
      </p:sp>
      <p:sp>
        <p:nvSpPr>
          <p:cNvPr id="332" name="テキスト ボックス 24"/>
          <p:cNvSpPr txBox="1"/>
          <p:nvPr/>
        </p:nvSpPr>
        <p:spPr>
          <a:xfrm>
            <a:off x="76923" y="5973784"/>
            <a:ext cx="4248892"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defRPr sz="1600">
                <a:latin typeface="+mn-lt"/>
                <a:ea typeface="+mn-ea"/>
                <a:cs typeface="+mn-cs"/>
                <a:sym typeface="Calibri"/>
              </a:defRPr>
            </a:pPr>
            <a:r>
              <a:rPr dirty="0"/>
              <a:t>Satellite attitude, GRB position, predicted photon count/arrival time </a:t>
            </a:r>
            <a:r>
              <a:rPr dirty="0" smtClean="0"/>
              <a:t>estimated</a:t>
            </a:r>
            <a:r>
              <a:rPr lang="cs-CZ" dirty="0" smtClean="0"/>
              <a:t> </a:t>
            </a:r>
            <a:r>
              <a:rPr dirty="0" smtClean="0"/>
              <a:t>using </a:t>
            </a:r>
            <a:r>
              <a:rPr dirty="0"/>
              <a:t>orbit </a:t>
            </a:r>
            <a:r>
              <a:rPr dirty="0" smtClean="0"/>
              <a:t>and</a:t>
            </a:r>
            <a:r>
              <a:rPr lang="cs-CZ" dirty="0" smtClean="0"/>
              <a:t> </a:t>
            </a:r>
            <a:r>
              <a:rPr dirty="0" smtClean="0"/>
              <a:t>detector </a:t>
            </a:r>
            <a:r>
              <a:rPr dirty="0"/>
              <a:t>simulations.</a:t>
            </a:r>
          </a:p>
        </p:txBody>
      </p:sp>
      <p:pic>
        <p:nvPicPr>
          <p:cNvPr id="333" name="図 56" descr="図 56"/>
          <p:cNvPicPr>
            <a:picLocks noChangeAspect="1"/>
          </p:cNvPicPr>
          <p:nvPr/>
        </p:nvPicPr>
        <p:blipFill>
          <a:blip r:embed="rId7" cstate="print">
            <a:extLst/>
          </a:blip>
          <a:stretch>
            <a:fillRect/>
          </a:stretch>
        </p:blipFill>
        <p:spPr>
          <a:xfrm>
            <a:off x="3684637" y="3038993"/>
            <a:ext cx="929844" cy="929844"/>
          </a:xfrm>
          <a:prstGeom prst="rect">
            <a:avLst/>
          </a:prstGeom>
          <a:ln w="12700">
            <a:miter lim="400000"/>
          </a:ln>
        </p:spPr>
      </p:pic>
      <p:sp>
        <p:nvSpPr>
          <p:cNvPr id="334" name="テキスト ボックス 57"/>
          <p:cNvSpPr txBox="1"/>
          <p:nvPr/>
        </p:nvSpPr>
        <p:spPr>
          <a:xfrm>
            <a:off x="3956762" y="3774237"/>
            <a:ext cx="549435"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atin typeface="+mn-lt"/>
                <a:ea typeface="+mn-ea"/>
                <a:cs typeface="+mn-cs"/>
                <a:sym typeface="Calibri"/>
              </a:defRPr>
            </a:lvl1pPr>
          </a:lstStyle>
          <a:p>
            <a:r>
              <a:t>GRB!</a:t>
            </a:r>
          </a:p>
        </p:txBody>
      </p:sp>
      <p:sp>
        <p:nvSpPr>
          <p:cNvPr id="335" name="直線矢印コネクタ 59"/>
          <p:cNvSpPr/>
          <p:nvPr/>
        </p:nvSpPr>
        <p:spPr>
          <a:xfrm flipH="1">
            <a:off x="3231290" y="3731938"/>
            <a:ext cx="468940" cy="256790"/>
          </a:xfrm>
          <a:prstGeom prst="line">
            <a:avLst/>
          </a:prstGeom>
          <a:ln w="12700">
            <a:solidFill>
              <a:srgbClr val="FFFF00"/>
            </a:solidFill>
            <a:tailEnd type="triangle"/>
          </a:ln>
          <a:effectLst>
            <a:outerShdw blurRad="25400" dist="12700" dir="5400000" rotWithShape="0">
              <a:srgbClr val="000000">
                <a:alpha val="96000"/>
              </a:srgbClr>
            </a:outerShdw>
          </a:effectLst>
        </p:spPr>
        <p:txBody>
          <a:bodyPr lIns="45719" rIns="45719"/>
          <a:lstStyle/>
          <a:p>
            <a:pPr>
              <a:defRPr sz="1600">
                <a:latin typeface="+mn-lt"/>
                <a:ea typeface="+mn-ea"/>
                <a:cs typeface="+mn-cs"/>
                <a:sym typeface="Calibri"/>
              </a:defRPr>
            </a:pPr>
            <a:endParaRPr/>
          </a:p>
        </p:txBody>
      </p:sp>
      <p:sp>
        <p:nvSpPr>
          <p:cNvPr id="336" name="直線矢印コネクタ 60"/>
          <p:cNvSpPr/>
          <p:nvPr/>
        </p:nvSpPr>
        <p:spPr>
          <a:xfrm flipH="1">
            <a:off x="1873281" y="3256475"/>
            <a:ext cx="1791439" cy="837575"/>
          </a:xfrm>
          <a:prstGeom prst="line">
            <a:avLst/>
          </a:prstGeom>
          <a:ln w="12700">
            <a:solidFill>
              <a:srgbClr val="FFFF00"/>
            </a:solidFill>
            <a:tailEnd type="triangle"/>
          </a:ln>
          <a:effectLst>
            <a:outerShdw blurRad="25400" dist="12700" dir="5400000" rotWithShape="0">
              <a:srgbClr val="000000">
                <a:alpha val="96000"/>
              </a:srgbClr>
            </a:outerShdw>
          </a:effectLst>
        </p:spPr>
        <p:txBody>
          <a:bodyPr lIns="45719" rIns="45719"/>
          <a:lstStyle/>
          <a:p>
            <a:pPr>
              <a:defRPr sz="1600">
                <a:latin typeface="+mn-lt"/>
                <a:ea typeface="+mn-ea"/>
                <a:cs typeface="+mn-cs"/>
                <a:sym typeface="Calibri"/>
              </a:defRPr>
            </a:pPr>
            <a:endParaRPr/>
          </a:p>
        </p:txBody>
      </p:sp>
      <p:sp>
        <p:nvSpPr>
          <p:cNvPr id="337" name="直線矢印コネクタ 63"/>
          <p:cNvSpPr/>
          <p:nvPr/>
        </p:nvSpPr>
        <p:spPr>
          <a:xfrm flipH="1">
            <a:off x="2907773" y="3986360"/>
            <a:ext cx="1088367" cy="680527"/>
          </a:xfrm>
          <a:prstGeom prst="line">
            <a:avLst/>
          </a:prstGeom>
          <a:ln w="12700">
            <a:solidFill>
              <a:srgbClr val="FFFF00"/>
            </a:solidFill>
            <a:tailEnd type="triangle"/>
          </a:ln>
          <a:effectLst>
            <a:outerShdw blurRad="25400" dist="12700" dir="5400000" rotWithShape="0">
              <a:srgbClr val="000000">
                <a:alpha val="96000"/>
              </a:srgbClr>
            </a:outerShdw>
          </a:effectLst>
        </p:spPr>
        <p:txBody>
          <a:bodyPr lIns="45719" rIns="45719"/>
          <a:lstStyle/>
          <a:p>
            <a:pPr>
              <a:defRPr sz="1600">
                <a:latin typeface="+mn-lt"/>
                <a:ea typeface="+mn-ea"/>
                <a:cs typeface="+mn-cs"/>
                <a:sym typeface="Calibri"/>
              </a:defRPr>
            </a:pPr>
            <a:endParaRPr/>
          </a:p>
        </p:txBody>
      </p:sp>
      <p:sp>
        <p:nvSpPr>
          <p:cNvPr id="338" name="直線矢印コネクタ 65"/>
          <p:cNvSpPr/>
          <p:nvPr/>
        </p:nvSpPr>
        <p:spPr>
          <a:xfrm flipH="1">
            <a:off x="732913" y="2883000"/>
            <a:ext cx="2464508" cy="1103277"/>
          </a:xfrm>
          <a:prstGeom prst="line">
            <a:avLst/>
          </a:prstGeom>
          <a:ln w="12700">
            <a:solidFill>
              <a:srgbClr val="FFFF00"/>
            </a:solidFill>
            <a:tailEnd type="triangle"/>
          </a:ln>
          <a:effectLst>
            <a:outerShdw blurRad="25400" dist="12700" dir="5400000" rotWithShape="0">
              <a:srgbClr val="000000">
                <a:alpha val="96000"/>
              </a:srgbClr>
            </a:outerShdw>
          </a:effectLst>
        </p:spPr>
        <p:txBody>
          <a:bodyPr lIns="45719" rIns="45719"/>
          <a:lstStyle/>
          <a:p>
            <a:pPr>
              <a:defRPr sz="1600">
                <a:latin typeface="+mn-lt"/>
                <a:ea typeface="+mn-ea"/>
                <a:cs typeface="+mn-cs"/>
                <a:sym typeface="Calibri"/>
              </a:defRPr>
            </a:pPr>
            <a:endParaRPr/>
          </a:p>
        </p:txBody>
      </p:sp>
      <p:sp>
        <p:nvSpPr>
          <p:cNvPr id="339" name="テキスト ボックス 67"/>
          <p:cNvSpPr txBox="1"/>
          <p:nvPr/>
        </p:nvSpPr>
        <p:spPr>
          <a:xfrm>
            <a:off x="6981780" y="1571648"/>
            <a:ext cx="1053466"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600">
                <a:latin typeface="+mn-lt"/>
                <a:ea typeface="+mn-ea"/>
                <a:cs typeface="+mn-cs"/>
                <a:sym typeface="Calibri"/>
              </a:defRPr>
            </a:pPr>
            <a:r>
              <a:t>sat0 – </a:t>
            </a:r>
            <a:r>
              <a:rPr>
                <a:solidFill>
                  <a:srgbClr val="0432FF"/>
                </a:solidFill>
              </a:rPr>
              <a:t>sat1</a:t>
            </a:r>
          </a:p>
        </p:txBody>
      </p:sp>
      <p:sp>
        <p:nvSpPr>
          <p:cNvPr id="340" name="テキスト ボックス 68"/>
          <p:cNvSpPr txBox="1"/>
          <p:nvPr/>
        </p:nvSpPr>
        <p:spPr>
          <a:xfrm>
            <a:off x="6948604" y="3052449"/>
            <a:ext cx="1053466"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600">
                <a:latin typeface="+mn-lt"/>
                <a:ea typeface="+mn-ea"/>
                <a:cs typeface="+mn-cs"/>
                <a:sym typeface="Calibri"/>
              </a:defRPr>
            </a:pPr>
            <a:r>
              <a:t>sat0 - </a:t>
            </a:r>
            <a:r>
              <a:rPr>
                <a:solidFill>
                  <a:srgbClr val="00B050"/>
                </a:solidFill>
              </a:rPr>
              <a:t>sat2</a:t>
            </a:r>
          </a:p>
        </p:txBody>
      </p:sp>
      <p:sp>
        <p:nvSpPr>
          <p:cNvPr id="341" name="テキスト ボックス 69"/>
          <p:cNvSpPr txBox="1"/>
          <p:nvPr/>
        </p:nvSpPr>
        <p:spPr>
          <a:xfrm>
            <a:off x="6948604" y="4705210"/>
            <a:ext cx="1053466"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600">
                <a:latin typeface="+mn-lt"/>
                <a:ea typeface="+mn-ea"/>
                <a:cs typeface="+mn-cs"/>
                <a:sym typeface="Calibri"/>
              </a:defRPr>
            </a:pPr>
            <a:r>
              <a:t>sat0 – </a:t>
            </a:r>
            <a:r>
              <a:rPr>
                <a:solidFill>
                  <a:srgbClr val="FF0000"/>
                </a:solidFill>
              </a:rPr>
              <a:t>sat3</a:t>
            </a:r>
          </a:p>
        </p:txBody>
      </p:sp>
      <p:sp>
        <p:nvSpPr>
          <p:cNvPr id="342" name="直線コネクタ 4"/>
          <p:cNvSpPr/>
          <p:nvPr/>
        </p:nvSpPr>
        <p:spPr>
          <a:xfrm flipH="1">
            <a:off x="5215326" y="1273809"/>
            <a:ext cx="1" cy="4460212"/>
          </a:xfrm>
          <a:prstGeom prst="line">
            <a:avLst/>
          </a:prstGeom>
          <a:ln w="12700">
            <a:solidFill>
              <a:srgbClr val="000000"/>
            </a:solidFill>
            <a:prstDash val="sysDot"/>
          </a:ln>
        </p:spPr>
        <p:txBody>
          <a:bodyPr lIns="45719" rIns="45719"/>
          <a:lstStyle/>
          <a:p>
            <a:pPr>
              <a:defRPr sz="1600">
                <a:latin typeface="+mn-lt"/>
                <a:ea typeface="+mn-ea"/>
                <a:cs typeface="+mn-cs"/>
                <a:sym typeface="Calibri"/>
              </a:defRPr>
            </a:pPr>
            <a:endParaRPr/>
          </a:p>
        </p:txBody>
      </p:sp>
      <p:sp>
        <p:nvSpPr>
          <p:cNvPr id="343" name="テキスト ボックス 5"/>
          <p:cNvSpPr txBox="1"/>
          <p:nvPr/>
        </p:nvSpPr>
        <p:spPr>
          <a:xfrm>
            <a:off x="7551611" y="1133084"/>
            <a:ext cx="1212018" cy="3327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atin typeface="+mn-lt"/>
                <a:ea typeface="+mn-ea"/>
                <a:cs typeface="+mn-cs"/>
                <a:sym typeface="Calibri"/>
              </a:defRPr>
            </a:lvl1pPr>
          </a:lstStyle>
          <a:p>
            <a:r>
              <a:t>10-1000 keV</a:t>
            </a:r>
          </a:p>
        </p:txBody>
      </p:sp>
      <p:pic>
        <p:nvPicPr>
          <p:cNvPr id="344" name="図 58" descr="図 58"/>
          <p:cNvPicPr>
            <a:picLocks noChangeAspect="1"/>
          </p:cNvPicPr>
          <p:nvPr/>
        </p:nvPicPr>
        <p:blipFill>
          <a:blip r:embed="rId8" cstate="print">
            <a:extLst/>
          </a:blip>
          <a:stretch>
            <a:fillRect/>
          </a:stretch>
        </p:blipFill>
        <p:spPr>
          <a:xfrm>
            <a:off x="185111" y="1303945"/>
            <a:ext cx="2829603" cy="1788800"/>
          </a:xfrm>
          <a:prstGeom prst="rect">
            <a:avLst/>
          </a:prstGeom>
          <a:ln w="12700">
            <a:miter lim="400000"/>
          </a:ln>
        </p:spPr>
      </p:pic>
      <p:sp>
        <p:nvSpPr>
          <p:cNvPr id="345" name="テキスト ボックス 38"/>
          <p:cNvSpPr txBox="1"/>
          <p:nvPr/>
        </p:nvSpPr>
        <p:spPr>
          <a:xfrm>
            <a:off x="3063862" y="1309868"/>
            <a:ext cx="1518698" cy="1107996"/>
          </a:xfrm>
          <a:prstGeom prst="rect">
            <a:avLst/>
          </a:prstGeom>
          <a:ln w="3175">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100">
                <a:latin typeface="ヒラギノ丸ゴ ProN"/>
                <a:ea typeface="ヒラギノ丸ゴ ProN"/>
                <a:cs typeface="ヒラギノ丸ゴ ProN"/>
                <a:sym typeface="ヒラギノ丸ゴ ProN"/>
              </a:defRPr>
            </a:pPr>
            <a:r>
              <a:rPr dirty="0"/>
              <a:t>Semi-major axis</a:t>
            </a:r>
            <a:r>
              <a:rPr dirty="0" smtClean="0"/>
              <a:t>: 6878.14 </a:t>
            </a:r>
            <a:r>
              <a:rPr dirty="0"/>
              <a:t>km</a:t>
            </a:r>
          </a:p>
          <a:p>
            <a:pPr>
              <a:defRPr sz="1100">
                <a:latin typeface="ヒラギノ丸ゴ ProN"/>
                <a:ea typeface="ヒラギノ丸ゴ ProN"/>
                <a:cs typeface="ヒラギノ丸ゴ ProN"/>
                <a:sym typeface="ヒラギノ丸ゴ ProN"/>
              </a:defRPr>
            </a:pPr>
            <a:r>
              <a:rPr dirty="0" smtClean="0"/>
              <a:t>Inclination:</a:t>
            </a:r>
            <a:r>
              <a:rPr lang="cs-CZ" dirty="0" smtClean="0"/>
              <a:t> </a:t>
            </a:r>
            <a:r>
              <a:rPr dirty="0" smtClean="0"/>
              <a:t>53 deg</a:t>
            </a:r>
            <a:endParaRPr dirty="0"/>
          </a:p>
          <a:p>
            <a:pPr>
              <a:defRPr sz="1100">
                <a:latin typeface="ヒラギノ丸ゴ ProN"/>
                <a:ea typeface="ヒラギノ丸ゴ ProN"/>
                <a:cs typeface="ヒラギノ丸ゴ ProN"/>
                <a:sym typeface="ヒラギノ丸ゴ ProN"/>
              </a:defRPr>
            </a:pPr>
            <a:r>
              <a:rPr dirty="0" smtClean="0"/>
              <a:t>RAAN:</a:t>
            </a:r>
            <a:r>
              <a:rPr lang="cs-CZ" dirty="0" smtClean="0"/>
              <a:t>       </a:t>
            </a:r>
            <a:r>
              <a:rPr dirty="0" smtClean="0"/>
              <a:t>0</a:t>
            </a:r>
            <a:r>
              <a:rPr dirty="0"/>
              <a:t>, 120, 240</a:t>
            </a:r>
          </a:p>
          <a:p>
            <a:pPr>
              <a:defRPr sz="1100">
                <a:latin typeface="ヒラギノ丸ゴ ProN"/>
                <a:ea typeface="ヒラギノ丸ゴ ProN"/>
                <a:cs typeface="ヒラギノ丸ゴ ProN"/>
                <a:sym typeface="ヒラギノ丸ゴ ProN"/>
              </a:defRPr>
            </a:pPr>
            <a:r>
              <a:rPr dirty="0"/>
              <a:t>True Anomaly: </a:t>
            </a:r>
            <a:r>
              <a:rPr lang="cs-CZ" dirty="0" smtClean="0"/>
              <a:t> </a:t>
            </a:r>
            <a:r>
              <a:rPr dirty="0" smtClean="0"/>
              <a:t>0~320</a:t>
            </a:r>
            <a:endParaRPr dirty="0"/>
          </a:p>
          <a:p>
            <a:pPr>
              <a:defRPr sz="1100">
                <a:latin typeface="ヒラギノ丸ゴ ProN"/>
                <a:ea typeface="ヒラギノ丸ゴ ProN"/>
                <a:cs typeface="ヒラギノ丸ゴ ProN"/>
                <a:sym typeface="ヒラギノ丸ゴ ProN"/>
              </a:defRPr>
            </a:pPr>
            <a:r>
              <a:rPr dirty="0"/>
              <a:t> (40 deg step)</a:t>
            </a:r>
          </a:p>
        </p:txBody>
      </p:sp>
      <p:sp>
        <p:nvSpPr>
          <p:cNvPr id="346" name="テキスト ボックス 3"/>
          <p:cNvSpPr txBox="1"/>
          <p:nvPr/>
        </p:nvSpPr>
        <p:spPr>
          <a:xfrm>
            <a:off x="468789" y="1298184"/>
            <a:ext cx="2262248"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solidFill>
                  <a:srgbClr val="FFFF00"/>
                </a:solidFill>
                <a:latin typeface="+mn-lt"/>
                <a:ea typeface="+mn-ea"/>
                <a:cs typeface="+mn-cs"/>
                <a:sym typeface="Calibri"/>
              </a:defRPr>
            </a:lvl1pPr>
          </a:lstStyle>
          <a:p>
            <a:r>
              <a:t>9 satellite constellation</a:t>
            </a:r>
          </a:p>
        </p:txBody>
      </p:sp>
      <p:sp>
        <p:nvSpPr>
          <p:cNvPr id="347" name="テキスト ボックス 40"/>
          <p:cNvSpPr txBox="1"/>
          <p:nvPr/>
        </p:nvSpPr>
        <p:spPr>
          <a:xfrm rot="18928451">
            <a:off x="-23943" y="3104320"/>
            <a:ext cx="1124903" cy="335916"/>
          </a:xfrm>
          <a:prstGeom prst="rect">
            <a:avLst/>
          </a:prstGeom>
          <a:solidFill>
            <a:srgbClr val="FFFFFF"/>
          </a:solidFill>
          <a:ln w="3175">
            <a:solidFill>
              <a:srgbClr val="0000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a:solidFill>
                  <a:srgbClr val="FF0000"/>
                </a:solidFill>
                <a:latin typeface="+mn-lt"/>
                <a:ea typeface="+mn-ea"/>
                <a:cs typeface="+mn-cs"/>
                <a:sym typeface="Calibri"/>
              </a:defRPr>
            </a:lvl1pPr>
          </a:lstStyle>
          <a:p>
            <a:r>
              <a:t>Preliminary!</a:t>
            </a:r>
          </a:p>
        </p:txBody>
      </p:sp>
      <p:sp>
        <p:nvSpPr>
          <p:cNvPr id="348" name="テキスト ボックス 19"/>
          <p:cNvSpPr txBox="1"/>
          <p:nvPr/>
        </p:nvSpPr>
        <p:spPr>
          <a:xfrm>
            <a:off x="4562116" y="5973784"/>
            <a:ext cx="4563276"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latin typeface="+mn-lt"/>
                <a:ea typeface="+mn-ea"/>
                <a:cs typeface="+mn-cs"/>
                <a:sym typeface="Calibri"/>
              </a:defRPr>
            </a:pPr>
            <a:r>
              <a:rPr dirty="0"/>
              <a:t>Simulated photon arrival time is estimated by the cross correlation </a:t>
            </a:r>
            <a:r>
              <a:rPr dirty="0" smtClean="0"/>
              <a:t>analysis</a:t>
            </a:r>
            <a:r>
              <a:rPr lang="cs-CZ" dirty="0" smtClean="0"/>
              <a:t> </a:t>
            </a:r>
            <a:r>
              <a:rPr lang="cs-CZ" dirty="0" smtClean="0">
                <a:sym typeface="Wingdings"/>
              </a:rPr>
              <a:t></a:t>
            </a:r>
            <a:r>
              <a:rPr lang="cs-CZ" dirty="0" smtClean="0"/>
              <a:t> </a:t>
            </a:r>
            <a:r>
              <a:rPr dirty="0" smtClean="0"/>
              <a:t>triangulation </a:t>
            </a:r>
            <a:r>
              <a:rPr dirty="0"/>
              <a:t>annulus</a:t>
            </a:r>
          </a:p>
        </p:txBody>
      </p:sp>
      <p:sp>
        <p:nvSpPr>
          <p:cNvPr id="349" name="Ohno et al. 2018"/>
          <p:cNvSpPr txBox="1"/>
          <p:nvPr/>
        </p:nvSpPr>
        <p:spPr>
          <a:xfrm>
            <a:off x="7404820" y="6583928"/>
            <a:ext cx="1642480" cy="306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410765">
              <a:defRPr sz="1600" b="1">
                <a:latin typeface="Helvetica Neue"/>
                <a:ea typeface="Helvetica Neue"/>
                <a:cs typeface="Helvetica Neue"/>
                <a:sym typeface="Helvetica Neue"/>
              </a:defRPr>
            </a:lvl1pPr>
          </a:lstStyle>
          <a:p>
            <a:r>
              <a:t>Ohno et al. 2018</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Cím 3"/>
          <p:cNvSpPr txBox="1">
            <a:spLocks noGrp="1"/>
          </p:cNvSpPr>
          <p:nvPr>
            <p:ph type="title"/>
          </p:nvPr>
        </p:nvSpPr>
        <p:spPr>
          <a:xfrm>
            <a:off x="447988" y="44624"/>
            <a:ext cx="4412045" cy="864096"/>
          </a:xfrm>
          <a:prstGeom prst="rect">
            <a:avLst/>
          </a:prstGeom>
        </p:spPr>
        <p:txBody>
          <a:bodyPr/>
          <a:lstStyle/>
          <a:p>
            <a:r>
              <a:t>Localisation algorithm</a:t>
            </a:r>
          </a:p>
        </p:txBody>
      </p:sp>
      <p:sp>
        <p:nvSpPr>
          <p:cNvPr id="352" name="コンテンツ プレースホルダ 2"/>
          <p:cNvSpPr txBox="1"/>
          <p:nvPr/>
        </p:nvSpPr>
        <p:spPr>
          <a:xfrm>
            <a:off x="2289612" y="5278791"/>
            <a:ext cx="6672992" cy="1164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tIns="32146" rIns="32146" bIns="32146">
            <a:normAutofit/>
          </a:bodyPr>
          <a:lstStyle/>
          <a:p>
            <a:pPr defTabSz="321468">
              <a:spcBef>
                <a:spcPts val="300"/>
              </a:spcBef>
              <a:defRPr sz="1400">
                <a:latin typeface="+mn-lt"/>
                <a:ea typeface="+mn-ea"/>
                <a:cs typeface="+mn-cs"/>
                <a:sym typeface="Calibri"/>
              </a:defRPr>
            </a:pPr>
            <a:r>
              <a:t> GRB position and error is estimated by simple χ</a:t>
            </a:r>
            <a:r>
              <a:rPr baseline="29142"/>
              <a:t>2</a:t>
            </a:r>
            <a:r>
              <a:t> minimization </a:t>
            </a:r>
            <a:r>
              <a:rPr sz="1200"/>
              <a:t>(Tanaka+ 17)</a:t>
            </a:r>
          </a:p>
          <a:p>
            <a:pPr defTabSz="321468">
              <a:spcBef>
                <a:spcPts val="300"/>
              </a:spcBef>
              <a:defRPr sz="1400">
                <a:latin typeface="+mn-lt"/>
                <a:ea typeface="+mn-ea"/>
                <a:cs typeface="+mn-cs"/>
                <a:sym typeface="Calibri"/>
              </a:defRPr>
            </a:pPr>
            <a:r>
              <a:t>~0.1 deg</a:t>
            </a:r>
            <a:r>
              <a:rPr baseline="-33142"/>
              <a:t>1σ</a:t>
            </a:r>
            <a:r>
              <a:t> (~6 arcmin) accuracy is achievable for bright/high-visibility case</a:t>
            </a:r>
            <a:endParaRPr sz="2200"/>
          </a:p>
          <a:p>
            <a:pPr defTabSz="321468">
              <a:spcBef>
                <a:spcPts val="500"/>
              </a:spcBef>
              <a:defRPr sz="1400" b="1">
                <a:latin typeface="+mn-lt"/>
                <a:ea typeface="+mn-ea"/>
                <a:cs typeface="+mn-cs"/>
                <a:sym typeface="Calibri"/>
              </a:defRPr>
            </a:pPr>
            <a:endParaRPr sz="2200"/>
          </a:p>
        </p:txBody>
      </p:sp>
      <p:sp>
        <p:nvSpPr>
          <p:cNvPr id="353" name="テキスト ボックス 10"/>
          <p:cNvSpPr txBox="1"/>
          <p:nvPr/>
        </p:nvSpPr>
        <p:spPr>
          <a:xfrm>
            <a:off x="6142771" y="5896482"/>
            <a:ext cx="1886595" cy="597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2146" tIns="32146" rIns="32146" bIns="32146">
            <a:spAutoFit/>
          </a:bodyPr>
          <a:lstStyle/>
          <a:p>
            <a:pPr defTabSz="321468">
              <a:defRPr sz="1200">
                <a:latin typeface="+mn-lt"/>
                <a:ea typeface="+mn-ea"/>
                <a:cs typeface="+mn-cs"/>
                <a:sym typeface="Calibri"/>
              </a:defRPr>
            </a:pPr>
            <a:r>
              <a:rPr dirty="0"/>
              <a:t>Best fit position</a:t>
            </a:r>
          </a:p>
          <a:p>
            <a:pPr defTabSz="321468">
              <a:defRPr sz="1200">
                <a:latin typeface="+mn-lt"/>
                <a:ea typeface="+mn-ea"/>
                <a:cs typeface="+mn-cs"/>
                <a:sym typeface="Calibri"/>
              </a:defRPr>
            </a:pPr>
            <a:r>
              <a:rPr dirty="0"/>
              <a:t>R.A. = 20.0 (+/- 0.06) deg</a:t>
            </a:r>
          </a:p>
          <a:p>
            <a:pPr defTabSz="321468">
              <a:defRPr sz="1200">
                <a:latin typeface="+mn-lt"/>
                <a:ea typeface="+mn-ea"/>
                <a:cs typeface="+mn-cs"/>
                <a:sym typeface="Calibri"/>
              </a:defRPr>
            </a:pPr>
            <a:r>
              <a:rPr dirty="0"/>
              <a:t>Dec. = 29.9 (+/-0.10) deg</a:t>
            </a:r>
          </a:p>
        </p:txBody>
      </p:sp>
      <p:sp>
        <p:nvSpPr>
          <p:cNvPr id="354" name="コンテンツ プレースホルダ 2"/>
          <p:cNvSpPr txBox="1"/>
          <p:nvPr/>
        </p:nvSpPr>
        <p:spPr>
          <a:xfrm>
            <a:off x="296601" y="1303732"/>
            <a:ext cx="2724188" cy="585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tIns="32146" rIns="32146" bIns="32146">
            <a:normAutofit/>
          </a:bodyPr>
          <a:lstStyle/>
          <a:p>
            <a:pPr defTabSz="263604">
              <a:spcBef>
                <a:spcPts val="200"/>
              </a:spcBef>
              <a:defRPr sz="1476" b="1">
                <a:latin typeface="+mn-lt"/>
                <a:ea typeface="+mn-ea"/>
                <a:cs typeface="+mn-cs"/>
                <a:sym typeface="Calibri"/>
              </a:defRPr>
            </a:pPr>
            <a:r>
              <a:rPr dirty="0"/>
              <a:t>Intersection of annuli</a:t>
            </a:r>
          </a:p>
          <a:p>
            <a:pPr defTabSz="263604">
              <a:spcBef>
                <a:spcPts val="200"/>
              </a:spcBef>
              <a:defRPr sz="1476" b="1">
                <a:latin typeface="+mn-lt"/>
                <a:ea typeface="+mn-ea"/>
                <a:cs typeface="+mn-cs"/>
                <a:sym typeface="Calibri"/>
              </a:defRPr>
            </a:pPr>
            <a:r>
              <a:rPr lang="cs-CZ" sz="1400" b="1" dirty="0" smtClean="0">
                <a:sym typeface="Wingdings"/>
              </a:rPr>
              <a:t></a:t>
            </a:r>
            <a:r>
              <a:rPr lang="cs-CZ" sz="1476" b="1" dirty="0" smtClean="0">
                <a:latin typeface="Wingdings"/>
                <a:sym typeface="Wingdings"/>
              </a:rPr>
              <a:t> </a:t>
            </a:r>
            <a:r>
              <a:rPr dirty="0" smtClean="0"/>
              <a:t>GRB </a:t>
            </a:r>
            <a:r>
              <a:rPr dirty="0"/>
              <a:t>position!</a:t>
            </a:r>
          </a:p>
        </p:txBody>
      </p:sp>
      <p:pic>
        <p:nvPicPr>
          <p:cNvPr id="355" name="図 5" descr="図 5"/>
          <p:cNvPicPr>
            <a:picLocks/>
          </p:cNvPicPr>
          <p:nvPr/>
        </p:nvPicPr>
        <p:blipFill>
          <a:blip r:embed="rId2" cstate="print">
            <a:extLst/>
          </a:blip>
          <a:stretch>
            <a:fillRect/>
          </a:stretch>
        </p:blipFill>
        <p:spPr>
          <a:xfrm>
            <a:off x="25936" y="1852601"/>
            <a:ext cx="3990949" cy="2875685"/>
          </a:xfrm>
          <a:prstGeom prst="rect">
            <a:avLst/>
          </a:prstGeom>
          <a:ln w="12700">
            <a:miter lim="400000"/>
          </a:ln>
        </p:spPr>
      </p:pic>
      <p:sp>
        <p:nvSpPr>
          <p:cNvPr id="356" name="直線矢印コネクタ 8"/>
          <p:cNvSpPr/>
          <p:nvPr/>
        </p:nvSpPr>
        <p:spPr>
          <a:xfrm>
            <a:off x="1624701" y="2357945"/>
            <a:ext cx="514351" cy="498325"/>
          </a:xfrm>
          <a:prstGeom prst="line">
            <a:avLst/>
          </a:prstGeom>
          <a:ln w="38100">
            <a:solidFill>
              <a:srgbClr val="0432FF"/>
            </a:solidFill>
            <a:tailEnd type="triangle"/>
          </a:ln>
          <a:effectLst>
            <a:outerShdw blurRad="25400" dist="12700" dir="5400000" rotWithShape="0">
              <a:srgbClr val="000000">
                <a:alpha val="38000"/>
              </a:srgbClr>
            </a:outerShdw>
          </a:effectLst>
        </p:spPr>
        <p:txBody>
          <a:bodyPr lIns="32146" tIns="32146" rIns="32146" bIns="32146"/>
          <a:lstStyle/>
          <a:p>
            <a:pPr defTabSz="321468">
              <a:defRPr sz="1200">
                <a:latin typeface="+mn-lt"/>
                <a:ea typeface="+mn-ea"/>
                <a:cs typeface="+mn-cs"/>
                <a:sym typeface="Calibri"/>
              </a:defRPr>
            </a:pPr>
            <a:endParaRPr/>
          </a:p>
        </p:txBody>
      </p:sp>
      <p:sp>
        <p:nvSpPr>
          <p:cNvPr id="357" name="コンテンツ プレースホルダ 2"/>
          <p:cNvSpPr txBox="1"/>
          <p:nvPr/>
        </p:nvSpPr>
        <p:spPr>
          <a:xfrm>
            <a:off x="1030516" y="4687522"/>
            <a:ext cx="1981789" cy="56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tIns="32146" rIns="32146" bIns="32146">
            <a:normAutofit/>
          </a:bodyPr>
          <a:lstStyle>
            <a:lvl1pPr defTabSz="192881">
              <a:spcBef>
                <a:spcPts val="200"/>
              </a:spcBef>
              <a:defRPr sz="1080">
                <a:latin typeface="+mn-lt"/>
                <a:ea typeface="+mn-ea"/>
                <a:cs typeface="+mn-cs"/>
                <a:sym typeface="Calibri"/>
              </a:defRPr>
            </a:lvl1pPr>
          </a:lstStyle>
          <a:p>
            <a:r>
              <a:t>How can we estimate the most probable position and error ?</a:t>
            </a:r>
          </a:p>
        </p:txBody>
      </p:sp>
      <p:pic>
        <p:nvPicPr>
          <p:cNvPr id="358" name="図 2" descr="図 2"/>
          <p:cNvPicPr>
            <a:picLocks noChangeAspect="1"/>
          </p:cNvPicPr>
          <p:nvPr/>
        </p:nvPicPr>
        <p:blipFill>
          <a:blip r:embed="rId3" cstate="print">
            <a:extLst/>
          </a:blip>
          <a:srcRect l="92" t="5724"/>
          <a:stretch>
            <a:fillRect/>
          </a:stretch>
        </p:blipFill>
        <p:spPr>
          <a:xfrm>
            <a:off x="4293254" y="1374068"/>
            <a:ext cx="4824723" cy="3099397"/>
          </a:xfrm>
          <a:prstGeom prst="rect">
            <a:avLst/>
          </a:prstGeom>
          <a:ln w="12700">
            <a:miter lim="400000"/>
          </a:ln>
        </p:spPr>
      </p:pic>
      <p:pic>
        <p:nvPicPr>
          <p:cNvPr id="359" name="図 11" descr="図 11"/>
          <p:cNvPicPr>
            <a:picLocks noChangeAspect="1"/>
          </p:cNvPicPr>
          <p:nvPr/>
        </p:nvPicPr>
        <p:blipFill>
          <a:blip r:embed="rId4" cstate="print">
            <a:extLst/>
          </a:blip>
          <a:stretch>
            <a:fillRect/>
          </a:stretch>
        </p:blipFill>
        <p:spPr>
          <a:xfrm>
            <a:off x="4244639" y="4380869"/>
            <a:ext cx="4816054" cy="873335"/>
          </a:xfrm>
          <a:prstGeom prst="rect">
            <a:avLst/>
          </a:prstGeom>
          <a:ln w="12700">
            <a:miter lim="400000"/>
          </a:ln>
        </p:spPr>
      </p:pic>
      <p:sp>
        <p:nvSpPr>
          <p:cNvPr id="360" name="テキスト ボックス 46"/>
          <p:cNvSpPr txBox="1"/>
          <p:nvPr/>
        </p:nvSpPr>
        <p:spPr>
          <a:xfrm>
            <a:off x="4956131" y="1576583"/>
            <a:ext cx="2044217" cy="660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tIns="32146" rIns="32146" bIns="32146"/>
          <a:lstStyle/>
          <a:p>
            <a:pPr defTabSz="321468">
              <a:defRPr sz="1100">
                <a:latin typeface="+mn-lt"/>
                <a:ea typeface="+mn-ea"/>
                <a:cs typeface="+mn-cs"/>
                <a:sym typeface="Calibri"/>
              </a:defRPr>
            </a:pPr>
            <a:r>
              <a:rPr sz="1200"/>
              <a:t>*</a:t>
            </a:r>
            <a:r>
              <a:t>: input position</a:t>
            </a:r>
          </a:p>
          <a:p>
            <a:pPr defTabSz="321468">
              <a:defRPr sz="1100">
                <a:latin typeface="+mn-lt"/>
                <a:ea typeface="+mn-ea"/>
                <a:cs typeface="+mn-cs"/>
                <a:sym typeface="Calibri"/>
              </a:defRPr>
            </a:pPr>
            <a:r>
              <a:t>      1, </a:t>
            </a:r>
            <a:r>
              <a:rPr>
                <a:solidFill>
                  <a:srgbClr val="FF0000"/>
                </a:solidFill>
              </a:rPr>
              <a:t>2</a:t>
            </a:r>
            <a:r>
              <a:t>, </a:t>
            </a:r>
            <a:r>
              <a:rPr>
                <a:solidFill>
                  <a:srgbClr val="00B050"/>
                </a:solidFill>
              </a:rPr>
              <a:t>3</a:t>
            </a:r>
            <a:r>
              <a:t> σ region</a:t>
            </a:r>
          </a:p>
        </p:txBody>
      </p:sp>
      <p:sp>
        <p:nvSpPr>
          <p:cNvPr id="361" name="テキスト ボックス 3"/>
          <p:cNvSpPr txBox="1"/>
          <p:nvPr/>
        </p:nvSpPr>
        <p:spPr>
          <a:xfrm>
            <a:off x="6623164" y="2706563"/>
            <a:ext cx="641817" cy="444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tIns="32146" rIns="32146" bIns="32146"/>
          <a:lstStyle>
            <a:lvl1pPr defTabSz="321468">
              <a:defRPr sz="2000" b="1">
                <a:latin typeface="+mn-lt"/>
                <a:ea typeface="+mn-ea"/>
                <a:cs typeface="+mn-cs"/>
                <a:sym typeface="Calibri"/>
              </a:defRPr>
            </a:lvl1pPr>
          </a:lstStyle>
          <a:p>
            <a:r>
              <a:t>*</a:t>
            </a:r>
          </a:p>
        </p:txBody>
      </p:sp>
      <p:sp>
        <p:nvSpPr>
          <p:cNvPr id="362" name="テキスト ボックス 16"/>
          <p:cNvSpPr txBox="1"/>
          <p:nvPr/>
        </p:nvSpPr>
        <p:spPr>
          <a:xfrm rot="18928451">
            <a:off x="7424151" y="2150720"/>
            <a:ext cx="822277" cy="240299"/>
          </a:xfrm>
          <a:prstGeom prst="rect">
            <a:avLst/>
          </a:prstGeom>
          <a:solidFill>
            <a:srgbClr val="FFFFFF"/>
          </a:solidFill>
          <a:ln w="3175">
            <a:solidFill>
              <a:srgbClr val="0000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tIns="32146" rIns="32146" bIns="32146"/>
          <a:lstStyle>
            <a:lvl1pPr defTabSz="321468">
              <a:defRPr sz="1200">
                <a:solidFill>
                  <a:srgbClr val="FF0000"/>
                </a:solidFill>
                <a:latin typeface="+mn-lt"/>
                <a:ea typeface="+mn-ea"/>
                <a:cs typeface="+mn-cs"/>
                <a:sym typeface="Calibri"/>
              </a:defRPr>
            </a:lvl1pPr>
          </a:lstStyle>
          <a:p>
            <a:r>
              <a:rPr dirty="0"/>
              <a:t>Preliminary!</a:t>
            </a:r>
          </a:p>
        </p:txBody>
      </p:sp>
      <p:sp>
        <p:nvSpPr>
          <p:cNvPr id="363" name="Ohno et al. 2018"/>
          <p:cNvSpPr txBox="1"/>
          <p:nvPr/>
        </p:nvSpPr>
        <p:spPr>
          <a:xfrm>
            <a:off x="7277485" y="6596628"/>
            <a:ext cx="1642479" cy="306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410765">
              <a:defRPr sz="1600" b="1">
                <a:latin typeface="Helvetica Neue"/>
                <a:ea typeface="Helvetica Neue"/>
                <a:cs typeface="Helvetica Neue"/>
                <a:sym typeface="Helvetica Neue"/>
              </a:defRPr>
            </a:lvl1pPr>
          </a:lstStyle>
          <a:p>
            <a:r>
              <a:t>Ohno et al. 2018</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Cím 3"/>
          <p:cNvSpPr txBox="1">
            <a:spLocks noGrp="1"/>
          </p:cNvSpPr>
          <p:nvPr>
            <p:ph type="title"/>
          </p:nvPr>
        </p:nvSpPr>
        <p:spPr>
          <a:xfrm>
            <a:off x="447988" y="44624"/>
            <a:ext cx="4412045" cy="864096"/>
          </a:xfrm>
          <a:prstGeom prst="rect">
            <a:avLst/>
          </a:prstGeom>
        </p:spPr>
        <p:txBody>
          <a:bodyPr/>
          <a:lstStyle/>
          <a:p>
            <a:r>
              <a:t>Localisation accuracy </a:t>
            </a:r>
          </a:p>
        </p:txBody>
      </p:sp>
      <p:sp>
        <p:nvSpPr>
          <p:cNvPr id="366" name="テキスト ボックス 31"/>
          <p:cNvSpPr txBox="1"/>
          <p:nvPr/>
        </p:nvSpPr>
        <p:spPr>
          <a:xfrm>
            <a:off x="233503" y="5833975"/>
            <a:ext cx="7045196"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08610" indent="-308610">
              <a:buSzPct val="100000"/>
              <a:buFont typeface="Arial"/>
              <a:buChar char="•"/>
              <a:defRPr b="1">
                <a:latin typeface="+mn-lt"/>
                <a:ea typeface="+mn-ea"/>
                <a:cs typeface="+mn-cs"/>
                <a:sym typeface="Calibri"/>
              </a:defRPr>
            </a:pPr>
            <a:r>
              <a:rPr dirty="0"/>
              <a:t>High </a:t>
            </a:r>
            <a:r>
              <a:rPr dirty="0" err="1" smtClean="0"/>
              <a:t>locali</a:t>
            </a:r>
            <a:r>
              <a:rPr lang="cs-CZ" dirty="0" smtClean="0"/>
              <a:t>s</a:t>
            </a:r>
            <a:r>
              <a:rPr dirty="0" err="1" smtClean="0"/>
              <a:t>ation</a:t>
            </a:r>
            <a:r>
              <a:rPr dirty="0" smtClean="0"/>
              <a:t> </a:t>
            </a:r>
            <a:r>
              <a:rPr dirty="0"/>
              <a:t>accuracy for good photon statistics (brighter/longer)</a:t>
            </a:r>
          </a:p>
          <a:p>
            <a:pPr marL="308610" indent="-308610">
              <a:buSzPct val="100000"/>
              <a:buFont typeface="Arial"/>
              <a:buChar char="•"/>
              <a:defRPr b="1">
                <a:latin typeface="+mn-lt"/>
                <a:ea typeface="+mn-ea"/>
                <a:cs typeface="+mn-cs"/>
                <a:sym typeface="Calibri"/>
              </a:defRPr>
            </a:pPr>
            <a:r>
              <a:rPr dirty="0"/>
              <a:t>5-10 </a:t>
            </a:r>
            <a:r>
              <a:rPr dirty="0" err="1"/>
              <a:t>arcmin</a:t>
            </a:r>
            <a:r>
              <a:rPr dirty="0"/>
              <a:t> accuracy in the best case</a:t>
            </a:r>
          </a:p>
          <a:p>
            <a:pPr marL="308610" indent="-308610">
              <a:buSzPct val="100000"/>
              <a:buFont typeface="Arial"/>
              <a:buChar char="•"/>
              <a:defRPr b="1">
                <a:latin typeface="+mn-lt"/>
                <a:ea typeface="+mn-ea"/>
                <a:cs typeface="+mn-cs"/>
                <a:sym typeface="Calibri"/>
              </a:defRPr>
            </a:pPr>
            <a:r>
              <a:rPr dirty="0"/>
              <a:t>Ten short GRBs per year </a:t>
            </a:r>
            <a:r>
              <a:rPr dirty="0" err="1"/>
              <a:t>localised</a:t>
            </a:r>
            <a:r>
              <a:rPr dirty="0"/>
              <a:t> to within 20 </a:t>
            </a:r>
            <a:r>
              <a:rPr dirty="0" err="1"/>
              <a:t>arcmin</a:t>
            </a:r>
            <a:endParaRPr dirty="0"/>
          </a:p>
        </p:txBody>
      </p:sp>
      <p:sp>
        <p:nvSpPr>
          <p:cNvPr id="367" name="テキスト ボックス 15"/>
          <p:cNvSpPr txBox="1"/>
          <p:nvPr/>
        </p:nvSpPr>
        <p:spPr>
          <a:xfrm>
            <a:off x="257147" y="5139810"/>
            <a:ext cx="900223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mn-lt"/>
                <a:ea typeface="+mn-ea"/>
                <a:cs typeface="+mn-cs"/>
                <a:sym typeface="Calibri"/>
              </a:defRPr>
            </a:pPr>
            <a:r>
              <a:rPr dirty="0">
                <a:solidFill>
                  <a:schemeClr val="tx1"/>
                </a:solidFill>
              </a:rPr>
              <a:t>Localization accuracy of our concept is examined for all short GRBs listed in Fermi 3</a:t>
            </a:r>
            <a:r>
              <a:rPr baseline="29777" dirty="0">
                <a:solidFill>
                  <a:schemeClr val="tx1"/>
                </a:solidFill>
              </a:rPr>
              <a:t>rd</a:t>
            </a:r>
            <a:r>
              <a:rPr dirty="0">
                <a:solidFill>
                  <a:schemeClr val="tx1"/>
                </a:solidFill>
              </a:rPr>
              <a:t> GRB Catalog (Bhar+16  T</a:t>
            </a:r>
            <a:r>
              <a:rPr baseline="-27111" dirty="0">
                <a:solidFill>
                  <a:schemeClr val="tx1"/>
                </a:solidFill>
              </a:rPr>
              <a:t>90</a:t>
            </a:r>
            <a:r>
              <a:rPr dirty="0">
                <a:solidFill>
                  <a:schemeClr val="tx1"/>
                </a:solidFill>
              </a:rPr>
              <a:t>&lt;2s: 326 </a:t>
            </a:r>
            <a:r>
              <a:rPr lang="cs-CZ" dirty="0" smtClean="0">
                <a:solidFill>
                  <a:schemeClr val="tx1"/>
                </a:solidFill>
              </a:rPr>
              <a:t>events</a:t>
            </a:r>
            <a:r>
              <a:rPr dirty="0" smtClean="0">
                <a:solidFill>
                  <a:schemeClr val="tx1"/>
                </a:solidFill>
              </a:rPr>
              <a:t>)</a:t>
            </a:r>
            <a:endParaRPr dirty="0">
              <a:solidFill>
                <a:schemeClr val="tx1"/>
              </a:solidFill>
            </a:endParaRPr>
          </a:p>
        </p:txBody>
      </p:sp>
      <p:sp>
        <p:nvSpPr>
          <p:cNvPr id="368" name="Ohno et al. 2018"/>
          <p:cNvSpPr txBox="1"/>
          <p:nvPr/>
        </p:nvSpPr>
        <p:spPr>
          <a:xfrm>
            <a:off x="7359769" y="6552152"/>
            <a:ext cx="1642479" cy="306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410765">
              <a:defRPr sz="1600" b="1">
                <a:latin typeface="Helvetica Neue"/>
                <a:ea typeface="Helvetica Neue"/>
                <a:cs typeface="Helvetica Neue"/>
                <a:sym typeface="Helvetica Neue"/>
              </a:defRPr>
            </a:lvl1pPr>
          </a:lstStyle>
          <a:p>
            <a:r>
              <a:t>Ohno et al. 2018</a:t>
            </a:r>
          </a:p>
        </p:txBody>
      </p:sp>
      <p:sp>
        <p:nvSpPr>
          <p:cNvPr id="371" name="テキスト ボックス 17"/>
          <p:cNvSpPr txBox="1"/>
          <p:nvPr/>
        </p:nvSpPr>
        <p:spPr>
          <a:xfrm rot="16200000">
            <a:off x="4029306" y="2646679"/>
            <a:ext cx="251927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atin typeface="+mn-lt"/>
                <a:ea typeface="+mn-ea"/>
                <a:cs typeface="+mn-cs"/>
                <a:sym typeface="Calibri"/>
              </a:defRPr>
            </a:lvl1pPr>
          </a:lstStyle>
          <a:p>
            <a:r>
              <a:rPr dirty="0"/>
              <a:t>GRB brightness </a:t>
            </a:r>
            <a:r>
              <a:rPr dirty="0" smtClean="0"/>
              <a:t>(</a:t>
            </a:r>
            <a:r>
              <a:rPr lang="cs-CZ" dirty="0" smtClean="0"/>
              <a:t>log F</a:t>
            </a:r>
            <a:r>
              <a:rPr dirty="0" err="1" smtClean="0"/>
              <a:t>luence</a:t>
            </a:r>
            <a:r>
              <a:rPr dirty="0"/>
              <a:t>)</a:t>
            </a:r>
          </a:p>
        </p:txBody>
      </p:sp>
      <p:pic>
        <p:nvPicPr>
          <p:cNvPr id="2050" name="Picture 2" descr="C:\Users\Jakub\Desktop\CubeSat\Presentations\2018_Fermi_Symposium-Baltimore\grbsys-5sat.png"/>
          <p:cNvPicPr>
            <a:picLocks noChangeAspect="1" noChangeArrowheads="1"/>
          </p:cNvPicPr>
          <p:nvPr/>
        </p:nvPicPr>
        <p:blipFill>
          <a:blip r:embed="rId2" cstate="print"/>
          <a:srcRect/>
          <a:stretch>
            <a:fillRect/>
          </a:stretch>
        </p:blipFill>
        <p:spPr bwMode="auto">
          <a:xfrm>
            <a:off x="5413005" y="1295904"/>
            <a:ext cx="3314706" cy="3602744"/>
          </a:xfrm>
          <a:prstGeom prst="rect">
            <a:avLst/>
          </a:prstGeom>
          <a:noFill/>
        </p:spPr>
      </p:pic>
      <p:pic>
        <p:nvPicPr>
          <p:cNvPr id="2051" name="Picture 3" descr="C:\Users\Jakub\Desktop\CubeSat\Presentations\2018_Fermi_Symposium-Baltimore\grbsys-9sat.png"/>
          <p:cNvPicPr>
            <a:picLocks noChangeAspect="1" noChangeArrowheads="1"/>
          </p:cNvPicPr>
          <p:nvPr/>
        </p:nvPicPr>
        <p:blipFill>
          <a:blip r:embed="rId3" cstate="print"/>
          <a:srcRect/>
          <a:stretch>
            <a:fillRect/>
          </a:stretch>
        </p:blipFill>
        <p:spPr bwMode="auto">
          <a:xfrm>
            <a:off x="394512" y="1257706"/>
            <a:ext cx="3369572" cy="3630176"/>
          </a:xfrm>
          <a:prstGeom prst="rect">
            <a:avLst/>
          </a:prstGeom>
          <a:noFill/>
        </p:spPr>
      </p:pic>
      <p:sp>
        <p:nvSpPr>
          <p:cNvPr id="10" name="テキスト ボックス 17"/>
          <p:cNvSpPr txBox="1"/>
          <p:nvPr/>
        </p:nvSpPr>
        <p:spPr>
          <a:xfrm>
            <a:off x="6383693" y="4715848"/>
            <a:ext cx="1987080" cy="338554"/>
          </a:xfrm>
          <a:prstGeom prst="rect">
            <a:avLst/>
          </a:prstGeom>
          <a:solidFill>
            <a:srgbClr val="FFFFFF"/>
          </a:solidFill>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a:latin typeface="+mn-lt"/>
                <a:ea typeface="+mn-ea"/>
                <a:cs typeface="+mn-cs"/>
                <a:sym typeface="Calibri"/>
              </a:defRPr>
            </a:lvl1pPr>
          </a:lstStyle>
          <a:p>
            <a:r>
              <a:rPr dirty="0"/>
              <a:t>GRB </a:t>
            </a:r>
            <a:r>
              <a:rPr lang="cs-CZ" dirty="0" smtClean="0"/>
              <a:t>duration</a:t>
            </a:r>
            <a:r>
              <a:rPr dirty="0" smtClean="0"/>
              <a:t> (</a:t>
            </a:r>
            <a:r>
              <a:rPr lang="cs-CZ" dirty="0" smtClean="0"/>
              <a:t>log T</a:t>
            </a:r>
            <a:r>
              <a:rPr lang="cs-CZ" baseline="-25000" dirty="0" smtClean="0"/>
              <a:t>90</a:t>
            </a:r>
            <a:r>
              <a:rPr dirty="0" smtClean="0"/>
              <a:t>)</a:t>
            </a:r>
            <a:endParaRPr dirty="0"/>
          </a:p>
        </p:txBody>
      </p:sp>
      <p:sp>
        <p:nvSpPr>
          <p:cNvPr id="14" name="テキスト ボックス 17"/>
          <p:cNvSpPr txBox="1"/>
          <p:nvPr/>
        </p:nvSpPr>
        <p:spPr>
          <a:xfrm>
            <a:off x="1410252" y="4705800"/>
            <a:ext cx="1987080" cy="338554"/>
          </a:xfrm>
          <a:prstGeom prst="rect">
            <a:avLst/>
          </a:prstGeom>
          <a:solidFill>
            <a:srgbClr val="FFFFFF"/>
          </a:solidFill>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a:latin typeface="+mn-lt"/>
                <a:ea typeface="+mn-ea"/>
                <a:cs typeface="+mn-cs"/>
                <a:sym typeface="Calibri"/>
              </a:defRPr>
            </a:lvl1pPr>
          </a:lstStyle>
          <a:p>
            <a:r>
              <a:rPr dirty="0"/>
              <a:t>GRB </a:t>
            </a:r>
            <a:r>
              <a:rPr lang="cs-CZ" dirty="0" smtClean="0"/>
              <a:t>duration</a:t>
            </a:r>
            <a:r>
              <a:rPr dirty="0" smtClean="0"/>
              <a:t> (</a:t>
            </a:r>
            <a:r>
              <a:rPr lang="cs-CZ" dirty="0" smtClean="0"/>
              <a:t>log T</a:t>
            </a:r>
            <a:r>
              <a:rPr lang="cs-CZ" baseline="-25000" dirty="0" smtClean="0"/>
              <a:t>90</a:t>
            </a:r>
            <a:r>
              <a:rPr dirty="0" smtClean="0"/>
              <a:t>)</a:t>
            </a:r>
            <a:endParaRPr dirty="0"/>
          </a:p>
        </p:txBody>
      </p:sp>
      <p:sp>
        <p:nvSpPr>
          <p:cNvPr id="15" name="Rectangle 14"/>
          <p:cNvSpPr/>
          <p:nvPr/>
        </p:nvSpPr>
        <p:spPr>
          <a:xfrm>
            <a:off x="5419854" y="1628815"/>
            <a:ext cx="108000" cy="43200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cs-CZ" sz="1800" b="0" i="0" u="none" strike="noStrike" cap="none" spc="0" normalizeH="0" baseline="0">
              <a:ln>
                <a:noFill/>
              </a:ln>
              <a:solidFill>
                <a:srgbClr val="000000"/>
              </a:solidFill>
              <a:effectLst/>
              <a:uFillTx/>
              <a:latin typeface="Arial"/>
              <a:ea typeface="Arial"/>
              <a:cs typeface="Arial"/>
              <a:sym typeface="Arial"/>
            </a:endParaRPr>
          </a:p>
        </p:txBody>
      </p:sp>
      <p:sp>
        <p:nvSpPr>
          <p:cNvPr id="18" name="Rectangle 17"/>
          <p:cNvSpPr/>
          <p:nvPr/>
        </p:nvSpPr>
        <p:spPr>
          <a:xfrm>
            <a:off x="5408141" y="1412815"/>
            <a:ext cx="108000" cy="43200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cs-CZ" sz="1800" b="0" i="0" u="none" strike="noStrike" cap="none" spc="0" normalizeH="0" baseline="0">
              <a:ln>
                <a:noFill/>
              </a:ln>
              <a:solidFill>
                <a:srgbClr val="000000"/>
              </a:solidFill>
              <a:effectLst/>
              <a:uFillTx/>
              <a:latin typeface="Arial"/>
              <a:ea typeface="Arial"/>
              <a:cs typeface="Arial"/>
              <a:sym typeface="Arial"/>
            </a:endParaRPr>
          </a:p>
        </p:txBody>
      </p:sp>
      <p:sp>
        <p:nvSpPr>
          <p:cNvPr id="19" name="Rectangle 18"/>
          <p:cNvSpPr/>
          <p:nvPr/>
        </p:nvSpPr>
        <p:spPr>
          <a:xfrm>
            <a:off x="5431198" y="1922271"/>
            <a:ext cx="108000" cy="43200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cs-CZ" sz="1800" b="0" i="0" u="none" strike="noStrike" cap="none" spc="0" normalizeH="0" baseline="0">
              <a:ln>
                <a:noFill/>
              </a:ln>
              <a:solidFill>
                <a:srgbClr val="000000"/>
              </a:solidFill>
              <a:effectLst/>
              <a:uFillTx/>
              <a:latin typeface="Arial"/>
              <a:ea typeface="Arial"/>
              <a:cs typeface="Arial"/>
              <a:sym typeface="Arial"/>
            </a:endParaRPr>
          </a:p>
        </p:txBody>
      </p:sp>
      <p:sp>
        <p:nvSpPr>
          <p:cNvPr id="21" name="Rectangle 20"/>
          <p:cNvSpPr/>
          <p:nvPr/>
        </p:nvSpPr>
        <p:spPr>
          <a:xfrm>
            <a:off x="5454702" y="1967663"/>
            <a:ext cx="108000" cy="43200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cs-CZ" sz="1800" b="0" i="0" u="none" strike="noStrike" cap="none" spc="0" normalizeH="0" baseline="0">
              <a:ln>
                <a:noFill/>
              </a:ln>
              <a:solidFill>
                <a:srgbClr val="000000"/>
              </a:solidFill>
              <a:effectLst/>
              <a:uFillTx/>
              <a:latin typeface="Arial"/>
              <a:ea typeface="Arial"/>
              <a:cs typeface="Arial"/>
              <a:sym typeface="Arial"/>
            </a:endParaRPr>
          </a:p>
        </p:txBody>
      </p:sp>
      <p:sp>
        <p:nvSpPr>
          <p:cNvPr id="20" name="Rectangle 19"/>
          <p:cNvSpPr/>
          <p:nvPr/>
        </p:nvSpPr>
        <p:spPr>
          <a:xfrm>
            <a:off x="5417869" y="1995784"/>
            <a:ext cx="204839" cy="230830"/>
          </a:xfrm>
          <a:prstGeom prst="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cs-CZ" sz="900" i="0" u="none" strike="noStrike" cap="none" spc="0" normalizeH="0" baseline="0" dirty="0" smtClean="0">
                <a:ln>
                  <a:noFill/>
                </a:ln>
                <a:solidFill>
                  <a:srgbClr val="000000"/>
                </a:solidFill>
                <a:effectLst/>
                <a:uFillTx/>
                <a:latin typeface="Arial"/>
                <a:ea typeface="Arial"/>
                <a:cs typeface="Arial"/>
                <a:sym typeface="Arial"/>
              </a:rPr>
              <a:t>-5</a:t>
            </a:r>
            <a:endParaRPr kumimoji="0" lang="cs-CZ" sz="900" i="0" u="none" strike="noStrike" cap="none" spc="0" normalizeH="0" baseline="0" dirty="0">
              <a:ln>
                <a:noFill/>
              </a:ln>
              <a:solidFill>
                <a:srgbClr val="000000"/>
              </a:solidFill>
              <a:effectLst/>
              <a:uFillTx/>
              <a:latin typeface="Arial"/>
              <a:ea typeface="Arial"/>
              <a:cs typeface="Arial"/>
              <a:sym typeface="Arial"/>
            </a:endParaRPr>
          </a:p>
        </p:txBody>
      </p:sp>
      <p:sp>
        <p:nvSpPr>
          <p:cNvPr id="22" name="テキスト ボックス 17"/>
          <p:cNvSpPr txBox="1"/>
          <p:nvPr/>
        </p:nvSpPr>
        <p:spPr>
          <a:xfrm rot="16200000">
            <a:off x="-967959" y="2640086"/>
            <a:ext cx="251927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atin typeface="+mn-lt"/>
                <a:ea typeface="+mn-ea"/>
                <a:cs typeface="+mn-cs"/>
                <a:sym typeface="Calibri"/>
              </a:defRPr>
            </a:lvl1pPr>
          </a:lstStyle>
          <a:p>
            <a:r>
              <a:rPr dirty="0"/>
              <a:t>GRB brightness </a:t>
            </a:r>
            <a:r>
              <a:rPr dirty="0" smtClean="0"/>
              <a:t>(</a:t>
            </a:r>
            <a:r>
              <a:rPr lang="cs-CZ" dirty="0" smtClean="0"/>
              <a:t>log F</a:t>
            </a:r>
            <a:r>
              <a:rPr dirty="0" err="1" smtClean="0"/>
              <a:t>luence</a:t>
            </a:r>
            <a:r>
              <a:rPr dirty="0"/>
              <a:t>)</a:t>
            </a:r>
          </a:p>
        </p:txBody>
      </p:sp>
      <p:sp>
        <p:nvSpPr>
          <p:cNvPr id="23" name="Rectangle 22"/>
          <p:cNvSpPr/>
          <p:nvPr/>
        </p:nvSpPr>
        <p:spPr>
          <a:xfrm>
            <a:off x="425764" y="1622222"/>
            <a:ext cx="108000" cy="43200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cs-CZ" sz="1800" b="0" i="0" u="none" strike="noStrike" cap="none" spc="0" normalizeH="0" baseline="0">
              <a:ln>
                <a:noFill/>
              </a:ln>
              <a:solidFill>
                <a:srgbClr val="000000"/>
              </a:solidFill>
              <a:effectLst/>
              <a:uFillTx/>
              <a:latin typeface="Arial"/>
              <a:ea typeface="Arial"/>
              <a:cs typeface="Arial"/>
              <a:sym typeface="Arial"/>
            </a:endParaRPr>
          </a:p>
        </p:txBody>
      </p:sp>
      <p:sp>
        <p:nvSpPr>
          <p:cNvPr id="24" name="Rectangle 23"/>
          <p:cNvSpPr/>
          <p:nvPr/>
        </p:nvSpPr>
        <p:spPr>
          <a:xfrm>
            <a:off x="410876" y="1406222"/>
            <a:ext cx="108000" cy="43200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cs-CZ" sz="1800" b="0" i="0" u="none" strike="noStrike" cap="none" spc="0" normalizeH="0" baseline="0">
              <a:ln>
                <a:noFill/>
              </a:ln>
              <a:solidFill>
                <a:srgbClr val="000000"/>
              </a:solidFill>
              <a:effectLst/>
              <a:uFillTx/>
              <a:latin typeface="Arial"/>
              <a:ea typeface="Arial"/>
              <a:cs typeface="Arial"/>
              <a:sym typeface="Arial"/>
            </a:endParaRPr>
          </a:p>
        </p:txBody>
      </p:sp>
      <p:sp>
        <p:nvSpPr>
          <p:cNvPr id="25" name="Rectangle 24"/>
          <p:cNvSpPr/>
          <p:nvPr/>
        </p:nvSpPr>
        <p:spPr>
          <a:xfrm>
            <a:off x="430758" y="1915678"/>
            <a:ext cx="108000" cy="43200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cs-CZ" sz="1800" b="0" i="0" u="none" strike="noStrike" cap="none" spc="0" normalizeH="0" baseline="0">
              <a:ln>
                <a:noFill/>
              </a:ln>
              <a:solidFill>
                <a:srgbClr val="000000"/>
              </a:solidFill>
              <a:effectLst/>
              <a:uFillTx/>
              <a:latin typeface="Arial"/>
              <a:ea typeface="Arial"/>
              <a:cs typeface="Arial"/>
              <a:sym typeface="Arial"/>
            </a:endParaRPr>
          </a:p>
        </p:txBody>
      </p:sp>
      <p:sp>
        <p:nvSpPr>
          <p:cNvPr id="26" name="Rectangle 25"/>
          <p:cNvSpPr/>
          <p:nvPr/>
        </p:nvSpPr>
        <p:spPr>
          <a:xfrm>
            <a:off x="460612" y="1961070"/>
            <a:ext cx="108000" cy="43200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cs-CZ" sz="1800" b="0" i="0" u="none" strike="noStrike" cap="none" spc="0" normalizeH="0" baseline="0">
              <a:ln>
                <a:noFill/>
              </a:ln>
              <a:solidFill>
                <a:srgbClr val="000000"/>
              </a:solidFill>
              <a:effectLst/>
              <a:uFillTx/>
              <a:latin typeface="Arial"/>
              <a:ea typeface="Arial"/>
              <a:cs typeface="Arial"/>
              <a:sym typeface="Arial"/>
            </a:endParaRPr>
          </a:p>
        </p:txBody>
      </p:sp>
      <p:sp>
        <p:nvSpPr>
          <p:cNvPr id="27" name="Rectangle 26"/>
          <p:cNvSpPr/>
          <p:nvPr/>
        </p:nvSpPr>
        <p:spPr>
          <a:xfrm>
            <a:off x="423779" y="1982841"/>
            <a:ext cx="204839" cy="230830"/>
          </a:xfrm>
          <a:prstGeom prst="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cs-CZ" sz="900" i="0" u="none" strike="noStrike" cap="none" spc="0" normalizeH="0" baseline="0" dirty="0" smtClean="0">
                <a:ln>
                  <a:noFill/>
                </a:ln>
                <a:solidFill>
                  <a:srgbClr val="000000"/>
                </a:solidFill>
                <a:effectLst/>
                <a:uFillTx/>
                <a:latin typeface="Arial"/>
                <a:ea typeface="Arial"/>
                <a:cs typeface="Arial"/>
                <a:sym typeface="Arial"/>
              </a:rPr>
              <a:t>-5</a:t>
            </a:r>
            <a:endParaRPr kumimoji="0" lang="cs-CZ" sz="900" i="0" u="none" strike="noStrike" cap="none" spc="0" normalizeH="0" baseline="0" dirty="0">
              <a:ln>
                <a:noFill/>
              </a:ln>
              <a:solidFill>
                <a:srgbClr val="000000"/>
              </a:solidFill>
              <a:effectLst/>
              <a:uFillTx/>
              <a:latin typeface="Arial"/>
              <a:ea typeface="Arial"/>
              <a:cs typeface="Arial"/>
              <a:sym typeface="Arial"/>
            </a:endParaRPr>
          </a:p>
        </p:txBody>
      </p:sp>
      <p:sp>
        <p:nvSpPr>
          <p:cNvPr id="28" name="テキスト ボックス 17"/>
          <p:cNvSpPr txBox="1"/>
          <p:nvPr/>
        </p:nvSpPr>
        <p:spPr>
          <a:xfrm rot="16200000">
            <a:off x="3171704" y="2780652"/>
            <a:ext cx="147251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a:latin typeface="+mn-lt"/>
                <a:ea typeface="+mn-ea"/>
                <a:cs typeface="+mn-cs"/>
                <a:sym typeface="Calibri"/>
              </a:defRPr>
            </a:lvl1pPr>
          </a:lstStyle>
          <a:p>
            <a:r>
              <a:rPr lang="cs-CZ" dirty="0" smtClean="0"/>
              <a:t>Loc. Accur. (deg)</a:t>
            </a:r>
            <a:endParaRPr dirty="0"/>
          </a:p>
        </p:txBody>
      </p:sp>
      <p:sp>
        <p:nvSpPr>
          <p:cNvPr id="29" name="テキスト ボックス 17"/>
          <p:cNvSpPr txBox="1"/>
          <p:nvPr/>
        </p:nvSpPr>
        <p:spPr>
          <a:xfrm rot="16200000">
            <a:off x="8173431" y="2765678"/>
            <a:ext cx="147251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a:latin typeface="+mn-lt"/>
                <a:ea typeface="+mn-ea"/>
                <a:cs typeface="+mn-cs"/>
                <a:sym typeface="Calibri"/>
              </a:defRPr>
            </a:lvl1pPr>
          </a:lstStyle>
          <a:p>
            <a:r>
              <a:rPr lang="cs-CZ" dirty="0" smtClean="0"/>
              <a:t>Loc. Accur. (deg)</a:t>
            </a:r>
            <a:endParaRPr dirty="0"/>
          </a:p>
        </p:txBody>
      </p:sp>
      <p:sp>
        <p:nvSpPr>
          <p:cNvPr id="30" name="Rectangle 29"/>
          <p:cNvSpPr/>
          <p:nvPr/>
        </p:nvSpPr>
        <p:spPr>
          <a:xfrm>
            <a:off x="3847803" y="4464237"/>
            <a:ext cx="1502943" cy="595923"/>
          </a:xfrm>
          <a:prstGeom prst="rect">
            <a:avLst/>
          </a:prstGeom>
          <a:ln>
            <a:noFill/>
          </a:ln>
        </p:spPr>
        <p:txBody>
          <a:bodyPr wrap="square" lIns="36000" tIns="36000" rIns="36000" bIns="36000">
            <a:spAutoFit/>
          </a:bodyPr>
          <a:lstStyle/>
          <a:p>
            <a:pPr algn="ctr"/>
            <a:r>
              <a:rPr lang="cs-CZ" sz="1700" dirty="0" smtClean="0">
                <a:solidFill>
                  <a:srgbClr val="FF0000"/>
                </a:solidFill>
              </a:rPr>
              <a:t>NS-NS merger</a:t>
            </a:r>
          </a:p>
          <a:p>
            <a:pPr algn="ctr"/>
            <a:r>
              <a:rPr lang="cs-CZ" sz="1700" dirty="0" smtClean="0">
                <a:solidFill>
                  <a:srgbClr val="FF0000"/>
                </a:solidFill>
              </a:rPr>
              <a:t>GRB170817A</a:t>
            </a:r>
            <a:endParaRPr lang="cs-CZ" sz="1700" dirty="0">
              <a:solidFill>
                <a:srgbClr val="FF0000"/>
              </a:solidFill>
            </a:endParaRPr>
          </a:p>
        </p:txBody>
      </p:sp>
      <p:sp>
        <p:nvSpPr>
          <p:cNvPr id="31" name="直線矢印コネクタ 13"/>
          <p:cNvSpPr/>
          <p:nvPr/>
        </p:nvSpPr>
        <p:spPr>
          <a:xfrm flipH="1" flipV="1">
            <a:off x="3521947" y="3537019"/>
            <a:ext cx="1018740" cy="927217"/>
          </a:xfrm>
          <a:prstGeom prst="line">
            <a:avLst/>
          </a:prstGeom>
          <a:ln w="12700">
            <a:solidFill>
              <a:srgbClr val="FF0000"/>
            </a:solidFill>
            <a:tailEnd type="triangle"/>
          </a:ln>
          <a:effectLst>
            <a:outerShdw blurRad="25400" dist="12700" dir="5400000" rotWithShape="0">
              <a:srgbClr val="000000">
                <a:alpha val="38000"/>
              </a:srgbClr>
            </a:outerShdw>
          </a:effectLst>
        </p:spPr>
        <p:txBody>
          <a:bodyPr lIns="32146" tIns="32146" rIns="32146" bIns="32146"/>
          <a:lstStyle/>
          <a:p>
            <a:pPr defTabSz="321468">
              <a:defRPr sz="1200">
                <a:latin typeface="+mn-lt"/>
                <a:ea typeface="+mn-ea"/>
                <a:cs typeface="+mn-cs"/>
                <a:sym typeface="Calibri"/>
              </a:defRPr>
            </a:pPr>
            <a:endParaRPr/>
          </a:p>
        </p:txBody>
      </p:sp>
      <p:sp>
        <p:nvSpPr>
          <p:cNvPr id="32" name="直線矢印コネクタ 13"/>
          <p:cNvSpPr/>
          <p:nvPr/>
        </p:nvSpPr>
        <p:spPr>
          <a:xfrm flipV="1">
            <a:off x="4552413" y="3537018"/>
            <a:ext cx="3662113" cy="938943"/>
          </a:xfrm>
          <a:prstGeom prst="line">
            <a:avLst/>
          </a:prstGeom>
          <a:ln w="12700">
            <a:solidFill>
              <a:srgbClr val="FF0000"/>
            </a:solidFill>
            <a:tailEnd type="triangle"/>
          </a:ln>
          <a:effectLst>
            <a:outerShdw blurRad="25400" dist="12700" dir="5400000" rotWithShape="0">
              <a:srgbClr val="000000">
                <a:alpha val="38000"/>
              </a:srgbClr>
            </a:outerShdw>
          </a:effectLst>
        </p:spPr>
        <p:txBody>
          <a:bodyPr lIns="32146" tIns="32146" rIns="32146" bIns="32146"/>
          <a:lstStyle/>
          <a:p>
            <a:pPr defTabSz="321468">
              <a:defRPr sz="1200">
                <a:latin typeface="+mn-lt"/>
                <a:ea typeface="+mn-ea"/>
                <a:cs typeface="+mn-cs"/>
                <a:sym typeface="Calibri"/>
              </a:defRPr>
            </a:pPr>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ummary"/>
          <p:cNvSpPr txBox="1">
            <a:spLocks noGrp="1"/>
          </p:cNvSpPr>
          <p:nvPr>
            <p:ph type="title"/>
          </p:nvPr>
        </p:nvSpPr>
        <p:spPr>
          <a:xfrm>
            <a:off x="127000" y="139700"/>
            <a:ext cx="4419600" cy="1143000"/>
          </a:xfrm>
          <a:prstGeom prst="rect">
            <a:avLst/>
          </a:prstGeom>
        </p:spPr>
        <p:txBody>
          <a:bodyPr lIns="32146" tIns="32146" rIns="32146" bIns="32146"/>
          <a:lstStyle>
            <a:lvl1pPr defTabSz="321468">
              <a:defRPr sz="3000">
                <a:latin typeface="+mn-lt"/>
                <a:ea typeface="+mn-ea"/>
                <a:cs typeface="+mn-cs"/>
                <a:sym typeface="Calibri"/>
              </a:defRPr>
            </a:lvl1pPr>
          </a:lstStyle>
          <a:p>
            <a:r>
              <a:t>Summary</a:t>
            </a:r>
          </a:p>
        </p:txBody>
      </p:sp>
      <p:sp>
        <p:nvSpPr>
          <p:cNvPr id="375" name="We are proposing the CAMELOT mission, a constellation of nine 3U cubesats in three orbital planes on low Earth orbit, to provide an all-sky coverage and ~10 arcmin localisation accuracy…"/>
          <p:cNvSpPr txBox="1">
            <a:spLocks noGrp="1"/>
          </p:cNvSpPr>
          <p:nvPr>
            <p:ph type="body" sz="half" idx="1"/>
          </p:nvPr>
        </p:nvSpPr>
        <p:spPr>
          <a:xfrm>
            <a:off x="129986" y="1243979"/>
            <a:ext cx="8744229" cy="1820219"/>
          </a:xfrm>
          <a:prstGeom prst="rect">
            <a:avLst/>
          </a:prstGeom>
        </p:spPr>
        <p:txBody>
          <a:bodyPr lIns="32146" tIns="32146" rIns="32146" bIns="32146"/>
          <a:lstStyle/>
          <a:p>
            <a:pPr marL="228599" indent="-228599" defTabSz="321468">
              <a:spcBef>
                <a:spcPts val="900"/>
              </a:spcBef>
              <a:buSzPct val="100000"/>
              <a:buFont typeface="Arial"/>
              <a:buChar char="•"/>
              <a:defRPr sz="1400" cap="none">
                <a:solidFill>
                  <a:srgbClr val="000000"/>
                </a:solidFill>
                <a:latin typeface="+mn-lt"/>
                <a:ea typeface="+mn-ea"/>
                <a:cs typeface="+mn-cs"/>
                <a:sym typeface="Calibri"/>
              </a:defRPr>
            </a:pPr>
            <a:r>
              <a:rPr dirty="0"/>
              <a:t>We are proposing the</a:t>
            </a:r>
            <a:r>
              <a:rPr b="1" dirty="0"/>
              <a:t> </a:t>
            </a:r>
            <a:r>
              <a:rPr b="1" i="1" dirty="0"/>
              <a:t>CAMELOT</a:t>
            </a:r>
            <a:r>
              <a:rPr dirty="0"/>
              <a:t> </a:t>
            </a:r>
            <a:r>
              <a:rPr b="1" dirty="0"/>
              <a:t>mission, </a:t>
            </a:r>
            <a:r>
              <a:rPr dirty="0"/>
              <a:t>a constellation of nine 3U </a:t>
            </a:r>
            <a:r>
              <a:rPr dirty="0" err="1"/>
              <a:t>cubesats</a:t>
            </a:r>
            <a:r>
              <a:rPr dirty="0"/>
              <a:t> in three orbital planes on low Earth orbit, to provide an </a:t>
            </a:r>
            <a:r>
              <a:rPr b="1" u="sng" dirty="0"/>
              <a:t>all-sky coverage</a:t>
            </a:r>
            <a:r>
              <a:rPr dirty="0"/>
              <a:t> and </a:t>
            </a:r>
            <a:r>
              <a:rPr u="sng" dirty="0"/>
              <a:t>~</a:t>
            </a:r>
            <a:r>
              <a:rPr b="1" u="sng" dirty="0"/>
              <a:t>10 </a:t>
            </a:r>
            <a:r>
              <a:rPr b="1" u="sng" dirty="0" err="1"/>
              <a:t>arcmin</a:t>
            </a:r>
            <a:r>
              <a:rPr b="1" u="sng" dirty="0"/>
              <a:t> </a:t>
            </a:r>
            <a:r>
              <a:rPr b="1" u="sng" dirty="0" err="1"/>
              <a:t>localisation</a:t>
            </a:r>
            <a:r>
              <a:rPr b="1" u="sng" dirty="0"/>
              <a:t> accuracy</a:t>
            </a:r>
            <a:endParaRPr b="1" dirty="0"/>
          </a:p>
          <a:p>
            <a:pPr marL="228599" indent="-228599" defTabSz="321468">
              <a:spcBef>
                <a:spcPts val="900"/>
              </a:spcBef>
              <a:buSzPct val="100000"/>
              <a:buFont typeface="Arial"/>
              <a:buChar char="•"/>
              <a:defRPr sz="1400" cap="none">
                <a:solidFill>
                  <a:srgbClr val="000000"/>
                </a:solidFill>
                <a:latin typeface="+mn-lt"/>
                <a:ea typeface="+mn-ea"/>
                <a:cs typeface="+mn-cs"/>
                <a:sym typeface="Calibri"/>
              </a:defRPr>
            </a:pPr>
            <a:r>
              <a:rPr dirty="0"/>
              <a:t>Each </a:t>
            </a:r>
            <a:r>
              <a:rPr dirty="0" err="1"/>
              <a:t>nanosatellite</a:t>
            </a:r>
            <a:r>
              <a:rPr dirty="0"/>
              <a:t> </a:t>
            </a:r>
            <a:r>
              <a:rPr dirty="0" smtClean="0"/>
              <a:t>shall</a:t>
            </a:r>
            <a:r>
              <a:rPr lang="cs-CZ" dirty="0" smtClean="0"/>
              <a:t> be</a:t>
            </a:r>
            <a:r>
              <a:rPr dirty="0" smtClean="0"/>
              <a:t> </a:t>
            </a:r>
            <a:r>
              <a:rPr dirty="0"/>
              <a:t>equipped with </a:t>
            </a:r>
            <a:r>
              <a:rPr b="1" dirty="0"/>
              <a:t>four thin</a:t>
            </a:r>
            <a:r>
              <a:rPr dirty="0"/>
              <a:t>, 9 mm, and relatively </a:t>
            </a:r>
            <a:r>
              <a:rPr b="1" dirty="0"/>
              <a:t>large, 8.3 × 15 cm, </a:t>
            </a:r>
            <a:r>
              <a:rPr b="1" dirty="0" err="1"/>
              <a:t>CsI</a:t>
            </a:r>
            <a:r>
              <a:rPr b="1" dirty="0"/>
              <a:t>(</a:t>
            </a:r>
            <a:r>
              <a:rPr b="1" dirty="0" err="1"/>
              <a:t>Tl</a:t>
            </a:r>
            <a:r>
              <a:rPr b="1" dirty="0"/>
              <a:t>) based detectors</a:t>
            </a:r>
            <a:r>
              <a:rPr dirty="0"/>
              <a:t> as lateral extensions on its surface read out by MPPCs. The large thin detectors provide </a:t>
            </a:r>
            <a:r>
              <a:rPr b="1" dirty="0"/>
              <a:t>high sensitivity</a:t>
            </a:r>
            <a:r>
              <a:rPr dirty="0"/>
              <a:t> (comparable with </a:t>
            </a:r>
            <a:r>
              <a:rPr i="1" dirty="0" smtClean="0"/>
              <a:t>Fermi</a:t>
            </a:r>
            <a:r>
              <a:rPr lang="cs-CZ" dirty="0" smtClean="0"/>
              <a:t>-</a:t>
            </a:r>
            <a:r>
              <a:rPr dirty="0" smtClean="0"/>
              <a:t>GBM</a:t>
            </a:r>
            <a:r>
              <a:rPr dirty="0"/>
              <a:t>), while leaving enough room for electronics.</a:t>
            </a:r>
          </a:p>
          <a:p>
            <a:pPr marL="228599" indent="-228599" defTabSz="321468">
              <a:spcBef>
                <a:spcPts val="900"/>
              </a:spcBef>
              <a:buSzPct val="100000"/>
              <a:buFont typeface="Arial"/>
              <a:buChar char="•"/>
              <a:defRPr sz="1400" cap="none">
                <a:solidFill>
                  <a:srgbClr val="000000"/>
                </a:solidFill>
                <a:latin typeface="+mn-lt"/>
                <a:ea typeface="+mn-ea"/>
                <a:cs typeface="+mn-cs"/>
                <a:sym typeface="Calibri"/>
              </a:defRPr>
            </a:pPr>
            <a:r>
              <a:rPr dirty="0"/>
              <a:t>Timing based </a:t>
            </a:r>
            <a:r>
              <a:rPr dirty="0" err="1"/>
              <a:t>localisation</a:t>
            </a:r>
            <a:r>
              <a:rPr dirty="0"/>
              <a:t> demands precise </a:t>
            </a:r>
            <a:r>
              <a:rPr b="1" dirty="0"/>
              <a:t>time synchronization</a:t>
            </a:r>
            <a:r>
              <a:rPr dirty="0"/>
              <a:t> between the satellites and </a:t>
            </a:r>
            <a:r>
              <a:rPr b="1" dirty="0"/>
              <a:t>accurate time stamping</a:t>
            </a:r>
            <a:r>
              <a:rPr dirty="0"/>
              <a:t> of detected photons. This will be </a:t>
            </a:r>
            <a:r>
              <a:rPr b="1" dirty="0"/>
              <a:t>achieved by using GPS receivers.</a:t>
            </a:r>
          </a:p>
        </p:txBody>
      </p:sp>
      <p:grpSp>
        <p:nvGrpSpPr>
          <p:cNvPr id="382" name="図形グループ 16"/>
          <p:cNvGrpSpPr/>
          <p:nvPr/>
        </p:nvGrpSpPr>
        <p:grpSpPr>
          <a:xfrm>
            <a:off x="7309230" y="2843532"/>
            <a:ext cx="801680" cy="880680"/>
            <a:chOff x="0" y="0"/>
            <a:chExt cx="801679" cy="880679"/>
          </a:xfrm>
        </p:grpSpPr>
        <p:pic>
          <p:nvPicPr>
            <p:cNvPr id="376" name="図 8" descr="図 8"/>
            <p:cNvPicPr>
              <a:picLocks noChangeAspect="1"/>
            </p:cNvPicPr>
            <p:nvPr/>
          </p:nvPicPr>
          <p:blipFill>
            <a:blip r:embed="rId2" cstate="print">
              <a:extLst/>
            </a:blip>
            <a:stretch>
              <a:fillRect/>
            </a:stretch>
          </p:blipFill>
          <p:spPr>
            <a:xfrm>
              <a:off x="606827" y="0"/>
              <a:ext cx="194853" cy="180021"/>
            </a:xfrm>
            <a:prstGeom prst="rect">
              <a:avLst/>
            </a:prstGeom>
            <a:ln w="12700" cap="flat">
              <a:noFill/>
              <a:miter lim="400000"/>
            </a:ln>
            <a:effectLst/>
          </p:spPr>
        </p:pic>
        <p:pic>
          <p:nvPicPr>
            <p:cNvPr id="377" name="図 9" descr="図 9"/>
            <p:cNvPicPr>
              <a:picLocks noChangeAspect="1"/>
            </p:cNvPicPr>
            <p:nvPr/>
          </p:nvPicPr>
          <p:blipFill>
            <a:blip r:embed="rId2" cstate="print">
              <a:extLst/>
            </a:blip>
            <a:stretch>
              <a:fillRect/>
            </a:stretch>
          </p:blipFill>
          <p:spPr>
            <a:xfrm>
              <a:off x="606827" y="231512"/>
              <a:ext cx="194853" cy="180022"/>
            </a:xfrm>
            <a:prstGeom prst="rect">
              <a:avLst/>
            </a:prstGeom>
            <a:ln w="12700" cap="flat">
              <a:noFill/>
              <a:miter lim="400000"/>
            </a:ln>
            <a:effectLst/>
          </p:spPr>
        </p:pic>
        <p:pic>
          <p:nvPicPr>
            <p:cNvPr id="378" name="図 10" descr="図 10"/>
            <p:cNvPicPr>
              <a:picLocks noChangeAspect="1"/>
            </p:cNvPicPr>
            <p:nvPr/>
          </p:nvPicPr>
          <p:blipFill>
            <a:blip r:embed="rId2" cstate="print">
              <a:extLst/>
            </a:blip>
            <a:stretch>
              <a:fillRect/>
            </a:stretch>
          </p:blipFill>
          <p:spPr>
            <a:xfrm>
              <a:off x="-1" y="0"/>
              <a:ext cx="194854" cy="180021"/>
            </a:xfrm>
            <a:prstGeom prst="rect">
              <a:avLst/>
            </a:prstGeom>
            <a:ln w="12700" cap="flat">
              <a:noFill/>
              <a:miter lim="400000"/>
            </a:ln>
            <a:effectLst/>
          </p:spPr>
        </p:pic>
        <p:pic>
          <p:nvPicPr>
            <p:cNvPr id="379" name="図 11" descr="図 11"/>
            <p:cNvPicPr>
              <a:picLocks noChangeAspect="1"/>
            </p:cNvPicPr>
            <p:nvPr/>
          </p:nvPicPr>
          <p:blipFill>
            <a:blip r:embed="rId2" cstate="print">
              <a:extLst/>
            </a:blip>
            <a:stretch>
              <a:fillRect/>
            </a:stretch>
          </p:blipFill>
          <p:spPr>
            <a:xfrm>
              <a:off x="-1" y="508465"/>
              <a:ext cx="194854" cy="180021"/>
            </a:xfrm>
            <a:prstGeom prst="rect">
              <a:avLst/>
            </a:prstGeom>
            <a:ln w="12700" cap="flat">
              <a:noFill/>
              <a:miter lim="400000"/>
            </a:ln>
            <a:effectLst/>
          </p:spPr>
        </p:pic>
        <p:pic>
          <p:nvPicPr>
            <p:cNvPr id="380" name="図 12" descr="図 12"/>
            <p:cNvPicPr>
              <a:picLocks noChangeAspect="1"/>
            </p:cNvPicPr>
            <p:nvPr/>
          </p:nvPicPr>
          <p:blipFill>
            <a:blip r:embed="rId2" cstate="print">
              <a:extLst/>
            </a:blip>
            <a:stretch>
              <a:fillRect/>
            </a:stretch>
          </p:blipFill>
          <p:spPr>
            <a:xfrm>
              <a:off x="411974" y="700658"/>
              <a:ext cx="194853" cy="180022"/>
            </a:xfrm>
            <a:prstGeom prst="rect">
              <a:avLst/>
            </a:prstGeom>
            <a:ln w="12700" cap="flat">
              <a:noFill/>
              <a:miter lim="400000"/>
            </a:ln>
            <a:effectLst/>
          </p:spPr>
        </p:pic>
        <p:pic>
          <p:nvPicPr>
            <p:cNvPr id="381" name="図 13" descr="図 13"/>
            <p:cNvPicPr>
              <a:picLocks noChangeAspect="1"/>
            </p:cNvPicPr>
            <p:nvPr/>
          </p:nvPicPr>
          <p:blipFill>
            <a:blip r:embed="rId3" cstate="print">
              <a:extLst/>
            </a:blip>
            <a:stretch>
              <a:fillRect/>
            </a:stretch>
          </p:blipFill>
          <p:spPr>
            <a:xfrm>
              <a:off x="94500" y="116889"/>
              <a:ext cx="512328" cy="486959"/>
            </a:xfrm>
            <a:prstGeom prst="rect">
              <a:avLst/>
            </a:prstGeom>
            <a:ln w="12700" cap="flat">
              <a:noFill/>
              <a:miter lim="400000"/>
            </a:ln>
            <a:effectLst/>
          </p:spPr>
        </p:pic>
      </p:grpSp>
      <p:sp>
        <p:nvSpPr>
          <p:cNvPr id="383" name="テキスト ボックス 4"/>
          <p:cNvSpPr txBox="1"/>
          <p:nvPr/>
        </p:nvSpPr>
        <p:spPr>
          <a:xfrm>
            <a:off x="766885" y="3084314"/>
            <a:ext cx="5633735" cy="470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tIns="32146" rIns="32146" bIns="32146">
            <a:spAutoFit/>
          </a:bodyPr>
          <a:lstStyle>
            <a:lvl1pPr defTabSz="321468">
              <a:defRPr sz="1400" b="1">
                <a:solidFill>
                  <a:srgbClr val="FF0000"/>
                </a:solidFill>
                <a:latin typeface="+mn-lt"/>
                <a:ea typeface="+mn-ea"/>
                <a:cs typeface="+mn-cs"/>
                <a:sym typeface="Calibri"/>
              </a:defRPr>
            </a:lvl1pPr>
          </a:lstStyle>
          <a:p>
            <a:r>
              <a:t>Rapid localisation by gamma-ray observations is critical for the study of GW sources</a:t>
            </a:r>
          </a:p>
        </p:txBody>
      </p:sp>
      <p:sp>
        <p:nvSpPr>
          <p:cNvPr id="384" name="Rapid follow up observations at other wavelengths require the capability for fast simultaneous downlink of data for the triggered events from all satellites in the fleet. This can be achieved using satellite-to-satellite communication networks such as Iridium NEXT.…"/>
          <p:cNvSpPr txBox="1"/>
          <p:nvPr/>
        </p:nvSpPr>
        <p:spPr>
          <a:xfrm>
            <a:off x="129986" y="3713274"/>
            <a:ext cx="8503376" cy="30781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tIns="32146" rIns="32146" bIns="32146">
            <a:normAutofit/>
          </a:bodyPr>
          <a:lstStyle/>
          <a:p>
            <a:pPr marL="228599" indent="-228599" defTabSz="321468">
              <a:spcBef>
                <a:spcPts val="900"/>
              </a:spcBef>
              <a:buSzPct val="100000"/>
              <a:buFont typeface="Arial"/>
              <a:buChar char="•"/>
              <a:defRPr sz="1400">
                <a:latin typeface="+mn-lt"/>
                <a:ea typeface="+mn-ea"/>
                <a:cs typeface="+mn-cs"/>
                <a:sym typeface="Calibri"/>
              </a:defRPr>
            </a:pPr>
            <a:r>
              <a:rPr dirty="0"/>
              <a:t>Rapid follow up observations at other wavelengths require the </a:t>
            </a:r>
            <a:r>
              <a:rPr b="1" dirty="0"/>
              <a:t>capability for fast simultaneous downlink of data</a:t>
            </a:r>
            <a:r>
              <a:rPr dirty="0"/>
              <a:t> for the triggered events from all satellites in the fleet. This can be achieved using </a:t>
            </a:r>
            <a:r>
              <a:rPr b="1" dirty="0"/>
              <a:t>satellite-to-satellite communication networks</a:t>
            </a:r>
            <a:r>
              <a:rPr dirty="0"/>
              <a:t> such as </a:t>
            </a:r>
            <a:r>
              <a:rPr i="1" dirty="0"/>
              <a:t>Iridium NEXT.</a:t>
            </a:r>
          </a:p>
          <a:p>
            <a:pPr marL="228599" indent="-228599" defTabSz="321468">
              <a:spcBef>
                <a:spcPts val="900"/>
              </a:spcBef>
              <a:buSzPct val="100000"/>
              <a:buFont typeface="Arial"/>
              <a:buChar char="•"/>
              <a:defRPr sz="1400">
                <a:latin typeface="+mn-lt"/>
                <a:ea typeface="+mn-ea"/>
                <a:cs typeface="+mn-cs"/>
                <a:sym typeface="Calibri"/>
              </a:defRPr>
            </a:pPr>
            <a:r>
              <a:rPr i="1" dirty="0"/>
              <a:t>CAMELOT</a:t>
            </a:r>
            <a:r>
              <a:rPr dirty="0"/>
              <a:t> will also provide </a:t>
            </a:r>
            <a:r>
              <a:rPr b="1" dirty="0"/>
              <a:t>important secondary science</a:t>
            </a:r>
            <a:r>
              <a:rPr dirty="0"/>
              <a:t>, such as monitoring of outbursts of soft gamma-ray repeaters, gamma-ray flares on the Sun, </a:t>
            </a:r>
            <a:r>
              <a:rPr b="1" dirty="0"/>
              <a:t>terrestrial gamma-ray flashes</a:t>
            </a:r>
            <a:r>
              <a:rPr dirty="0"/>
              <a:t> (produced in thunderstorms), and space weather phenomena. </a:t>
            </a:r>
          </a:p>
          <a:p>
            <a:pPr marL="228599" indent="-228599" defTabSz="321468">
              <a:spcBef>
                <a:spcPts val="900"/>
              </a:spcBef>
              <a:buSzPct val="100000"/>
              <a:buFont typeface="Arial"/>
              <a:buChar char="•"/>
              <a:defRPr sz="1400">
                <a:latin typeface="+mn-lt"/>
                <a:ea typeface="+mn-ea"/>
                <a:cs typeface="+mn-cs"/>
                <a:sym typeface="Calibri"/>
              </a:defRPr>
            </a:pPr>
            <a:r>
              <a:rPr i="1" dirty="0"/>
              <a:t>CAMELOT</a:t>
            </a:r>
            <a:r>
              <a:rPr dirty="0"/>
              <a:t> provides ample </a:t>
            </a:r>
            <a:r>
              <a:rPr b="1" dirty="0"/>
              <a:t>potential for international cooperation</a:t>
            </a:r>
            <a:r>
              <a:rPr dirty="0"/>
              <a:t>. Because the proposed </a:t>
            </a:r>
            <a:r>
              <a:rPr b="1" dirty="0"/>
              <a:t>fleet is scalable </a:t>
            </a:r>
            <a:r>
              <a:rPr dirty="0"/>
              <a:t>and extendable, we envision collaboration with future partners using different satellite designs, </a:t>
            </a:r>
            <a:r>
              <a:rPr b="1" dirty="0"/>
              <a:t>extending the capabilities of the constellation</a:t>
            </a:r>
            <a:r>
              <a:rPr dirty="0"/>
              <a:t>.</a:t>
            </a:r>
          </a:p>
        </p:txBody>
      </p:sp>
      <p:sp>
        <p:nvSpPr>
          <p:cNvPr id="385" name="Werner et al. arXiv: 180603681…"/>
          <p:cNvSpPr txBox="1"/>
          <p:nvPr/>
        </p:nvSpPr>
        <p:spPr>
          <a:xfrm>
            <a:off x="2845605" y="5863197"/>
            <a:ext cx="2952730" cy="933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algn="ctr" defTabSz="410765">
              <a:defRPr sz="1400">
                <a:latin typeface="Trebuchet MS"/>
                <a:ea typeface="Trebuchet MS"/>
                <a:cs typeface="Trebuchet MS"/>
                <a:sym typeface="Trebuchet MS"/>
              </a:defRPr>
            </a:pPr>
            <a:r>
              <a:rPr dirty="0"/>
              <a:t>Werner et al. </a:t>
            </a:r>
            <a:r>
              <a:rPr dirty="0" err="1"/>
              <a:t>arXiv</a:t>
            </a:r>
            <a:r>
              <a:rPr dirty="0"/>
              <a:t>: 180603681 </a:t>
            </a:r>
          </a:p>
          <a:p>
            <a:pPr algn="ctr" defTabSz="410765">
              <a:defRPr sz="1400">
                <a:latin typeface="Trebuchet MS"/>
                <a:ea typeface="Trebuchet MS"/>
                <a:cs typeface="Trebuchet MS"/>
                <a:sym typeface="Trebuchet MS"/>
              </a:defRPr>
            </a:pPr>
            <a:r>
              <a:rPr dirty="0" err="1"/>
              <a:t>Ohno</a:t>
            </a:r>
            <a:r>
              <a:rPr dirty="0"/>
              <a:t> et al. </a:t>
            </a:r>
            <a:r>
              <a:rPr dirty="0" err="1"/>
              <a:t>arXiv</a:t>
            </a:r>
            <a:r>
              <a:rPr dirty="0"/>
              <a:t>: 180603686</a:t>
            </a:r>
          </a:p>
          <a:p>
            <a:pPr algn="ctr" defTabSz="410765">
              <a:defRPr sz="1400">
                <a:latin typeface="Trebuchet MS"/>
                <a:ea typeface="Trebuchet MS"/>
                <a:cs typeface="Trebuchet MS"/>
                <a:sym typeface="Trebuchet MS"/>
              </a:defRPr>
            </a:pPr>
            <a:r>
              <a:rPr dirty="0" smtClean="0"/>
              <a:t>P</a:t>
            </a:r>
            <a:r>
              <a:rPr lang="cs-CZ" dirty="0" smtClean="0"/>
              <a:t>a</a:t>
            </a:r>
            <a:r>
              <a:rPr dirty="0" smtClean="0"/>
              <a:t>l </a:t>
            </a:r>
            <a:r>
              <a:rPr dirty="0"/>
              <a:t>et al. </a:t>
            </a:r>
            <a:r>
              <a:rPr dirty="0" err="1"/>
              <a:t>arXiv</a:t>
            </a:r>
            <a:r>
              <a:rPr dirty="0"/>
              <a:t>: </a:t>
            </a:r>
            <a:r>
              <a:rPr dirty="0" smtClean="0"/>
              <a:t>180603685</a:t>
            </a:r>
            <a:endParaRPr lang="en-US" dirty="0" smtClean="0"/>
          </a:p>
          <a:p>
            <a:pPr algn="ctr" defTabSz="410765">
              <a:defRPr sz="1400">
                <a:latin typeface="Trebuchet MS"/>
                <a:ea typeface="Trebuchet MS"/>
                <a:cs typeface="Trebuchet MS"/>
                <a:sym typeface="Trebuchet MS"/>
              </a:defRPr>
            </a:pPr>
            <a:r>
              <a:rPr lang="cs-CZ" dirty="0" smtClean="0"/>
              <a:t>Torigoe</a:t>
            </a:r>
            <a:r>
              <a:rPr lang="en-US" dirty="0" smtClean="0"/>
              <a:t> et al.</a:t>
            </a:r>
            <a:r>
              <a:rPr lang="cs-CZ" dirty="0" smtClean="0"/>
              <a:t> 2018, NIMPA, in press</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Cím 3"/>
          <p:cNvSpPr txBox="1">
            <a:spLocks noGrp="1"/>
          </p:cNvSpPr>
          <p:nvPr>
            <p:ph type="title"/>
          </p:nvPr>
        </p:nvSpPr>
        <p:spPr>
          <a:xfrm>
            <a:off x="180578" y="57324"/>
            <a:ext cx="8877863" cy="942405"/>
          </a:xfrm>
          <a:prstGeom prst="rect">
            <a:avLst/>
          </a:prstGeom>
        </p:spPr>
        <p:txBody>
          <a:bodyPr>
            <a:normAutofit/>
          </a:bodyPr>
          <a:lstStyle/>
          <a:p>
            <a:pPr defTabSz="768095">
              <a:defRPr sz="2016"/>
            </a:pPr>
            <a:r>
              <a:rPr sz="2000" dirty="0"/>
              <a:t>17. 08. 2017 </a:t>
            </a:r>
          </a:p>
          <a:p>
            <a:pPr defTabSz="768095">
              <a:defRPr sz="2016"/>
            </a:pPr>
            <a:r>
              <a:rPr sz="2000" dirty="0" smtClean="0"/>
              <a:t>beginning </a:t>
            </a:r>
            <a:r>
              <a:rPr sz="2000" dirty="0"/>
              <a:t>of multi-messenger </a:t>
            </a:r>
            <a:r>
              <a:rPr sz="2000" dirty="0" smtClean="0"/>
              <a:t>astrophysics</a:t>
            </a:r>
            <a:r>
              <a:rPr lang="cs-CZ" sz="2000" dirty="0" smtClean="0"/>
              <a:t>  OF GRB</a:t>
            </a:r>
            <a:r>
              <a:rPr lang="cs-CZ" sz="2000" cap="none" dirty="0" smtClean="0"/>
              <a:t>s</a:t>
            </a:r>
            <a:endParaRPr sz="2000" dirty="0"/>
          </a:p>
        </p:txBody>
      </p:sp>
      <p:pic>
        <p:nvPicPr>
          <p:cNvPr id="165" name="図 11" descr="図 11"/>
          <p:cNvPicPr>
            <a:picLocks noChangeAspect="1"/>
          </p:cNvPicPr>
          <p:nvPr/>
        </p:nvPicPr>
        <p:blipFill>
          <a:blip r:embed="rId2" cstate="print">
            <a:extLst/>
          </a:blip>
          <a:stretch>
            <a:fillRect/>
          </a:stretch>
        </p:blipFill>
        <p:spPr>
          <a:xfrm>
            <a:off x="3381776" y="1316471"/>
            <a:ext cx="4336090" cy="3622484"/>
          </a:xfrm>
          <a:prstGeom prst="rect">
            <a:avLst/>
          </a:prstGeom>
          <a:ln w="12700">
            <a:miter lim="400000"/>
          </a:ln>
        </p:spPr>
      </p:pic>
      <p:sp>
        <p:nvSpPr>
          <p:cNvPr id="166" name="コンテンツ プレースホルダ 2"/>
          <p:cNvSpPr txBox="1"/>
          <p:nvPr/>
        </p:nvSpPr>
        <p:spPr>
          <a:xfrm>
            <a:off x="2566736" y="5005137"/>
            <a:ext cx="6491705" cy="17697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240029" indent="-240029" defTabSz="642937">
              <a:lnSpc>
                <a:spcPct val="150000"/>
              </a:lnSpc>
              <a:spcBef>
                <a:spcPts val="300"/>
              </a:spcBef>
              <a:buSzPct val="100000"/>
              <a:buChar char="•"/>
              <a:defRPr sz="1400">
                <a:latin typeface="+mn-lt"/>
                <a:ea typeface="+mn-ea"/>
                <a:cs typeface="+mn-cs"/>
                <a:sym typeface="Calibri"/>
              </a:defRPr>
            </a:pPr>
            <a:r>
              <a:rPr dirty="0"/>
              <a:t>5 gravitational wave detections from BH-BH merger</a:t>
            </a:r>
          </a:p>
          <a:p>
            <a:pPr marL="240029" indent="-240029" defTabSz="642937">
              <a:lnSpc>
                <a:spcPct val="150000"/>
              </a:lnSpc>
              <a:spcBef>
                <a:spcPts val="300"/>
              </a:spcBef>
              <a:buSzPct val="100000"/>
              <a:buChar char="•"/>
              <a:defRPr sz="1400">
                <a:latin typeface="+mn-lt"/>
                <a:ea typeface="+mn-ea"/>
                <a:cs typeface="+mn-cs"/>
                <a:sym typeface="Calibri"/>
              </a:defRPr>
            </a:pPr>
            <a:r>
              <a:rPr dirty="0"/>
              <a:t>EM counterpart from NS-NS merger event GW170817/GRB170817A</a:t>
            </a:r>
          </a:p>
          <a:p>
            <a:pPr marL="240029" indent="-240029" defTabSz="642937">
              <a:lnSpc>
                <a:spcPct val="150000"/>
              </a:lnSpc>
              <a:spcBef>
                <a:spcPts val="300"/>
              </a:spcBef>
              <a:buSzPct val="100000"/>
              <a:buChar char="•"/>
              <a:defRPr sz="1400">
                <a:latin typeface="+mn-lt"/>
                <a:ea typeface="+mn-ea"/>
                <a:cs typeface="+mn-cs"/>
                <a:sym typeface="Calibri"/>
              </a:defRPr>
            </a:pPr>
            <a:r>
              <a:rPr dirty="0"/>
              <a:t>Large campaign of follow-up observations identified a </a:t>
            </a:r>
            <a:r>
              <a:rPr dirty="0" err="1"/>
              <a:t>kilonova</a:t>
            </a:r>
            <a:endParaRPr dirty="0"/>
          </a:p>
          <a:p>
            <a:pPr marL="240029" indent="-240029" defTabSz="642937">
              <a:lnSpc>
                <a:spcPct val="150000"/>
              </a:lnSpc>
              <a:spcBef>
                <a:spcPts val="300"/>
              </a:spcBef>
              <a:buSzPct val="100000"/>
              <a:buChar char="•"/>
              <a:defRPr sz="1400">
                <a:solidFill>
                  <a:srgbClr val="EE220C"/>
                </a:solidFill>
                <a:latin typeface="+mn-lt"/>
                <a:ea typeface="+mn-ea"/>
                <a:cs typeface="+mn-cs"/>
                <a:sym typeface="Calibri"/>
              </a:defRPr>
            </a:pPr>
            <a:r>
              <a:rPr dirty="0">
                <a:solidFill>
                  <a:schemeClr val="tx1"/>
                </a:solidFill>
              </a:rPr>
              <a:t>The gamma-ray counterpart is unusual</a:t>
            </a:r>
          </a:p>
          <a:p>
            <a:pPr marL="240029" indent="-240029" defTabSz="642937">
              <a:lnSpc>
                <a:spcPct val="150000"/>
              </a:lnSpc>
              <a:spcBef>
                <a:spcPts val="300"/>
              </a:spcBef>
              <a:buSzPct val="100000"/>
              <a:buChar char="•"/>
              <a:defRPr sz="1400" b="1">
                <a:latin typeface="+mn-lt"/>
                <a:ea typeface="+mn-ea"/>
                <a:cs typeface="+mn-cs"/>
                <a:sym typeface="Calibri"/>
              </a:defRPr>
            </a:pPr>
            <a:r>
              <a:rPr dirty="0"/>
              <a:t>Regular detections/follow-up observations are needed to make progress</a:t>
            </a:r>
          </a:p>
        </p:txBody>
      </p:sp>
      <p:pic>
        <p:nvPicPr>
          <p:cNvPr id="6" name="Image" descr="Image"/>
          <p:cNvPicPr>
            <a:picLocks noChangeAspect="1"/>
          </p:cNvPicPr>
          <p:nvPr/>
        </p:nvPicPr>
        <p:blipFill>
          <a:blip r:embed="rId3" cstate="print">
            <a:extLst/>
          </a:blip>
          <a:srcRect l="8120" r="66437"/>
          <a:stretch>
            <a:fillRect/>
          </a:stretch>
        </p:blipFill>
        <p:spPr>
          <a:xfrm>
            <a:off x="180578" y="1316471"/>
            <a:ext cx="2171441" cy="48006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ím 3"/>
          <p:cNvSpPr txBox="1">
            <a:spLocks noGrp="1"/>
          </p:cNvSpPr>
          <p:nvPr>
            <p:ph type="title"/>
          </p:nvPr>
        </p:nvSpPr>
        <p:spPr>
          <a:xfrm>
            <a:off x="180578" y="57324"/>
            <a:ext cx="4412044" cy="864096"/>
          </a:xfrm>
          <a:prstGeom prst="rect">
            <a:avLst/>
          </a:prstGeom>
        </p:spPr>
        <p:txBody>
          <a:bodyPr/>
          <a:lstStyle/>
          <a:p>
            <a:r>
              <a:t>An empty region in parameter space </a:t>
            </a:r>
          </a:p>
        </p:txBody>
      </p:sp>
      <p:pic>
        <p:nvPicPr>
          <p:cNvPr id="179" name="図 2" descr="図 2"/>
          <p:cNvPicPr>
            <a:picLocks noChangeAspect="1"/>
          </p:cNvPicPr>
          <p:nvPr/>
        </p:nvPicPr>
        <p:blipFill>
          <a:blip r:embed="rId2" cstate="print">
            <a:extLst/>
          </a:blip>
          <a:stretch>
            <a:fillRect/>
          </a:stretch>
        </p:blipFill>
        <p:spPr>
          <a:xfrm>
            <a:off x="3375614" y="4243320"/>
            <a:ext cx="711510" cy="756925"/>
          </a:xfrm>
          <a:prstGeom prst="rect">
            <a:avLst/>
          </a:prstGeom>
          <a:ln w="12700">
            <a:miter lim="400000"/>
          </a:ln>
        </p:spPr>
      </p:pic>
      <p:grpSp>
        <p:nvGrpSpPr>
          <p:cNvPr id="212" name="図形グループ 38"/>
          <p:cNvGrpSpPr/>
          <p:nvPr/>
        </p:nvGrpSpPr>
        <p:grpSpPr>
          <a:xfrm>
            <a:off x="55218" y="1226361"/>
            <a:ext cx="9033564" cy="5634062"/>
            <a:chOff x="0" y="0"/>
            <a:chExt cx="9033563" cy="5634060"/>
          </a:xfrm>
        </p:grpSpPr>
        <p:sp>
          <p:nvSpPr>
            <p:cNvPr id="180" name="直線矢印コネクタ 3"/>
            <p:cNvSpPr/>
            <p:nvPr/>
          </p:nvSpPr>
          <p:spPr>
            <a:xfrm flipH="1" flipV="1">
              <a:off x="682655" y="359531"/>
              <a:ext cx="3" cy="4882578"/>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defRPr sz="1600">
                  <a:latin typeface="+mn-lt"/>
                  <a:ea typeface="+mn-ea"/>
                  <a:cs typeface="+mn-cs"/>
                  <a:sym typeface="Calibri"/>
                </a:defRPr>
              </a:pPr>
              <a:endParaRPr/>
            </a:p>
          </p:txBody>
        </p:sp>
        <p:sp>
          <p:nvSpPr>
            <p:cNvPr id="181" name="直線矢印コネクタ 6"/>
            <p:cNvSpPr/>
            <p:nvPr/>
          </p:nvSpPr>
          <p:spPr>
            <a:xfrm>
              <a:off x="682655" y="5242108"/>
              <a:ext cx="6855913" cy="1512"/>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defRPr sz="1600">
                  <a:latin typeface="+mn-lt"/>
                  <a:ea typeface="+mn-ea"/>
                  <a:cs typeface="+mn-cs"/>
                  <a:sym typeface="Calibri"/>
                </a:defRPr>
              </a:pPr>
              <a:endParaRPr/>
            </a:p>
          </p:txBody>
        </p:sp>
        <p:sp>
          <p:nvSpPr>
            <p:cNvPr id="182" name="テキスト ボックス 7"/>
            <p:cNvSpPr txBox="1"/>
            <p:nvPr/>
          </p:nvSpPr>
          <p:spPr>
            <a:xfrm>
              <a:off x="0" y="0"/>
              <a:ext cx="1802973" cy="3327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600" b="1">
                  <a:latin typeface="+mn-lt"/>
                  <a:ea typeface="+mn-ea"/>
                  <a:cs typeface="+mn-cs"/>
                  <a:sym typeface="Calibri"/>
                </a:defRPr>
              </a:lvl1pPr>
            </a:lstStyle>
            <a:p>
              <a:r>
                <a:t>Field of view (str)</a:t>
              </a:r>
            </a:p>
          </p:txBody>
        </p:sp>
        <p:sp>
          <p:nvSpPr>
            <p:cNvPr id="183" name="テキスト ボックス 8"/>
            <p:cNvSpPr txBox="1"/>
            <p:nvPr/>
          </p:nvSpPr>
          <p:spPr>
            <a:xfrm>
              <a:off x="6880735" y="5242109"/>
              <a:ext cx="2152829" cy="3327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600">
                  <a:latin typeface="+mn-lt"/>
                  <a:ea typeface="+mn-ea"/>
                  <a:cs typeface="+mn-cs"/>
                  <a:sym typeface="Calibri"/>
                </a:defRPr>
              </a:lvl1pPr>
            </a:lstStyle>
            <a:p>
              <a:r>
                <a:t>Localization accuracy</a:t>
              </a:r>
            </a:p>
          </p:txBody>
        </p:sp>
        <p:sp>
          <p:nvSpPr>
            <p:cNvPr id="184" name="テキスト ボックス 12"/>
            <p:cNvSpPr txBox="1"/>
            <p:nvPr/>
          </p:nvSpPr>
          <p:spPr>
            <a:xfrm>
              <a:off x="176578" y="791249"/>
              <a:ext cx="703251"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600">
                  <a:latin typeface="+mn-lt"/>
                  <a:ea typeface="+mn-ea"/>
                  <a:cs typeface="+mn-cs"/>
                  <a:sym typeface="Calibri"/>
                </a:defRPr>
              </a:pPr>
              <a:r>
                <a:t>4π ー</a:t>
              </a:r>
            </a:p>
          </p:txBody>
        </p:sp>
        <p:sp>
          <p:nvSpPr>
            <p:cNvPr id="185" name="テキスト ボックス 13"/>
            <p:cNvSpPr txBox="1"/>
            <p:nvPr/>
          </p:nvSpPr>
          <p:spPr>
            <a:xfrm>
              <a:off x="176578" y="2656243"/>
              <a:ext cx="703251"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600">
                  <a:latin typeface="+mn-lt"/>
                  <a:ea typeface="+mn-ea"/>
                  <a:cs typeface="+mn-cs"/>
                  <a:sym typeface="Calibri"/>
                </a:defRPr>
              </a:pPr>
              <a:r>
                <a:t>2π ー</a:t>
              </a:r>
            </a:p>
          </p:txBody>
        </p:sp>
        <p:sp>
          <p:nvSpPr>
            <p:cNvPr id="186" name="テキスト ボックス 14"/>
            <p:cNvSpPr txBox="1"/>
            <p:nvPr/>
          </p:nvSpPr>
          <p:spPr>
            <a:xfrm>
              <a:off x="682655" y="5032140"/>
              <a:ext cx="1564026" cy="574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600">
                  <a:latin typeface="+mn-lt"/>
                  <a:ea typeface="+mn-ea"/>
                  <a:cs typeface="+mn-cs"/>
                  <a:sym typeface="Calibri"/>
                </a:defRPr>
              </a:pPr>
              <a:r>
                <a:t>            |</a:t>
              </a:r>
            </a:p>
            <a:p>
              <a:pPr>
                <a:defRPr sz="1600">
                  <a:latin typeface="+mn-lt"/>
                  <a:ea typeface="+mn-ea"/>
                  <a:cs typeface="+mn-cs"/>
                  <a:sym typeface="Calibri"/>
                </a:defRPr>
              </a:pPr>
              <a:r>
                <a:t>No localization            </a:t>
              </a:r>
            </a:p>
          </p:txBody>
        </p:sp>
        <p:sp>
          <p:nvSpPr>
            <p:cNvPr id="187" name="テキスト ボックス 16"/>
            <p:cNvSpPr txBox="1"/>
            <p:nvPr/>
          </p:nvSpPr>
          <p:spPr>
            <a:xfrm>
              <a:off x="3988804" y="5029120"/>
              <a:ext cx="828586" cy="574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600">
                  <a:latin typeface="+mn-lt"/>
                  <a:ea typeface="+mn-ea"/>
                  <a:cs typeface="+mn-cs"/>
                  <a:sym typeface="Calibri"/>
                </a:defRPr>
              </a:pPr>
              <a:r>
                <a:t>     |</a:t>
              </a:r>
            </a:p>
            <a:p>
              <a:pPr>
                <a:defRPr sz="1600">
                  <a:latin typeface="+mn-lt"/>
                  <a:ea typeface="+mn-ea"/>
                  <a:cs typeface="+mn-cs"/>
                  <a:sym typeface="Calibri"/>
                </a:defRPr>
              </a:pPr>
              <a:r>
                <a:t>arcmin</a:t>
              </a:r>
            </a:p>
          </p:txBody>
        </p:sp>
        <p:sp>
          <p:nvSpPr>
            <p:cNvPr id="188" name="テキスト ボックス 17"/>
            <p:cNvSpPr txBox="1"/>
            <p:nvPr/>
          </p:nvSpPr>
          <p:spPr>
            <a:xfrm>
              <a:off x="5414725" y="5060020"/>
              <a:ext cx="772681" cy="574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600">
                  <a:latin typeface="+mn-lt"/>
                  <a:ea typeface="+mn-ea"/>
                  <a:cs typeface="+mn-cs"/>
                  <a:sym typeface="Calibri"/>
                </a:defRPr>
              </a:pPr>
              <a:r>
                <a:t>     |</a:t>
              </a:r>
            </a:p>
            <a:p>
              <a:pPr>
                <a:defRPr sz="1600">
                  <a:latin typeface="+mn-lt"/>
                  <a:ea typeface="+mn-ea"/>
                  <a:cs typeface="+mn-cs"/>
                  <a:sym typeface="Calibri"/>
                </a:defRPr>
              </a:pPr>
              <a:r>
                <a:t>arcsec</a:t>
              </a:r>
            </a:p>
          </p:txBody>
        </p:sp>
        <p:pic>
          <p:nvPicPr>
            <p:cNvPr id="189" name="図 18" descr="図 18"/>
            <p:cNvPicPr>
              <a:picLocks noChangeAspect="1"/>
            </p:cNvPicPr>
            <p:nvPr/>
          </p:nvPicPr>
          <p:blipFill>
            <a:blip r:embed="rId3" cstate="print">
              <a:extLst/>
            </a:blip>
            <a:stretch>
              <a:fillRect/>
            </a:stretch>
          </p:blipFill>
          <p:spPr>
            <a:xfrm>
              <a:off x="879828" y="791249"/>
              <a:ext cx="1196613" cy="489495"/>
            </a:xfrm>
            <a:prstGeom prst="rect">
              <a:avLst/>
            </a:prstGeom>
            <a:ln w="12700" cap="flat">
              <a:noFill/>
              <a:miter lim="400000"/>
            </a:ln>
            <a:effectLst/>
          </p:spPr>
        </p:pic>
        <p:pic>
          <p:nvPicPr>
            <p:cNvPr id="190" name="図 19" descr="図 19"/>
            <p:cNvPicPr>
              <a:picLocks noChangeAspect="1"/>
            </p:cNvPicPr>
            <p:nvPr/>
          </p:nvPicPr>
          <p:blipFill>
            <a:blip r:embed="rId3" cstate="print">
              <a:extLst/>
            </a:blip>
            <a:stretch>
              <a:fillRect/>
            </a:stretch>
          </p:blipFill>
          <p:spPr>
            <a:xfrm>
              <a:off x="2381156" y="791249"/>
              <a:ext cx="1196613" cy="489495"/>
            </a:xfrm>
            <a:prstGeom prst="rect">
              <a:avLst/>
            </a:prstGeom>
            <a:ln w="12700" cap="flat">
              <a:noFill/>
              <a:miter lim="400000"/>
            </a:ln>
            <a:effectLst/>
          </p:spPr>
        </p:pic>
        <p:grpSp>
          <p:nvGrpSpPr>
            <p:cNvPr id="193" name="図 21"/>
            <p:cNvGrpSpPr/>
            <p:nvPr/>
          </p:nvGrpSpPr>
          <p:grpSpPr>
            <a:xfrm>
              <a:off x="2102108" y="1598627"/>
              <a:ext cx="1363970" cy="1414177"/>
              <a:chOff x="0" y="0"/>
              <a:chExt cx="1363969" cy="1414175"/>
            </a:xfrm>
          </p:grpSpPr>
          <p:sp>
            <p:nvSpPr>
              <p:cNvPr id="191" name="Rectangle"/>
              <p:cNvSpPr/>
              <p:nvPr/>
            </p:nvSpPr>
            <p:spPr>
              <a:xfrm rot="18775494" flipH="1">
                <a:off x="-54558" y="460762"/>
                <a:ext cx="1473086" cy="492651"/>
              </a:xfrm>
              <a:prstGeom prst="rect">
                <a:avLst/>
              </a:prstGeom>
              <a:solidFill>
                <a:srgbClr val="3333CC"/>
              </a:solidFill>
              <a:ln w="3175" cap="flat">
                <a:noFill/>
                <a:miter lim="400000"/>
              </a:ln>
              <a:effectLst/>
            </p:spPr>
            <p:txBody>
              <a:bodyPr wrap="square" lIns="45719" tIns="45719" rIns="45719" bIns="45719" numCol="1" anchor="ctr">
                <a:noAutofit/>
              </a:bodyPr>
              <a:lstStyle/>
              <a:p>
                <a:pPr>
                  <a:defRPr sz="1600">
                    <a:latin typeface="+mn-lt"/>
                    <a:ea typeface="+mn-ea"/>
                    <a:cs typeface="+mn-cs"/>
                    <a:sym typeface="Calibri"/>
                  </a:defRPr>
                </a:pPr>
                <a:endParaRPr/>
              </a:p>
            </p:txBody>
          </p:sp>
          <p:pic>
            <p:nvPicPr>
              <p:cNvPr id="192" name="image20.png" descr="image20.png"/>
              <p:cNvPicPr>
                <a:picLocks noChangeAspect="1"/>
              </p:cNvPicPr>
              <p:nvPr/>
            </p:nvPicPr>
            <p:blipFill>
              <a:blip r:embed="rId4" cstate="print">
                <a:extLst/>
              </a:blip>
              <a:stretch>
                <a:fillRect/>
              </a:stretch>
            </p:blipFill>
            <p:spPr>
              <a:xfrm rot="18775494" flipH="1">
                <a:off x="-54558" y="460762"/>
                <a:ext cx="1473086" cy="492651"/>
              </a:xfrm>
              <a:prstGeom prst="rect">
                <a:avLst/>
              </a:prstGeom>
              <a:ln w="12700" cap="flat">
                <a:noFill/>
                <a:miter lim="400000"/>
              </a:ln>
              <a:effectLst/>
            </p:spPr>
          </p:pic>
        </p:grpSp>
        <p:grpSp>
          <p:nvGrpSpPr>
            <p:cNvPr id="196" name="図 22"/>
            <p:cNvGrpSpPr/>
            <p:nvPr/>
          </p:nvGrpSpPr>
          <p:grpSpPr>
            <a:xfrm>
              <a:off x="3333517" y="2914995"/>
              <a:ext cx="1251182" cy="1297237"/>
              <a:chOff x="0" y="0"/>
              <a:chExt cx="1251181" cy="1297235"/>
            </a:xfrm>
          </p:grpSpPr>
          <p:sp>
            <p:nvSpPr>
              <p:cNvPr id="194" name="Rectangle"/>
              <p:cNvSpPr/>
              <p:nvPr/>
            </p:nvSpPr>
            <p:spPr>
              <a:xfrm rot="18775494" flipH="1">
                <a:off x="-50047" y="422661"/>
                <a:ext cx="1351275" cy="451913"/>
              </a:xfrm>
              <a:prstGeom prst="rect">
                <a:avLst/>
              </a:prstGeom>
              <a:solidFill>
                <a:srgbClr val="3333CC"/>
              </a:solidFill>
              <a:ln w="3175" cap="flat">
                <a:noFill/>
                <a:miter lim="400000"/>
              </a:ln>
              <a:effectLst/>
            </p:spPr>
            <p:txBody>
              <a:bodyPr wrap="square" lIns="45719" tIns="45719" rIns="45719" bIns="45719" numCol="1" anchor="ctr">
                <a:noAutofit/>
              </a:bodyPr>
              <a:lstStyle/>
              <a:p>
                <a:pPr>
                  <a:defRPr sz="1600">
                    <a:latin typeface="+mn-lt"/>
                    <a:ea typeface="+mn-ea"/>
                    <a:cs typeface="+mn-cs"/>
                    <a:sym typeface="Calibri"/>
                  </a:defRPr>
                </a:pPr>
                <a:endParaRPr/>
              </a:p>
            </p:txBody>
          </p:sp>
          <p:pic>
            <p:nvPicPr>
              <p:cNvPr id="195" name="image20.png" descr="image20.png"/>
              <p:cNvPicPr>
                <a:picLocks noChangeAspect="1"/>
              </p:cNvPicPr>
              <p:nvPr/>
            </p:nvPicPr>
            <p:blipFill>
              <a:blip r:embed="rId5" cstate="print">
                <a:extLst/>
              </a:blip>
              <a:stretch>
                <a:fillRect/>
              </a:stretch>
            </p:blipFill>
            <p:spPr>
              <a:xfrm rot="18775494" flipH="1">
                <a:off x="-50047" y="422661"/>
                <a:ext cx="1351275" cy="451913"/>
              </a:xfrm>
              <a:prstGeom prst="rect">
                <a:avLst/>
              </a:prstGeom>
              <a:ln w="12700" cap="flat">
                <a:noFill/>
                <a:miter lim="400000"/>
              </a:ln>
              <a:effectLst/>
            </p:spPr>
          </p:pic>
        </p:grpSp>
        <p:pic>
          <p:nvPicPr>
            <p:cNvPr id="197" name="図 23" descr="図 23"/>
            <p:cNvPicPr>
              <a:picLocks noChangeAspect="1"/>
            </p:cNvPicPr>
            <p:nvPr/>
          </p:nvPicPr>
          <p:blipFill>
            <a:blip r:embed="rId6" cstate="print">
              <a:extLst/>
            </a:blip>
            <a:srcRect l="44238" t="5884" r="2693" b="5431"/>
            <a:stretch>
              <a:fillRect/>
            </a:stretch>
          </p:blipFill>
          <p:spPr>
            <a:xfrm>
              <a:off x="3737103" y="3704630"/>
              <a:ext cx="826398" cy="619782"/>
            </a:xfrm>
            <a:prstGeom prst="rect">
              <a:avLst/>
            </a:prstGeom>
            <a:ln w="12700" cap="flat">
              <a:noFill/>
              <a:miter lim="400000"/>
            </a:ln>
            <a:effectLst/>
          </p:spPr>
        </p:pic>
        <p:pic>
          <p:nvPicPr>
            <p:cNvPr id="198" name="図 24" descr="図 24"/>
            <p:cNvPicPr>
              <a:picLocks noChangeAspect="1"/>
            </p:cNvPicPr>
            <p:nvPr/>
          </p:nvPicPr>
          <p:blipFill>
            <a:blip r:embed="rId7" cstate="print">
              <a:extLst/>
            </a:blip>
            <a:stretch>
              <a:fillRect/>
            </a:stretch>
          </p:blipFill>
          <p:spPr>
            <a:xfrm>
              <a:off x="879828" y="1490834"/>
              <a:ext cx="1126716" cy="782143"/>
            </a:xfrm>
            <a:prstGeom prst="rect">
              <a:avLst/>
            </a:prstGeom>
            <a:ln w="12700" cap="flat">
              <a:noFill/>
              <a:miter lim="400000"/>
            </a:ln>
            <a:effectLst/>
          </p:spPr>
        </p:pic>
        <p:pic>
          <p:nvPicPr>
            <p:cNvPr id="199" name="図 25" descr="図 25"/>
            <p:cNvPicPr>
              <a:picLocks noChangeAspect="1"/>
            </p:cNvPicPr>
            <p:nvPr/>
          </p:nvPicPr>
          <p:blipFill>
            <a:blip r:embed="rId8" cstate="print">
              <a:extLst/>
            </a:blip>
            <a:stretch>
              <a:fillRect/>
            </a:stretch>
          </p:blipFill>
          <p:spPr>
            <a:xfrm>
              <a:off x="2381157" y="3063685"/>
              <a:ext cx="923315" cy="640947"/>
            </a:xfrm>
            <a:prstGeom prst="rect">
              <a:avLst/>
            </a:prstGeom>
            <a:ln w="12700" cap="flat">
              <a:noFill/>
              <a:miter lim="400000"/>
            </a:ln>
            <a:effectLst/>
          </p:spPr>
        </p:pic>
        <p:pic>
          <p:nvPicPr>
            <p:cNvPr id="200" name="図 26" descr="図 26"/>
            <p:cNvPicPr>
              <a:picLocks noChangeAspect="1"/>
            </p:cNvPicPr>
            <p:nvPr/>
          </p:nvPicPr>
          <p:blipFill>
            <a:blip r:embed="rId9" cstate="print">
              <a:extLst/>
            </a:blip>
            <a:stretch>
              <a:fillRect/>
            </a:stretch>
          </p:blipFill>
          <p:spPr>
            <a:xfrm>
              <a:off x="3959109" y="4260429"/>
              <a:ext cx="815849" cy="649365"/>
            </a:xfrm>
            <a:prstGeom prst="rect">
              <a:avLst/>
            </a:prstGeom>
            <a:ln w="12700" cap="flat">
              <a:noFill/>
              <a:miter lim="400000"/>
            </a:ln>
            <a:effectLst/>
          </p:spPr>
        </p:pic>
        <p:pic>
          <p:nvPicPr>
            <p:cNvPr id="201" name="図 27" descr="図 27"/>
            <p:cNvPicPr>
              <a:picLocks noChangeAspect="1"/>
            </p:cNvPicPr>
            <p:nvPr/>
          </p:nvPicPr>
          <p:blipFill>
            <a:blip r:embed="rId10" cstate="print">
              <a:extLst/>
            </a:blip>
            <a:stretch>
              <a:fillRect/>
            </a:stretch>
          </p:blipFill>
          <p:spPr>
            <a:xfrm>
              <a:off x="5444032" y="4647730"/>
              <a:ext cx="658501" cy="524125"/>
            </a:xfrm>
            <a:prstGeom prst="rect">
              <a:avLst/>
            </a:prstGeom>
            <a:ln w="12700" cap="flat">
              <a:noFill/>
              <a:miter lim="400000"/>
            </a:ln>
            <a:effectLst/>
          </p:spPr>
        </p:pic>
        <p:sp>
          <p:nvSpPr>
            <p:cNvPr id="202" name="テキスト ボックス 28"/>
            <p:cNvSpPr txBox="1"/>
            <p:nvPr/>
          </p:nvSpPr>
          <p:spPr>
            <a:xfrm>
              <a:off x="2523132" y="5024344"/>
              <a:ext cx="864991" cy="574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600">
                  <a:latin typeface="+mn-lt"/>
                  <a:ea typeface="+mn-ea"/>
                  <a:cs typeface="+mn-cs"/>
                  <a:sym typeface="Calibri"/>
                </a:defRPr>
              </a:pPr>
              <a:r>
                <a:t>     |</a:t>
              </a:r>
            </a:p>
            <a:p>
              <a:pPr>
                <a:defRPr sz="1600">
                  <a:latin typeface="+mn-lt"/>
                  <a:ea typeface="+mn-ea"/>
                  <a:cs typeface="+mn-cs"/>
                  <a:sym typeface="Calibri"/>
                </a:defRPr>
              </a:pPr>
              <a:r>
                <a:t>degree</a:t>
              </a:r>
            </a:p>
          </p:txBody>
        </p:sp>
        <p:sp>
          <p:nvSpPr>
            <p:cNvPr id="203" name="テキスト ボックス 29"/>
            <p:cNvSpPr txBox="1"/>
            <p:nvPr/>
          </p:nvSpPr>
          <p:spPr>
            <a:xfrm>
              <a:off x="747080" y="452465"/>
              <a:ext cx="1634077" cy="243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100" b="1">
                  <a:latin typeface="+mn-lt"/>
                  <a:ea typeface="+mn-ea"/>
                  <a:cs typeface="+mn-cs"/>
                  <a:sym typeface="Calibri"/>
                </a:defRPr>
              </a:lvl1pPr>
            </a:lstStyle>
            <a:p>
              <a:r>
                <a:t>INTEGRAL-SPI-ACS</a:t>
              </a:r>
            </a:p>
          </p:txBody>
        </p:sp>
        <p:sp>
          <p:nvSpPr>
            <p:cNvPr id="204" name="テキスト ボックス 30"/>
            <p:cNvSpPr txBox="1"/>
            <p:nvPr/>
          </p:nvSpPr>
          <p:spPr>
            <a:xfrm>
              <a:off x="2381156" y="465687"/>
              <a:ext cx="1607649" cy="396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100" b="1">
                  <a:latin typeface="+mn-lt"/>
                  <a:ea typeface="+mn-ea"/>
                  <a:cs typeface="+mn-cs"/>
                  <a:sym typeface="Calibri"/>
                </a:defRPr>
              </a:pPr>
              <a:r>
                <a:t>INTEGRAL-SPI-ACS</a:t>
              </a:r>
            </a:p>
            <a:p>
              <a:pPr>
                <a:defRPr sz="1100" b="1">
                  <a:latin typeface="+mn-lt"/>
                  <a:ea typeface="+mn-ea"/>
                  <a:cs typeface="+mn-cs"/>
                  <a:sym typeface="Calibri"/>
                </a:defRPr>
              </a:pPr>
              <a:r>
                <a:t>(w/ IPN)</a:t>
              </a:r>
            </a:p>
          </p:txBody>
        </p:sp>
        <p:sp>
          <p:nvSpPr>
            <p:cNvPr id="205" name="テキスト ボックス 31"/>
            <p:cNvSpPr txBox="1"/>
            <p:nvPr/>
          </p:nvSpPr>
          <p:spPr>
            <a:xfrm>
              <a:off x="1164000" y="1255200"/>
              <a:ext cx="1147260" cy="243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100" b="1">
                  <a:latin typeface="+mn-lt"/>
                  <a:ea typeface="+mn-ea"/>
                  <a:cs typeface="+mn-cs"/>
                  <a:sym typeface="Calibri"/>
                </a:defRPr>
              </a:lvl1pPr>
            </a:lstStyle>
            <a:p>
              <a:r>
                <a:t>CALET-CGBM</a:t>
              </a:r>
            </a:p>
          </p:txBody>
        </p:sp>
        <p:sp>
          <p:nvSpPr>
            <p:cNvPr id="206" name="テキスト ボックス 32"/>
            <p:cNvSpPr txBox="1"/>
            <p:nvPr/>
          </p:nvSpPr>
          <p:spPr>
            <a:xfrm>
              <a:off x="2739381" y="1571879"/>
              <a:ext cx="901059" cy="243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100" b="1">
                  <a:latin typeface="+mn-lt"/>
                  <a:ea typeface="+mn-ea"/>
                  <a:cs typeface="+mn-cs"/>
                  <a:sym typeface="Calibri"/>
                </a:defRPr>
              </a:lvl1pPr>
            </a:lstStyle>
            <a:p>
              <a:r>
                <a:t>Fermi-GBM</a:t>
              </a:r>
            </a:p>
          </p:txBody>
        </p:sp>
        <p:sp>
          <p:nvSpPr>
            <p:cNvPr id="207" name="テキスト ボックス 33"/>
            <p:cNvSpPr txBox="1"/>
            <p:nvPr/>
          </p:nvSpPr>
          <p:spPr>
            <a:xfrm>
              <a:off x="2271018" y="3639577"/>
              <a:ext cx="697487" cy="243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100" b="1">
                  <a:latin typeface="+mn-lt"/>
                  <a:ea typeface="+mn-ea"/>
                  <a:cs typeface="+mn-cs"/>
                  <a:sym typeface="Calibri"/>
                </a:defRPr>
              </a:lvl1pPr>
            </a:lstStyle>
            <a:p>
              <a:r>
                <a:t>CALET</a:t>
              </a:r>
            </a:p>
          </p:txBody>
        </p:sp>
        <p:sp>
          <p:nvSpPr>
            <p:cNvPr id="208" name="テキスト ボックス 34"/>
            <p:cNvSpPr txBox="1"/>
            <p:nvPr/>
          </p:nvSpPr>
          <p:spPr>
            <a:xfrm>
              <a:off x="4367033" y="2887946"/>
              <a:ext cx="1076829" cy="243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100" b="1">
                  <a:latin typeface="+mn-lt"/>
                  <a:ea typeface="+mn-ea"/>
                  <a:cs typeface="+mn-cs"/>
                  <a:sym typeface="Calibri"/>
                </a:defRPr>
              </a:lvl1pPr>
            </a:lstStyle>
            <a:p>
              <a:r>
                <a:t>Fermi-LAT</a:t>
              </a:r>
            </a:p>
          </p:txBody>
        </p:sp>
        <p:sp>
          <p:nvSpPr>
            <p:cNvPr id="209" name="テキスト ボックス 35"/>
            <p:cNvSpPr txBox="1"/>
            <p:nvPr/>
          </p:nvSpPr>
          <p:spPr>
            <a:xfrm>
              <a:off x="4555426" y="3771333"/>
              <a:ext cx="888607" cy="243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100" b="1">
                  <a:latin typeface="+mn-lt"/>
                  <a:ea typeface="+mn-ea"/>
                  <a:cs typeface="+mn-cs"/>
                  <a:sym typeface="Calibri"/>
                </a:defRPr>
              </a:lvl1pPr>
            </a:lstStyle>
            <a:p>
              <a:r>
                <a:t>MAXI</a:t>
              </a:r>
            </a:p>
          </p:txBody>
        </p:sp>
        <p:sp>
          <p:nvSpPr>
            <p:cNvPr id="210" name="テキスト ボックス 36"/>
            <p:cNvSpPr txBox="1"/>
            <p:nvPr/>
          </p:nvSpPr>
          <p:spPr>
            <a:xfrm>
              <a:off x="4774956" y="4260429"/>
              <a:ext cx="978018" cy="243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100" b="1">
                  <a:latin typeface="+mn-lt"/>
                  <a:ea typeface="+mn-ea"/>
                  <a:cs typeface="+mn-cs"/>
                  <a:sym typeface="Calibri"/>
                </a:defRPr>
              </a:lvl1pPr>
            </a:lstStyle>
            <a:p>
              <a:r>
                <a:t>Swift-BAT</a:t>
              </a:r>
            </a:p>
          </p:txBody>
        </p:sp>
        <p:sp>
          <p:nvSpPr>
            <p:cNvPr id="211" name="テキスト ボックス 37"/>
            <p:cNvSpPr txBox="1"/>
            <p:nvPr/>
          </p:nvSpPr>
          <p:spPr>
            <a:xfrm>
              <a:off x="6102532" y="4640915"/>
              <a:ext cx="1092285" cy="243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100" b="1">
                  <a:latin typeface="+mn-lt"/>
                  <a:ea typeface="+mn-ea"/>
                  <a:cs typeface="+mn-cs"/>
                  <a:sym typeface="Calibri"/>
                </a:defRPr>
              </a:lvl1pPr>
            </a:lstStyle>
            <a:p>
              <a:r>
                <a:t>Swift-XRT</a:t>
              </a:r>
            </a:p>
          </p:txBody>
        </p:sp>
      </p:grpSp>
      <p:grpSp>
        <p:nvGrpSpPr>
          <p:cNvPr id="215" name="図形グループ 41"/>
          <p:cNvGrpSpPr/>
          <p:nvPr/>
        </p:nvGrpSpPr>
        <p:grpSpPr>
          <a:xfrm>
            <a:off x="3719222" y="1747838"/>
            <a:ext cx="3981546" cy="2302652"/>
            <a:chOff x="0" y="0"/>
            <a:chExt cx="3981544" cy="2302650"/>
          </a:xfrm>
        </p:grpSpPr>
        <p:sp>
          <p:nvSpPr>
            <p:cNvPr id="213" name="円/楕円 39"/>
            <p:cNvSpPr/>
            <p:nvPr/>
          </p:nvSpPr>
          <p:spPr>
            <a:xfrm>
              <a:off x="0" y="0"/>
              <a:ext cx="1554247" cy="2302650"/>
            </a:xfrm>
            <a:prstGeom prst="ellipse">
              <a:avLst/>
            </a:prstGeom>
            <a:noFill/>
            <a:ln w="25400" cap="flat">
              <a:solidFill>
                <a:srgbClr val="0000FF"/>
              </a:solidFill>
              <a:prstDash val="solid"/>
              <a:round/>
            </a:ln>
            <a:effectLst>
              <a:outerShdw blurRad="25400" dist="12700" dir="5400000" rotWithShape="0">
                <a:srgbClr val="000000">
                  <a:alpha val="35000"/>
                </a:srgbClr>
              </a:outerShdw>
            </a:effectLst>
          </p:spPr>
          <p:txBody>
            <a:bodyPr wrap="square" lIns="45719" tIns="45719" rIns="45719" bIns="45719" numCol="1" anchor="ctr">
              <a:noAutofit/>
            </a:bodyPr>
            <a:lstStyle/>
            <a:p>
              <a:pPr algn="ctr">
                <a:defRPr sz="1600">
                  <a:solidFill>
                    <a:srgbClr val="FFFFFF"/>
                  </a:solidFill>
                  <a:latin typeface="+mn-lt"/>
                  <a:ea typeface="+mn-ea"/>
                  <a:cs typeface="+mn-cs"/>
                  <a:sym typeface="Calibri"/>
                </a:defRPr>
              </a:pPr>
              <a:endParaRPr/>
            </a:p>
          </p:txBody>
        </p:sp>
        <p:sp>
          <p:nvSpPr>
            <p:cNvPr id="214" name="テキスト ボックス 40"/>
            <p:cNvSpPr txBox="1"/>
            <p:nvPr/>
          </p:nvSpPr>
          <p:spPr>
            <a:xfrm>
              <a:off x="1638598" y="13899"/>
              <a:ext cx="2342946" cy="17543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b="1">
                  <a:solidFill>
                    <a:srgbClr val="0000FF"/>
                  </a:solidFill>
                  <a:latin typeface="+mn-lt"/>
                  <a:ea typeface="+mn-ea"/>
                  <a:cs typeface="+mn-cs"/>
                  <a:sym typeface="Calibri"/>
                </a:defRPr>
              </a:pPr>
              <a:r>
                <a:rPr dirty="0"/>
                <a:t>No instruments with</a:t>
              </a:r>
            </a:p>
            <a:p>
              <a:pPr>
                <a:defRPr b="1">
                  <a:solidFill>
                    <a:srgbClr val="0000FF"/>
                  </a:solidFill>
                  <a:latin typeface="+mn-lt"/>
                  <a:ea typeface="+mn-ea"/>
                  <a:cs typeface="+mn-cs"/>
                  <a:sym typeface="Calibri"/>
                </a:defRPr>
              </a:pPr>
              <a:r>
                <a:rPr dirty="0"/>
                <a:t>Larger </a:t>
              </a:r>
              <a:r>
                <a:rPr dirty="0" err="1"/>
                <a:t>FoV</a:t>
              </a:r>
              <a:r>
                <a:rPr dirty="0"/>
                <a:t> (&gt;2π </a:t>
              </a:r>
              <a:r>
                <a:rPr dirty="0" err="1"/>
                <a:t>str</a:t>
              </a:r>
              <a:r>
                <a:rPr dirty="0"/>
                <a:t>)</a:t>
              </a:r>
            </a:p>
            <a:p>
              <a:pPr>
                <a:defRPr b="1">
                  <a:solidFill>
                    <a:srgbClr val="0000FF"/>
                  </a:solidFill>
                  <a:latin typeface="+mn-lt"/>
                  <a:ea typeface="+mn-ea"/>
                  <a:cs typeface="+mn-cs"/>
                  <a:sym typeface="Calibri"/>
                </a:defRPr>
              </a:pPr>
              <a:r>
                <a:rPr dirty="0"/>
                <a:t>+</a:t>
              </a:r>
            </a:p>
            <a:p>
              <a:pPr>
                <a:defRPr b="1">
                  <a:solidFill>
                    <a:srgbClr val="0000FF"/>
                  </a:solidFill>
                  <a:latin typeface="+mn-lt"/>
                  <a:ea typeface="+mn-ea"/>
                  <a:cs typeface="+mn-cs"/>
                  <a:sym typeface="Calibri"/>
                </a:defRPr>
              </a:pPr>
              <a:r>
                <a:rPr dirty="0"/>
                <a:t>Good Loc. Acc. (</a:t>
              </a:r>
              <a:r>
                <a:rPr dirty="0" err="1"/>
                <a:t>arcmin</a:t>
              </a:r>
              <a:r>
                <a:rPr dirty="0"/>
                <a:t>)</a:t>
              </a:r>
            </a:p>
            <a:p>
              <a:pPr>
                <a:defRPr b="1">
                  <a:solidFill>
                    <a:srgbClr val="0000FF"/>
                  </a:solidFill>
                  <a:latin typeface="+mn-lt"/>
                  <a:ea typeface="+mn-ea"/>
                  <a:cs typeface="+mn-cs"/>
                  <a:sym typeface="Calibri"/>
                </a:defRPr>
              </a:pPr>
              <a:endParaRPr dirty="0"/>
            </a:p>
            <a:p>
              <a:pPr>
                <a:defRPr b="1">
                  <a:solidFill>
                    <a:srgbClr val="0000FF"/>
                  </a:solidFill>
                  <a:latin typeface="+mn-lt"/>
                  <a:ea typeface="+mn-ea"/>
                  <a:cs typeface="+mn-cs"/>
                  <a:sym typeface="Calibri"/>
                </a:defRPr>
              </a:pPr>
              <a:r>
                <a:rPr dirty="0" smtClean="0"/>
                <a:t>Discovery </a:t>
              </a:r>
              <a:r>
                <a:rPr dirty="0"/>
                <a:t>space</a:t>
              </a:r>
            </a:p>
          </p:txBody>
        </p:sp>
      </p:grpSp>
      <p:sp>
        <p:nvSpPr>
          <p:cNvPr id="216" name="テキスト ボックス 45"/>
          <p:cNvSpPr txBox="1"/>
          <p:nvPr/>
        </p:nvSpPr>
        <p:spPr>
          <a:xfrm>
            <a:off x="3419517" y="4003094"/>
            <a:ext cx="1076829"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b="1">
                <a:latin typeface="+mn-lt"/>
                <a:ea typeface="+mn-ea"/>
                <a:cs typeface="+mn-cs"/>
                <a:sym typeface="Calibri"/>
              </a:defRPr>
            </a:lvl1pPr>
          </a:lstStyle>
          <a:p>
            <a:r>
              <a:t>AGILE</a:t>
            </a:r>
          </a:p>
        </p:txBody>
      </p:sp>
      <p:grpSp>
        <p:nvGrpSpPr>
          <p:cNvPr id="219" name="図形グループ 5"/>
          <p:cNvGrpSpPr/>
          <p:nvPr/>
        </p:nvGrpSpPr>
        <p:grpSpPr>
          <a:xfrm>
            <a:off x="156264" y="2740469"/>
            <a:ext cx="7549558" cy="2624346"/>
            <a:chOff x="0" y="0"/>
            <a:chExt cx="7549556" cy="2624344"/>
          </a:xfrm>
        </p:grpSpPr>
        <p:sp>
          <p:nvSpPr>
            <p:cNvPr id="217" name="テキスト ボックス 4"/>
            <p:cNvSpPr txBox="1"/>
            <p:nvPr/>
          </p:nvSpPr>
          <p:spPr>
            <a:xfrm>
              <a:off x="5029317" y="2101126"/>
              <a:ext cx="2520239" cy="523218"/>
            </a:xfrm>
            <a:prstGeom prst="rect">
              <a:avLst/>
            </a:prstGeom>
            <a:noFill/>
            <a:ln w="3175"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1400">
                  <a:latin typeface="+mn-lt"/>
                  <a:ea typeface="+mn-ea"/>
                  <a:cs typeface="+mn-cs"/>
                  <a:sym typeface="Calibri"/>
                </a:defRPr>
              </a:pPr>
              <a:r>
                <a:rPr dirty="0"/>
                <a:t>X-ray mirror, coded mask</a:t>
              </a:r>
            </a:p>
            <a:p>
              <a:pPr marL="250031" indent="-250031">
                <a:buSzPct val="100000"/>
                <a:buChar char="➔"/>
                <a:defRPr sz="1400">
                  <a:latin typeface="+mn-lt"/>
                  <a:ea typeface="+mn-ea"/>
                  <a:cs typeface="+mn-cs"/>
                  <a:sym typeface="Calibri"/>
                </a:defRPr>
              </a:pPr>
              <a:r>
                <a:rPr dirty="0"/>
                <a:t>High loc. acc</a:t>
              </a:r>
              <a:r>
                <a:rPr dirty="0" smtClean="0"/>
                <a:t>.</a:t>
              </a:r>
              <a:r>
                <a:rPr lang="cs-CZ" dirty="0" smtClean="0"/>
                <a:t>,</a:t>
              </a:r>
              <a:r>
                <a:rPr dirty="0" smtClean="0"/>
                <a:t> </a:t>
              </a:r>
              <a:r>
                <a:rPr lang="cs-CZ" dirty="0" smtClean="0"/>
                <a:t>b</a:t>
              </a:r>
              <a:r>
                <a:rPr dirty="0" err="1" smtClean="0"/>
                <a:t>ut</a:t>
              </a:r>
              <a:r>
                <a:rPr dirty="0" smtClean="0"/>
                <a:t> </a:t>
              </a:r>
              <a:r>
                <a:rPr dirty="0"/>
                <a:t>narrow </a:t>
              </a:r>
              <a:r>
                <a:rPr dirty="0" err="1"/>
                <a:t>FoV</a:t>
              </a:r>
              <a:endParaRPr dirty="0"/>
            </a:p>
          </p:txBody>
        </p:sp>
        <p:sp>
          <p:nvSpPr>
            <p:cNvPr id="218" name="テキスト ボックス 46"/>
            <p:cNvSpPr txBox="1"/>
            <p:nvPr/>
          </p:nvSpPr>
          <p:spPr>
            <a:xfrm>
              <a:off x="0" y="0"/>
              <a:ext cx="1421221" cy="523218"/>
            </a:xfrm>
            <a:prstGeom prst="rect">
              <a:avLst/>
            </a:prstGeom>
            <a:solidFill>
              <a:srgbClr val="FFFFFF"/>
            </a:solidFill>
            <a:ln w="3175" cap="flat">
              <a:solidFill>
                <a:srgbClr val="0000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1400">
                  <a:latin typeface="+mn-lt"/>
                  <a:ea typeface="+mn-ea"/>
                  <a:cs typeface="+mn-cs"/>
                  <a:sym typeface="Calibri"/>
                </a:defRPr>
              </a:pPr>
              <a:r>
                <a:rPr dirty="0"/>
                <a:t>All-sky coverage</a:t>
              </a:r>
            </a:p>
            <a:p>
              <a:pPr>
                <a:defRPr sz="1400">
                  <a:latin typeface="+mn-lt"/>
                  <a:ea typeface="+mn-ea"/>
                  <a:cs typeface="+mn-cs"/>
                  <a:sym typeface="Calibri"/>
                </a:defRPr>
              </a:pPr>
              <a:r>
                <a:rPr lang="cs-CZ" dirty="0" smtClean="0"/>
                <a:t>But lower</a:t>
              </a:r>
              <a:r>
                <a:rPr dirty="0" smtClean="0"/>
                <a:t> </a:t>
              </a:r>
              <a:r>
                <a:rPr dirty="0"/>
                <a:t>loc. acc.</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19"/>
                                        </p:tgtEl>
                                        <p:attrNameLst>
                                          <p:attrName>style.visibility</p:attrName>
                                        </p:attrNameLst>
                                      </p:cBhvr>
                                      <p:to>
                                        <p:strVal val="visible"/>
                                      </p:to>
                                    </p:set>
                                    <p:anim calcmode="lin" valueType="num">
                                      <p:cBhvr>
                                        <p:cTn id="7" dur="500" fill="hold"/>
                                        <p:tgtEl>
                                          <p:spTgt spid="219"/>
                                        </p:tgtEl>
                                        <p:attrNameLst>
                                          <p:attrName>ppt_x</p:attrName>
                                        </p:attrNameLst>
                                      </p:cBhvr>
                                      <p:tavLst>
                                        <p:tav tm="0">
                                          <p:val>
                                            <p:strVal val="#ppt_x"/>
                                          </p:val>
                                        </p:tav>
                                        <p:tav tm="100000">
                                          <p:val>
                                            <p:strVal val="#ppt_x"/>
                                          </p:val>
                                        </p:tav>
                                      </p:tavLst>
                                    </p:anim>
                                    <p:anim calcmode="lin" valueType="num">
                                      <p:cBhvr>
                                        <p:cTn id="8" dur="500" fill="hold"/>
                                        <p:tgtEl>
                                          <p:spTgt spid="2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215"/>
                                        </p:tgtEl>
                                        <p:attrNameLst>
                                          <p:attrName>style.visibility</p:attrName>
                                        </p:attrNameLst>
                                      </p:cBhvr>
                                      <p:to>
                                        <p:strVal val="visible"/>
                                      </p:to>
                                    </p:set>
                                    <p:anim calcmode="lin" valueType="num">
                                      <p:cBhvr>
                                        <p:cTn id="13" dur="500" fill="hold"/>
                                        <p:tgtEl>
                                          <p:spTgt spid="215"/>
                                        </p:tgtEl>
                                        <p:attrNameLst>
                                          <p:attrName>ppt_x</p:attrName>
                                        </p:attrNameLst>
                                      </p:cBhvr>
                                      <p:tavLst>
                                        <p:tav tm="0">
                                          <p:val>
                                            <p:strVal val="#ppt_x"/>
                                          </p:val>
                                        </p:tav>
                                        <p:tav tm="100000">
                                          <p:val>
                                            <p:strVal val="#ppt_x"/>
                                          </p:val>
                                        </p:tav>
                                      </p:tavLst>
                                    </p:anim>
                                    <p:anim calcmode="lin" valueType="num">
                                      <p:cBhvr>
                                        <p:cTn id="14" dur="500" fill="hold"/>
                                        <p:tgtEl>
                                          <p:spTgt spid="2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2" animBg="1" advAuto="0"/>
      <p:bldP spid="219"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CAMELOT: Cubesat Array for Measuring…"/>
          <p:cNvSpPr txBox="1">
            <a:spLocks noGrp="1"/>
          </p:cNvSpPr>
          <p:nvPr>
            <p:ph type="body" sz="quarter" idx="1"/>
          </p:nvPr>
        </p:nvSpPr>
        <p:spPr>
          <a:xfrm>
            <a:off x="365174" y="88900"/>
            <a:ext cx="7303940" cy="1017241"/>
          </a:xfrm>
          <a:prstGeom prst="rect">
            <a:avLst/>
          </a:prstGeom>
        </p:spPr>
        <p:txBody>
          <a:bodyPr>
            <a:normAutofit fontScale="70000" lnSpcReduction="20000"/>
          </a:bodyPr>
          <a:lstStyle/>
          <a:p>
            <a:pPr defTabSz="457200">
              <a:defRPr sz="3800" b="0" cap="none"/>
            </a:pPr>
            <a:r>
              <a:rPr dirty="0"/>
              <a:t>CAMELOT: </a:t>
            </a:r>
            <a:r>
              <a:rPr lang="en-US" dirty="0" err="1" smtClean="0"/>
              <a:t>Cubesats</a:t>
            </a:r>
            <a:r>
              <a:rPr lang="en-US" dirty="0" smtClean="0"/>
              <a:t> Applied for </a:t>
            </a:r>
            <a:r>
              <a:rPr lang="en-US" dirty="0" err="1" smtClean="0"/>
              <a:t>MEasuring</a:t>
            </a:r>
            <a:r>
              <a:rPr lang="en-US" dirty="0" smtClean="0"/>
              <a:t> </a:t>
            </a:r>
          </a:p>
          <a:p>
            <a:pPr defTabSz="457200">
              <a:defRPr sz="3800" b="0" cap="none"/>
            </a:pPr>
            <a:r>
              <a:rPr lang="en-US" dirty="0" smtClean="0"/>
              <a:t>and </a:t>
            </a:r>
            <a:r>
              <a:rPr lang="en-US" dirty="0" err="1" smtClean="0"/>
              <a:t>LOcalising</a:t>
            </a:r>
            <a:r>
              <a:rPr lang="en-US" dirty="0" smtClean="0"/>
              <a:t> Transients</a:t>
            </a:r>
            <a:endParaRPr dirty="0"/>
          </a:p>
        </p:txBody>
      </p:sp>
      <p:pic>
        <p:nvPicPr>
          <p:cNvPr id="222" name="grbSlide2.png" descr="grbSlide2.png"/>
          <p:cNvPicPr>
            <a:picLocks noChangeAspect="1"/>
          </p:cNvPicPr>
          <p:nvPr/>
        </p:nvPicPr>
        <p:blipFill>
          <a:blip r:embed="rId2" cstate="print">
            <a:extLst/>
          </a:blip>
          <a:srcRect l="3752" t="18183" r="2936" b="36773"/>
          <a:stretch>
            <a:fillRect/>
          </a:stretch>
        </p:blipFill>
        <p:spPr>
          <a:xfrm>
            <a:off x="326491" y="1682377"/>
            <a:ext cx="8491028" cy="2786645"/>
          </a:xfrm>
          <a:prstGeom prst="rect">
            <a:avLst/>
          </a:prstGeom>
          <a:ln w="12700">
            <a:miter lim="400000"/>
          </a:ln>
        </p:spPr>
      </p:pic>
      <p:sp>
        <p:nvSpPr>
          <p:cNvPr id="223" name="A constellation of at least 9 satellites can provide:…"/>
          <p:cNvSpPr txBox="1"/>
          <p:nvPr/>
        </p:nvSpPr>
        <p:spPr>
          <a:xfrm>
            <a:off x="183081" y="4749203"/>
            <a:ext cx="4532155" cy="1145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p>
            <a:pPr defTabSz="410765">
              <a:defRPr sz="1400" b="1">
                <a:latin typeface="Helvetica Neue"/>
                <a:ea typeface="Helvetica Neue"/>
                <a:cs typeface="Helvetica Neue"/>
                <a:sym typeface="Helvetica Neue"/>
              </a:defRPr>
            </a:pPr>
            <a:r>
              <a:t>A constellation of at least 9 satellites can provide: </a:t>
            </a:r>
          </a:p>
          <a:p>
            <a:pPr marL="222250" indent="-222250" defTabSz="410765">
              <a:buSzPct val="145000"/>
              <a:buChar char="-"/>
              <a:defRPr sz="1400" b="1">
                <a:latin typeface="Helvetica Neue"/>
                <a:ea typeface="Helvetica Neue"/>
                <a:cs typeface="Helvetica Neue"/>
                <a:sym typeface="Helvetica Neue"/>
              </a:defRPr>
            </a:pPr>
            <a:r>
              <a:t>all sky coverage with a large effective area</a:t>
            </a:r>
          </a:p>
          <a:p>
            <a:pPr marL="222250" indent="-222250" defTabSz="410765">
              <a:buSzPct val="145000"/>
              <a:buChar char="-"/>
              <a:defRPr sz="1400" b="1">
                <a:latin typeface="Helvetica Neue"/>
                <a:ea typeface="Helvetica Neue"/>
                <a:cs typeface="Helvetica Neue"/>
                <a:sym typeface="Helvetica Neue"/>
              </a:defRPr>
            </a:pPr>
            <a:r>
              <a:t>Better than 0.1 millisecond timing accuracy</a:t>
            </a:r>
          </a:p>
          <a:p>
            <a:pPr marL="222250" indent="-222250" defTabSz="410765">
              <a:buSzPct val="145000"/>
              <a:buChar char="-"/>
              <a:defRPr sz="1400" b="1">
                <a:latin typeface="Helvetica Neue"/>
                <a:ea typeface="Helvetica Neue"/>
                <a:cs typeface="Helvetica Neue"/>
                <a:sym typeface="Helvetica Neue"/>
              </a:defRPr>
            </a:pPr>
            <a:r>
              <a:t>~10 arcmin localisation accuracy using triangulation</a:t>
            </a:r>
          </a:p>
        </p:txBody>
      </p:sp>
      <p:sp>
        <p:nvSpPr>
          <p:cNvPr id="224" name="Each satellite will use a standard 3U cubesat platform developed by C3S LLC for the ESA sponsored RadCube mission. The cubsesats will be equipped with a GPS receiver for precise time synchronisation and inter-satellite (Iridium NEXT) communication equipment for rapid data download"/>
          <p:cNvSpPr txBox="1"/>
          <p:nvPr/>
        </p:nvSpPr>
        <p:spPr>
          <a:xfrm>
            <a:off x="4875109" y="4505720"/>
            <a:ext cx="4194396" cy="1793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p>
            <a:pPr defTabSz="410765">
              <a:defRPr sz="1400" b="1">
                <a:latin typeface="Helvetica Neue"/>
                <a:ea typeface="Helvetica Neue"/>
                <a:cs typeface="Helvetica Neue"/>
                <a:sym typeface="Helvetica Neue"/>
              </a:defRPr>
            </a:pPr>
            <a:r>
              <a:rPr dirty="0"/>
              <a:t>Each satellite will use a standard 3U </a:t>
            </a:r>
            <a:r>
              <a:rPr dirty="0" err="1"/>
              <a:t>cubesat</a:t>
            </a:r>
            <a:r>
              <a:rPr dirty="0"/>
              <a:t> platform developed by C3S LLC for the ESA sponsored </a:t>
            </a:r>
            <a:r>
              <a:rPr dirty="0" err="1"/>
              <a:t>RadCube</a:t>
            </a:r>
            <a:r>
              <a:rPr dirty="0"/>
              <a:t> mission. The </a:t>
            </a:r>
            <a:r>
              <a:rPr dirty="0" err="1"/>
              <a:t>cubsesats</a:t>
            </a:r>
            <a:r>
              <a:rPr dirty="0"/>
              <a:t> will be equipped with a </a:t>
            </a:r>
            <a:r>
              <a:rPr i="1" dirty="0"/>
              <a:t>GPS receiver for precise time </a:t>
            </a:r>
            <a:r>
              <a:rPr i="1" dirty="0" err="1"/>
              <a:t>synchronisation</a:t>
            </a:r>
            <a:r>
              <a:rPr dirty="0"/>
              <a:t> and </a:t>
            </a:r>
            <a:r>
              <a:rPr i="1" dirty="0"/>
              <a:t>inter-satellite </a:t>
            </a:r>
            <a:r>
              <a:rPr dirty="0"/>
              <a:t>(Iridium NEXT) </a:t>
            </a:r>
            <a:r>
              <a:rPr i="1" dirty="0"/>
              <a:t>communication</a:t>
            </a:r>
            <a:r>
              <a:rPr dirty="0"/>
              <a:t> equipment for </a:t>
            </a:r>
            <a:r>
              <a:rPr i="1" dirty="0"/>
              <a:t>rapid data download</a:t>
            </a:r>
            <a:r>
              <a:rPr dirty="0"/>
              <a:t> </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det_fov_one_side_8.pdf" descr="det_fov_one_side_8.pdf"/>
          <p:cNvPicPr>
            <a:picLocks noChangeAspect="1"/>
          </p:cNvPicPr>
          <p:nvPr/>
        </p:nvPicPr>
        <p:blipFill>
          <a:blip r:embed="rId2" cstate="print">
            <a:extLst/>
          </a:blip>
          <a:stretch>
            <a:fillRect/>
          </a:stretch>
        </p:blipFill>
        <p:spPr>
          <a:xfrm>
            <a:off x="820738" y="2206033"/>
            <a:ext cx="3147383" cy="1273214"/>
          </a:xfrm>
          <a:prstGeom prst="rect">
            <a:avLst/>
          </a:prstGeom>
          <a:ln w="12700">
            <a:miter lim="400000"/>
          </a:ln>
        </p:spPr>
      </p:pic>
      <p:pic>
        <p:nvPicPr>
          <p:cNvPr id="247" name="det_fov_two_side_10.pdf" descr="det_fov_two_side_10.pdf"/>
          <p:cNvPicPr>
            <a:picLocks noChangeAspect="1"/>
          </p:cNvPicPr>
          <p:nvPr/>
        </p:nvPicPr>
        <p:blipFill>
          <a:blip r:embed="rId3" cstate="print">
            <a:extLst/>
          </a:blip>
          <a:stretch>
            <a:fillRect/>
          </a:stretch>
        </p:blipFill>
        <p:spPr>
          <a:xfrm>
            <a:off x="4877947" y="2284534"/>
            <a:ext cx="2817105" cy="1116212"/>
          </a:xfrm>
          <a:prstGeom prst="rect">
            <a:avLst/>
          </a:prstGeom>
          <a:ln w="12700">
            <a:miter lim="400000"/>
          </a:ln>
        </p:spPr>
      </p:pic>
      <p:pic>
        <p:nvPicPr>
          <p:cNvPr id="248" name="det_conf_two_side_11.pdf" descr="det_conf_two_side_11.pdf"/>
          <p:cNvPicPr>
            <a:picLocks noChangeAspect="1"/>
          </p:cNvPicPr>
          <p:nvPr/>
        </p:nvPicPr>
        <p:blipFill>
          <a:blip r:embed="rId4" cstate="print">
            <a:extLst/>
          </a:blip>
          <a:stretch>
            <a:fillRect/>
          </a:stretch>
        </p:blipFill>
        <p:spPr>
          <a:xfrm>
            <a:off x="4537507" y="3615825"/>
            <a:ext cx="3497986" cy="3080743"/>
          </a:xfrm>
          <a:prstGeom prst="rect">
            <a:avLst/>
          </a:prstGeom>
          <a:ln w="12700">
            <a:miter lim="400000"/>
          </a:ln>
        </p:spPr>
      </p:pic>
      <p:pic>
        <p:nvPicPr>
          <p:cNvPr id="249" name="det_conf_one_side_9.pdf" descr="det_conf_one_side_9.pdf"/>
          <p:cNvPicPr>
            <a:picLocks noChangeAspect="1"/>
          </p:cNvPicPr>
          <p:nvPr/>
        </p:nvPicPr>
        <p:blipFill>
          <a:blip r:embed="rId5" cstate="print">
            <a:extLst/>
          </a:blip>
          <a:stretch>
            <a:fillRect/>
          </a:stretch>
        </p:blipFill>
        <p:spPr>
          <a:xfrm>
            <a:off x="541466" y="4178980"/>
            <a:ext cx="3402317" cy="1954433"/>
          </a:xfrm>
          <a:prstGeom prst="rect">
            <a:avLst/>
          </a:prstGeom>
          <a:ln w="12700">
            <a:miter lim="400000"/>
          </a:ln>
        </p:spPr>
      </p:pic>
      <p:sp>
        <p:nvSpPr>
          <p:cNvPr id="250" name="Two possible detector configurations"/>
          <p:cNvSpPr txBox="1">
            <a:spLocks noGrp="1"/>
          </p:cNvSpPr>
          <p:nvPr>
            <p:ph type="body" sz="quarter" idx="1"/>
          </p:nvPr>
        </p:nvSpPr>
        <p:spPr>
          <a:xfrm>
            <a:off x="441374" y="101600"/>
            <a:ext cx="5558831" cy="797471"/>
          </a:xfrm>
          <a:prstGeom prst="rect">
            <a:avLst/>
          </a:prstGeom>
        </p:spPr>
        <p:txBody>
          <a:bodyPr>
            <a:normAutofit fontScale="92500" lnSpcReduction="10000"/>
          </a:bodyPr>
          <a:lstStyle>
            <a:lvl1pPr marL="396049" indent="-396049" defTabSz="704087">
              <a:spcBef>
                <a:spcPts val="500"/>
              </a:spcBef>
              <a:defRPr sz="2464" b="1"/>
            </a:lvl1pPr>
          </a:lstStyle>
          <a:p>
            <a:r>
              <a:rPr dirty="0"/>
              <a:t>Two possible </a:t>
            </a:r>
            <a:r>
              <a:rPr dirty="0" smtClean="0"/>
              <a:t>detector</a:t>
            </a:r>
            <a:endParaRPr lang="cs-CZ" dirty="0" smtClean="0"/>
          </a:p>
          <a:p>
            <a:r>
              <a:rPr dirty="0" smtClean="0"/>
              <a:t>configurations  </a:t>
            </a:r>
            <a:endParaRPr dirty="0"/>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he detector design"/>
          <p:cNvSpPr txBox="1">
            <a:spLocks noGrp="1"/>
          </p:cNvSpPr>
          <p:nvPr>
            <p:ph type="body" sz="quarter" idx="1"/>
          </p:nvPr>
        </p:nvSpPr>
        <p:spPr>
          <a:xfrm>
            <a:off x="441374" y="101600"/>
            <a:ext cx="5558831" cy="797471"/>
          </a:xfrm>
          <a:prstGeom prst="rect">
            <a:avLst/>
          </a:prstGeom>
        </p:spPr>
        <p:txBody>
          <a:bodyPr/>
          <a:lstStyle>
            <a:lvl1pPr>
              <a:defRPr b="1"/>
            </a:lvl1pPr>
          </a:lstStyle>
          <a:p>
            <a:r>
              <a:t>The detector design</a:t>
            </a:r>
          </a:p>
        </p:txBody>
      </p:sp>
      <p:pic>
        <p:nvPicPr>
          <p:cNvPr id="253" name="grbSlidenew1.png" descr="grbSlidenew1.png"/>
          <p:cNvPicPr>
            <a:picLocks noChangeAspect="1"/>
          </p:cNvPicPr>
          <p:nvPr/>
        </p:nvPicPr>
        <p:blipFill>
          <a:blip r:embed="rId2" cstate="print">
            <a:extLst/>
          </a:blip>
          <a:srcRect t="17934" b="28743"/>
          <a:stretch>
            <a:fillRect/>
          </a:stretch>
        </p:blipFill>
        <p:spPr>
          <a:xfrm>
            <a:off x="0" y="1502961"/>
            <a:ext cx="9144000" cy="3291949"/>
          </a:xfrm>
          <a:prstGeom prst="rect">
            <a:avLst/>
          </a:prstGeom>
          <a:ln w="12700">
            <a:miter lim="400000"/>
          </a:ln>
        </p:spPr>
      </p:pic>
      <p:sp>
        <p:nvSpPr>
          <p:cNvPr id="254" name="To maximise the effective area, the detectors based on CsI scintillators and Multi-Pixel Photon Counters (MPPC) will occupy two lateral extensions (8.3cm x 15 cm x 0.9cm x 4)…"/>
          <p:cNvSpPr txBox="1"/>
          <p:nvPr/>
        </p:nvSpPr>
        <p:spPr>
          <a:xfrm>
            <a:off x="258460" y="5005247"/>
            <a:ext cx="4194397" cy="1580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p>
            <a:pPr defTabSz="410765">
              <a:defRPr sz="1400">
                <a:latin typeface="Helvetica Neue"/>
                <a:ea typeface="Helvetica Neue"/>
                <a:cs typeface="Helvetica Neue"/>
                <a:sym typeface="Helvetica Neue"/>
              </a:defRPr>
            </a:pPr>
            <a:r>
              <a:rPr dirty="0"/>
              <a:t>To </a:t>
            </a:r>
            <a:r>
              <a:rPr dirty="0" err="1"/>
              <a:t>maximise</a:t>
            </a:r>
            <a:r>
              <a:rPr dirty="0"/>
              <a:t> the effective area, the detectors based on </a:t>
            </a:r>
            <a:r>
              <a:rPr dirty="0" err="1"/>
              <a:t>CsI</a:t>
            </a:r>
            <a:r>
              <a:rPr dirty="0"/>
              <a:t> </a:t>
            </a:r>
            <a:r>
              <a:rPr dirty="0" err="1"/>
              <a:t>scintillators</a:t>
            </a:r>
            <a:r>
              <a:rPr dirty="0"/>
              <a:t> and Multi-Pixel Photon Counters (MPPC) will occupy two lateral </a:t>
            </a:r>
            <a:r>
              <a:rPr dirty="0" smtClean="0"/>
              <a:t>extensions</a:t>
            </a:r>
            <a:endParaRPr lang="cs-CZ" dirty="0" smtClean="0"/>
          </a:p>
          <a:p>
            <a:pPr defTabSz="410765">
              <a:defRPr sz="1400">
                <a:latin typeface="Helvetica Neue"/>
                <a:ea typeface="Helvetica Neue"/>
                <a:cs typeface="Helvetica Neue"/>
                <a:sym typeface="Helvetica Neue"/>
              </a:defRPr>
            </a:pPr>
            <a:r>
              <a:rPr dirty="0" smtClean="0"/>
              <a:t>(8.3</a:t>
            </a:r>
            <a:r>
              <a:rPr lang="cs-CZ" dirty="0" smtClean="0"/>
              <a:t> </a:t>
            </a:r>
            <a:r>
              <a:rPr dirty="0" smtClean="0"/>
              <a:t>cm </a:t>
            </a:r>
            <a:r>
              <a:rPr dirty="0"/>
              <a:t>x 15 cm x </a:t>
            </a:r>
            <a:r>
              <a:rPr dirty="0" smtClean="0"/>
              <a:t>0.9</a:t>
            </a:r>
            <a:r>
              <a:rPr lang="cs-CZ" dirty="0" smtClean="0"/>
              <a:t> </a:t>
            </a:r>
            <a:r>
              <a:rPr dirty="0" smtClean="0"/>
              <a:t>cm </a:t>
            </a:r>
            <a:r>
              <a:rPr dirty="0"/>
              <a:t>x 4)</a:t>
            </a:r>
          </a:p>
          <a:p>
            <a:pPr defTabSz="410765">
              <a:defRPr sz="1400">
                <a:latin typeface="Helvetica Neue"/>
                <a:ea typeface="Helvetica Neue"/>
                <a:cs typeface="Helvetica Neue"/>
                <a:sym typeface="Helvetica Neue"/>
              </a:defRPr>
            </a:pPr>
            <a:endParaRPr dirty="0"/>
          </a:p>
          <a:p>
            <a:pPr defTabSz="410765">
              <a:defRPr sz="1400">
                <a:latin typeface="Helvetica Neue"/>
                <a:ea typeface="Helvetica Neue"/>
                <a:cs typeface="Helvetica Neue"/>
                <a:sym typeface="Helvetica Neue"/>
              </a:defRPr>
            </a:pPr>
            <a:r>
              <a:rPr dirty="0"/>
              <a:t>The large and thin detectors with small readout area are challenging </a:t>
            </a:r>
          </a:p>
        </p:txBody>
      </p:sp>
      <p:sp>
        <p:nvSpPr>
          <p:cNvPr id="255" name="The read out of the CsI detectors with MPPC is currently being evaluated in the lab as part of our feasibility study. The system provides a large light yield, compact readout area and relatively low operational voltage."/>
          <p:cNvSpPr txBox="1"/>
          <p:nvPr/>
        </p:nvSpPr>
        <p:spPr>
          <a:xfrm>
            <a:off x="4580429" y="4920365"/>
            <a:ext cx="4194396" cy="1285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defTabSz="410765">
              <a:defRPr sz="1400">
                <a:latin typeface="Helvetica Neue"/>
                <a:ea typeface="Helvetica Neue"/>
                <a:cs typeface="Helvetica Neue"/>
                <a:sym typeface="Helvetica Neue"/>
              </a:defRPr>
            </a:lvl1pPr>
          </a:lstStyle>
          <a:p>
            <a:r>
              <a:t>The read out of the CsI detectors with MPPC is currently being evaluated in the lab as part of our feasibility study. The system provides a large light yield, compact readout area and relatively low operational voltage.</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kub\Desktop\CubeSat\Presentations\2018_Fermi_Symposium-Baltimore\effective_area.png"/>
          <p:cNvPicPr>
            <a:picLocks noChangeAspect="1" noChangeArrowheads="1"/>
          </p:cNvPicPr>
          <p:nvPr/>
        </p:nvPicPr>
        <p:blipFill>
          <a:blip r:embed="rId2" cstate="print"/>
          <a:srcRect/>
          <a:stretch>
            <a:fillRect/>
          </a:stretch>
        </p:blipFill>
        <p:spPr bwMode="auto">
          <a:xfrm>
            <a:off x="4167558" y="1252204"/>
            <a:ext cx="4507853" cy="2455639"/>
          </a:xfrm>
          <a:prstGeom prst="rect">
            <a:avLst/>
          </a:prstGeom>
          <a:noFill/>
        </p:spPr>
      </p:pic>
      <p:sp>
        <p:nvSpPr>
          <p:cNvPr id="283" name="Cím 3"/>
          <p:cNvSpPr txBox="1">
            <a:spLocks noGrp="1"/>
          </p:cNvSpPr>
          <p:nvPr>
            <p:ph type="title"/>
          </p:nvPr>
        </p:nvSpPr>
        <p:spPr>
          <a:xfrm>
            <a:off x="447988" y="44624"/>
            <a:ext cx="4412045" cy="864096"/>
          </a:xfrm>
          <a:prstGeom prst="rect">
            <a:avLst/>
          </a:prstGeom>
        </p:spPr>
        <p:txBody>
          <a:bodyPr/>
          <a:lstStyle/>
          <a:p>
            <a:r>
              <a:rPr lang="cs-CZ" dirty="0" smtClean="0"/>
              <a:t>Spectral feasibility</a:t>
            </a:r>
            <a:endParaRPr dirty="0"/>
          </a:p>
        </p:txBody>
      </p:sp>
      <p:sp>
        <p:nvSpPr>
          <p:cNvPr id="6" name="テキスト ボックス 37"/>
          <p:cNvSpPr txBox="1"/>
          <p:nvPr/>
        </p:nvSpPr>
        <p:spPr>
          <a:xfrm rot="2223750">
            <a:off x="6353834" y="2029297"/>
            <a:ext cx="858886" cy="249586"/>
          </a:xfrm>
          <a:prstGeom prst="rect">
            <a:avLst/>
          </a:prstGeom>
          <a:solidFill>
            <a:srgbClr val="FFFFFF"/>
          </a:solidFill>
          <a:ln w="3175">
            <a:solidFill>
              <a:srgbClr val="0000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a:spAutoFit/>
          </a:bodyPr>
          <a:lstStyle>
            <a:lvl1pPr defTabSz="321468">
              <a:defRPr sz="1200">
                <a:solidFill>
                  <a:srgbClr val="FF0000"/>
                </a:solidFill>
                <a:latin typeface="+mn-lt"/>
                <a:ea typeface="+mn-ea"/>
                <a:cs typeface="+mn-cs"/>
                <a:sym typeface="Calibri"/>
              </a:defRPr>
            </a:lvl1pPr>
          </a:lstStyle>
          <a:p>
            <a:r>
              <a:rPr dirty="0"/>
              <a:t>Preliminary!</a:t>
            </a:r>
          </a:p>
        </p:txBody>
      </p:sp>
      <p:pic>
        <p:nvPicPr>
          <p:cNvPr id="7" name="図 3" descr="図 3"/>
          <p:cNvPicPr>
            <a:picLocks noChangeAspect="1"/>
          </p:cNvPicPr>
          <p:nvPr/>
        </p:nvPicPr>
        <p:blipFill>
          <a:blip r:embed="rId3" cstate="print">
            <a:extLst/>
          </a:blip>
          <a:stretch>
            <a:fillRect/>
          </a:stretch>
        </p:blipFill>
        <p:spPr>
          <a:xfrm>
            <a:off x="5475" y="3306188"/>
            <a:ext cx="3912802" cy="2568461"/>
          </a:xfrm>
          <a:prstGeom prst="rect">
            <a:avLst/>
          </a:prstGeom>
          <a:ln w="12700">
            <a:miter lim="400000"/>
          </a:ln>
        </p:spPr>
      </p:pic>
      <p:sp>
        <p:nvSpPr>
          <p:cNvPr id="8" name="テキスト ボックス 21"/>
          <p:cNvSpPr txBox="1"/>
          <p:nvPr/>
        </p:nvSpPr>
        <p:spPr>
          <a:xfrm>
            <a:off x="2044843" y="3495607"/>
            <a:ext cx="1597108" cy="725101"/>
          </a:xfrm>
          <a:prstGeom prst="rect">
            <a:avLst/>
          </a:prstGeom>
          <a:solidFill>
            <a:srgbClr val="FFFFFF"/>
          </a:solidFill>
          <a:ln w="3175">
            <a:solidFill>
              <a:srgbClr val="0000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a:spAutoFit/>
          </a:bodyPr>
          <a:lstStyle/>
          <a:p>
            <a:pPr defTabSz="321468">
              <a:lnSpc>
                <a:spcPct val="130000"/>
              </a:lnSpc>
              <a:defRPr sz="1100">
                <a:latin typeface="+mn-lt"/>
                <a:ea typeface="+mn-ea"/>
                <a:cs typeface="+mn-cs"/>
                <a:sym typeface="Calibri"/>
              </a:defRPr>
            </a:pPr>
            <a:r>
              <a:rPr dirty="0"/>
              <a:t>Single channel readout </a:t>
            </a:r>
          </a:p>
          <a:p>
            <a:pPr defTabSz="321468">
              <a:lnSpc>
                <a:spcPct val="130000"/>
              </a:lnSpc>
              <a:defRPr sz="1100">
                <a:solidFill>
                  <a:srgbClr val="FF0000"/>
                </a:solidFill>
                <a:latin typeface="+mn-lt"/>
                <a:ea typeface="+mn-ea"/>
                <a:cs typeface="+mn-cs"/>
                <a:sym typeface="Calibri"/>
              </a:defRPr>
            </a:pPr>
            <a:r>
              <a:rPr dirty="0"/>
              <a:t>Coincidence sum</a:t>
            </a:r>
          </a:p>
          <a:p>
            <a:pPr defTabSz="321468">
              <a:lnSpc>
                <a:spcPct val="130000"/>
              </a:lnSpc>
              <a:defRPr sz="1100">
                <a:solidFill>
                  <a:srgbClr val="0432FF"/>
                </a:solidFill>
                <a:latin typeface="+mn-lt"/>
                <a:ea typeface="+mn-ea"/>
                <a:cs typeface="+mn-cs"/>
                <a:sym typeface="Calibri"/>
              </a:defRPr>
            </a:pPr>
            <a:r>
              <a:rPr dirty="0"/>
              <a:t>Coincidence sum (scaled)</a:t>
            </a:r>
          </a:p>
        </p:txBody>
      </p:sp>
      <p:sp>
        <p:nvSpPr>
          <p:cNvPr id="9" name="テキスト ボックス 22"/>
          <p:cNvSpPr txBox="1"/>
          <p:nvPr/>
        </p:nvSpPr>
        <p:spPr>
          <a:xfrm>
            <a:off x="358676" y="5844186"/>
            <a:ext cx="3653248" cy="6738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tIns="32146" rIns="32146" bIns="32146">
            <a:spAutoFit/>
          </a:bodyPr>
          <a:lstStyle/>
          <a:p>
            <a:pPr defTabSz="321468">
              <a:defRPr sz="1400" b="1">
                <a:latin typeface="+mn-lt"/>
                <a:ea typeface="+mn-ea"/>
                <a:cs typeface="+mn-cs"/>
                <a:sym typeface="Calibri"/>
              </a:defRPr>
            </a:pPr>
            <a:r>
              <a:rPr dirty="0"/>
              <a:t>Energy threshold of ~10 </a:t>
            </a:r>
            <a:r>
              <a:rPr dirty="0" err="1"/>
              <a:t>keV</a:t>
            </a:r>
            <a:r>
              <a:rPr dirty="0"/>
              <a:t> is achieved for both single/multi channel readout</a:t>
            </a:r>
          </a:p>
          <a:p>
            <a:pPr defTabSz="321468">
              <a:defRPr sz="1400" b="1">
                <a:latin typeface="+mn-lt"/>
                <a:ea typeface="+mn-ea"/>
                <a:cs typeface="+mn-cs"/>
                <a:sym typeface="Calibri"/>
              </a:defRPr>
            </a:pPr>
            <a:r>
              <a:rPr dirty="0"/>
              <a:t>Energy range: 10-1000 </a:t>
            </a:r>
            <a:r>
              <a:rPr dirty="0" err="1"/>
              <a:t>keV</a:t>
            </a:r>
            <a:r>
              <a:rPr dirty="0"/>
              <a:t> (TBD)</a:t>
            </a:r>
          </a:p>
        </p:txBody>
      </p:sp>
      <p:sp>
        <p:nvSpPr>
          <p:cNvPr id="10" name="テキスト ボックス 30"/>
          <p:cNvSpPr txBox="1"/>
          <p:nvPr/>
        </p:nvSpPr>
        <p:spPr>
          <a:xfrm>
            <a:off x="4632507" y="6115482"/>
            <a:ext cx="4184921" cy="495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a:spAutoFit/>
          </a:bodyPr>
          <a:lstStyle/>
          <a:p>
            <a:pPr defTabSz="321468">
              <a:defRPr sz="1400" b="1">
                <a:latin typeface="+mn-lt"/>
                <a:ea typeface="+mn-ea"/>
                <a:cs typeface="+mn-cs"/>
                <a:sym typeface="Calibri"/>
              </a:defRPr>
            </a:pPr>
            <a:r>
              <a:rPr dirty="0"/>
              <a:t>Effective area for </a:t>
            </a:r>
            <a:r>
              <a:rPr lang="cs-CZ" dirty="0" smtClean="0"/>
              <a:t>best</a:t>
            </a:r>
            <a:r>
              <a:rPr dirty="0" smtClean="0"/>
              <a:t> </a:t>
            </a:r>
            <a:r>
              <a:rPr dirty="0"/>
              <a:t>incident angle is estimated by the Monte-Carlo simulation, </a:t>
            </a:r>
            <a:r>
              <a:rPr dirty="0" smtClean="0"/>
              <a:t>~300 cm</a:t>
            </a:r>
            <a:r>
              <a:rPr baseline="29142" dirty="0" smtClean="0"/>
              <a:t>2</a:t>
            </a:r>
            <a:r>
              <a:rPr lang="cs-CZ" dirty="0" smtClean="0"/>
              <a:t> </a:t>
            </a:r>
            <a:r>
              <a:rPr dirty="0" smtClean="0"/>
              <a:t>(@</a:t>
            </a:r>
            <a:r>
              <a:rPr dirty="0"/>
              <a:t>100 </a:t>
            </a:r>
            <a:r>
              <a:rPr dirty="0" err="1"/>
              <a:t>keV</a:t>
            </a:r>
            <a:r>
              <a:rPr dirty="0"/>
              <a:t>)</a:t>
            </a:r>
          </a:p>
        </p:txBody>
      </p:sp>
      <p:sp>
        <p:nvSpPr>
          <p:cNvPr id="11" name="テキスト ボックス 31"/>
          <p:cNvSpPr txBox="1"/>
          <p:nvPr/>
        </p:nvSpPr>
        <p:spPr>
          <a:xfrm>
            <a:off x="841781" y="5176862"/>
            <a:ext cx="668141" cy="4198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2146" tIns="32146" rIns="32146" bIns="32146">
            <a:spAutoFit/>
          </a:bodyPr>
          <a:lstStyle/>
          <a:p>
            <a:pPr defTabSz="321468">
              <a:defRPr sz="1200" baseline="29000">
                <a:latin typeface="+mn-lt"/>
                <a:ea typeface="+mn-ea"/>
                <a:cs typeface="+mn-cs"/>
                <a:sym typeface="Calibri"/>
              </a:defRPr>
            </a:pPr>
            <a:r>
              <a:t>241</a:t>
            </a:r>
            <a:r>
              <a:rPr baseline="0"/>
              <a:t>Am</a:t>
            </a:r>
          </a:p>
          <a:p>
            <a:pPr defTabSz="321468">
              <a:defRPr sz="1200">
                <a:latin typeface="+mn-lt"/>
                <a:ea typeface="+mn-ea"/>
                <a:cs typeface="+mn-cs"/>
                <a:sym typeface="Calibri"/>
              </a:defRPr>
            </a:pPr>
            <a:r>
              <a:t>59.5 keV</a:t>
            </a:r>
          </a:p>
        </p:txBody>
      </p:sp>
      <p:sp>
        <p:nvSpPr>
          <p:cNvPr id="12" name="直線矢印コネクタ 33"/>
          <p:cNvSpPr/>
          <p:nvPr/>
        </p:nvSpPr>
        <p:spPr>
          <a:xfrm flipV="1">
            <a:off x="1219007" y="4118017"/>
            <a:ext cx="306803" cy="1055663"/>
          </a:xfrm>
          <a:prstGeom prst="line">
            <a:avLst/>
          </a:prstGeom>
          <a:ln w="3175">
            <a:solidFill>
              <a:srgbClr val="000000"/>
            </a:solidFill>
            <a:tailEnd type="triangle"/>
          </a:ln>
          <a:effectLst>
            <a:outerShdw blurRad="25400" dist="12700" dir="5400000" rotWithShape="0">
              <a:srgbClr val="000000">
                <a:alpha val="38000"/>
              </a:srgbClr>
            </a:outerShdw>
          </a:effectLst>
        </p:spPr>
        <p:txBody>
          <a:bodyPr lIns="32146" tIns="32146" rIns="32146" bIns="32146"/>
          <a:lstStyle/>
          <a:p>
            <a:pPr defTabSz="321468">
              <a:defRPr sz="1200">
                <a:latin typeface="+mn-lt"/>
                <a:ea typeface="+mn-ea"/>
                <a:cs typeface="+mn-cs"/>
                <a:sym typeface="Calibri"/>
              </a:defRPr>
            </a:pPr>
            <a:endParaRPr/>
          </a:p>
        </p:txBody>
      </p:sp>
      <p:sp>
        <p:nvSpPr>
          <p:cNvPr id="13" name="直線矢印コネクタ 35"/>
          <p:cNvSpPr/>
          <p:nvPr/>
        </p:nvSpPr>
        <p:spPr>
          <a:xfrm flipV="1">
            <a:off x="1190130" y="4118017"/>
            <a:ext cx="1" cy="1056963"/>
          </a:xfrm>
          <a:prstGeom prst="line">
            <a:avLst/>
          </a:prstGeom>
          <a:ln w="3175">
            <a:solidFill>
              <a:srgbClr val="000000"/>
            </a:solidFill>
            <a:tailEnd type="triangle"/>
          </a:ln>
          <a:effectLst>
            <a:outerShdw blurRad="25400" dist="12700" dir="5400000" rotWithShape="0">
              <a:srgbClr val="000000">
                <a:alpha val="38000"/>
              </a:srgbClr>
            </a:outerShdw>
          </a:effectLst>
        </p:spPr>
        <p:txBody>
          <a:bodyPr lIns="32146" tIns="32146" rIns="32146" bIns="32146"/>
          <a:lstStyle/>
          <a:p>
            <a:pPr defTabSz="321468">
              <a:defRPr sz="1200">
                <a:latin typeface="+mn-lt"/>
                <a:ea typeface="+mn-ea"/>
                <a:cs typeface="+mn-cs"/>
                <a:sym typeface="Calibri"/>
              </a:defRPr>
            </a:pPr>
            <a:endParaRPr/>
          </a:p>
        </p:txBody>
      </p:sp>
      <p:grpSp>
        <p:nvGrpSpPr>
          <p:cNvPr id="14" name="Group"/>
          <p:cNvGrpSpPr/>
          <p:nvPr/>
        </p:nvGrpSpPr>
        <p:grpSpPr>
          <a:xfrm>
            <a:off x="-23458" y="1414145"/>
            <a:ext cx="4094321" cy="1630663"/>
            <a:chOff x="-39203" y="222021"/>
            <a:chExt cx="4094320" cy="1630661"/>
          </a:xfrm>
        </p:grpSpPr>
        <p:pic>
          <p:nvPicPr>
            <p:cNvPr id="15" name="図 18" descr="図 18"/>
            <p:cNvPicPr>
              <a:picLocks noChangeAspect="1"/>
            </p:cNvPicPr>
            <p:nvPr/>
          </p:nvPicPr>
          <p:blipFill>
            <a:blip r:embed="rId4" cstate="print">
              <a:extLst/>
            </a:blip>
            <a:stretch>
              <a:fillRect/>
            </a:stretch>
          </p:blipFill>
          <p:spPr>
            <a:xfrm>
              <a:off x="53913" y="222021"/>
              <a:ext cx="4001204" cy="1510389"/>
            </a:xfrm>
            <a:prstGeom prst="rect">
              <a:avLst/>
            </a:prstGeom>
            <a:ln w="12700" cap="flat">
              <a:noFill/>
              <a:miter lim="400000"/>
            </a:ln>
            <a:effectLst/>
          </p:spPr>
        </p:pic>
        <p:sp>
          <p:nvSpPr>
            <p:cNvPr id="16" name="テキスト ボックス 36"/>
            <p:cNvSpPr txBox="1"/>
            <p:nvPr/>
          </p:nvSpPr>
          <p:spPr>
            <a:xfrm rot="18928451">
              <a:off x="-39203" y="347149"/>
              <a:ext cx="950287" cy="277212"/>
            </a:xfrm>
            <a:prstGeom prst="rect">
              <a:avLst/>
            </a:prstGeom>
            <a:solidFill>
              <a:srgbClr val="FFFFFF"/>
            </a:solidFill>
            <a:ln w="3175" cap="flat">
              <a:solidFill>
                <a:srgbClr val="0000FF"/>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321468">
                <a:defRPr sz="1200">
                  <a:solidFill>
                    <a:srgbClr val="FF0000"/>
                  </a:solidFill>
                  <a:latin typeface="+mn-lt"/>
                  <a:ea typeface="+mn-ea"/>
                  <a:cs typeface="+mn-cs"/>
                  <a:sym typeface="Calibri"/>
                </a:defRPr>
              </a:lvl1pPr>
            </a:lstStyle>
            <a:p>
              <a:r>
                <a:t>Preliminary!</a:t>
              </a:r>
            </a:p>
          </p:txBody>
        </p:sp>
        <p:sp>
          <p:nvSpPr>
            <p:cNvPr id="17" name="テキスト ボックス 5"/>
            <p:cNvSpPr txBox="1"/>
            <p:nvPr/>
          </p:nvSpPr>
          <p:spPr>
            <a:xfrm>
              <a:off x="179505" y="1582652"/>
              <a:ext cx="1329384" cy="2700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321468">
                <a:defRPr sz="1200">
                  <a:latin typeface="+mn-lt"/>
                  <a:ea typeface="+mn-ea"/>
                  <a:cs typeface="+mn-cs"/>
                  <a:sym typeface="Calibri"/>
                </a:defRPr>
              </a:lvl1pPr>
            </a:lstStyle>
            <a:p>
              <a:r>
                <a:rPr dirty="0" err="1"/>
                <a:t>Torigoe</a:t>
              </a:r>
              <a:r>
                <a:rPr dirty="0"/>
                <a:t>+ 2018</a:t>
              </a:r>
            </a:p>
          </p:txBody>
        </p:sp>
      </p:grpSp>
      <p:pic>
        <p:nvPicPr>
          <p:cNvPr id="18" name="図 8" descr="図 8"/>
          <p:cNvPicPr>
            <a:picLocks noChangeAspect="1"/>
          </p:cNvPicPr>
          <p:nvPr/>
        </p:nvPicPr>
        <p:blipFill>
          <a:blip r:embed="rId5" cstate="print">
            <a:extLst/>
          </a:blip>
          <a:srcRect t="9253"/>
          <a:stretch>
            <a:fillRect/>
          </a:stretch>
        </p:blipFill>
        <p:spPr>
          <a:xfrm>
            <a:off x="4310022" y="3798275"/>
            <a:ext cx="4365389" cy="2338510"/>
          </a:xfrm>
          <a:prstGeom prst="rect">
            <a:avLst/>
          </a:prstGeom>
          <a:ln w="12700">
            <a:miter lim="400000"/>
          </a:ln>
        </p:spPr>
      </p:pic>
      <p:sp>
        <p:nvSpPr>
          <p:cNvPr id="19" name="テキスト ボックス 9"/>
          <p:cNvSpPr txBox="1"/>
          <p:nvPr/>
        </p:nvSpPr>
        <p:spPr>
          <a:xfrm>
            <a:off x="1799572" y="6565091"/>
            <a:ext cx="6140301" cy="280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2146" tIns="32146" rIns="32146" bIns="32146">
            <a:spAutoFit/>
          </a:bodyPr>
          <a:lstStyle>
            <a:lvl1pPr defTabSz="321468">
              <a:defRPr sz="1400" b="1">
                <a:solidFill>
                  <a:srgbClr val="FF0000"/>
                </a:solidFill>
                <a:latin typeface="+mn-lt"/>
                <a:ea typeface="+mn-ea"/>
                <a:cs typeface="+mn-cs"/>
                <a:sym typeface="Calibri"/>
              </a:defRPr>
            </a:lvl1pPr>
          </a:lstStyle>
          <a:p>
            <a:r>
              <a:rPr lang="cs-CZ" dirty="0" smtClean="0"/>
              <a:t>Effective area</a:t>
            </a:r>
            <a:r>
              <a:rPr dirty="0" smtClean="0"/>
              <a:t> </a:t>
            </a:r>
            <a:r>
              <a:rPr dirty="0"/>
              <a:t>of one satellite is comparable to </a:t>
            </a:r>
            <a:r>
              <a:rPr lang="cs-CZ" dirty="0" smtClean="0"/>
              <a:t> two </a:t>
            </a:r>
            <a:r>
              <a:rPr dirty="0" smtClean="0"/>
              <a:t>Fermi-GBM</a:t>
            </a:r>
            <a:r>
              <a:rPr lang="cs-CZ" dirty="0" smtClean="0"/>
              <a:t> detector modules</a:t>
            </a:r>
            <a:endParaRPr dirty="0"/>
          </a:p>
        </p:txBody>
      </p:sp>
      <p:sp>
        <p:nvSpPr>
          <p:cNvPr id="22" name="テキスト ボックス 32"/>
          <p:cNvSpPr txBox="1"/>
          <p:nvPr/>
        </p:nvSpPr>
        <p:spPr>
          <a:xfrm rot="16200000">
            <a:off x="3510091" y="2003052"/>
            <a:ext cx="1454399" cy="242095"/>
          </a:xfrm>
          <a:prstGeom prst="rect">
            <a:avLst/>
          </a:prstGeom>
          <a:solidFill>
            <a:schemeClr val="bg1"/>
          </a:solidFill>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2146" tIns="32146" rIns="32146" bIns="32146">
            <a:spAutoFit/>
          </a:bodyPr>
          <a:lstStyle/>
          <a:p>
            <a:pPr defTabSz="321468">
              <a:defRPr sz="1200">
                <a:latin typeface="+mn-lt"/>
                <a:ea typeface="+mn-ea"/>
                <a:cs typeface="+mn-cs"/>
                <a:sym typeface="Calibri"/>
              </a:defRPr>
            </a:pPr>
            <a:r>
              <a:rPr dirty="0"/>
              <a:t>Effective Area (cm</a:t>
            </a:r>
            <a:r>
              <a:rPr baseline="29000" dirty="0"/>
              <a:t>2</a:t>
            </a:r>
            <a:r>
              <a:rPr dirty="0"/>
              <a:t>)</a:t>
            </a:r>
          </a:p>
        </p:txBody>
      </p:sp>
      <p:sp>
        <p:nvSpPr>
          <p:cNvPr id="23" name="テキスト ボックス 41"/>
          <p:cNvSpPr txBox="1"/>
          <p:nvPr/>
        </p:nvSpPr>
        <p:spPr>
          <a:xfrm>
            <a:off x="5387195" y="5930501"/>
            <a:ext cx="2498541" cy="216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tIns="32146" rIns="32146" bIns="32146">
            <a:spAutoFit/>
          </a:bodyPr>
          <a:lstStyle>
            <a:lvl1pPr defTabSz="321468">
              <a:defRPr sz="1100">
                <a:latin typeface="+mn-lt"/>
                <a:ea typeface="+mn-ea"/>
                <a:cs typeface="+mn-cs"/>
                <a:sym typeface="Calibri"/>
              </a:defRPr>
            </a:lvl1pPr>
          </a:lstStyle>
          <a:p>
            <a:r>
              <a:t>GRB incident horizontal angle (deg)</a:t>
            </a:r>
          </a:p>
        </p:txBody>
      </p:sp>
      <p:sp>
        <p:nvSpPr>
          <p:cNvPr id="24" name="テキスト ボックス 42"/>
          <p:cNvSpPr txBox="1"/>
          <p:nvPr/>
        </p:nvSpPr>
        <p:spPr>
          <a:xfrm rot="16200000">
            <a:off x="3360920" y="4581785"/>
            <a:ext cx="2065468" cy="216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2146" tIns="32146" rIns="32146" bIns="32146">
            <a:spAutoFit/>
          </a:bodyPr>
          <a:lstStyle>
            <a:lvl1pPr defTabSz="321468">
              <a:defRPr sz="1100">
                <a:latin typeface="+mn-lt"/>
                <a:ea typeface="+mn-ea"/>
                <a:cs typeface="+mn-cs"/>
                <a:sym typeface="Calibri"/>
              </a:defRPr>
            </a:lvl1pPr>
          </a:lstStyle>
          <a:p>
            <a:r>
              <a:t>GRB incident zenith angle (deg)</a:t>
            </a:r>
          </a:p>
        </p:txBody>
      </p:sp>
      <p:sp>
        <p:nvSpPr>
          <p:cNvPr id="25" name="円/楕円 11"/>
          <p:cNvSpPr/>
          <p:nvPr/>
        </p:nvSpPr>
        <p:spPr>
          <a:xfrm>
            <a:off x="6737574" y="4381894"/>
            <a:ext cx="399308" cy="499617"/>
          </a:xfrm>
          <a:prstGeom prst="ellipse">
            <a:avLst/>
          </a:prstGeom>
          <a:ln w="3175">
            <a:solidFill>
              <a:srgbClr val="FF0000"/>
            </a:solidFill>
          </a:ln>
          <a:effectLst>
            <a:outerShdw blurRad="25400" dist="12700" dir="5400000" rotWithShape="0">
              <a:srgbClr val="000000">
                <a:alpha val="35000"/>
              </a:srgbClr>
            </a:outerShdw>
          </a:effectLst>
        </p:spPr>
        <p:txBody>
          <a:bodyPr lIns="32146" tIns="32146" rIns="32146" bIns="32146" anchor="ctr"/>
          <a:lstStyle/>
          <a:p>
            <a:pPr algn="ctr" defTabSz="321468">
              <a:defRPr sz="1200">
                <a:solidFill>
                  <a:srgbClr val="FFFFFF"/>
                </a:solidFill>
                <a:latin typeface="+mn-lt"/>
                <a:ea typeface="+mn-ea"/>
                <a:cs typeface="+mn-cs"/>
                <a:sym typeface="Calibri"/>
              </a:defRPr>
            </a:pPr>
            <a:endParaRPr/>
          </a:p>
        </p:txBody>
      </p:sp>
      <p:sp>
        <p:nvSpPr>
          <p:cNvPr id="26" name="直線矢印コネクタ 13"/>
          <p:cNvSpPr/>
          <p:nvPr/>
        </p:nvSpPr>
        <p:spPr>
          <a:xfrm flipH="1" flipV="1">
            <a:off x="6451041" y="2350069"/>
            <a:ext cx="463447" cy="1928184"/>
          </a:xfrm>
          <a:prstGeom prst="line">
            <a:avLst/>
          </a:prstGeom>
          <a:ln w="12700">
            <a:solidFill>
              <a:srgbClr val="FF0000"/>
            </a:solidFill>
            <a:tailEnd type="triangle"/>
          </a:ln>
          <a:effectLst>
            <a:outerShdw blurRad="25400" dist="12700" dir="5400000" rotWithShape="0">
              <a:srgbClr val="000000">
                <a:alpha val="38000"/>
              </a:srgbClr>
            </a:outerShdw>
          </a:effectLst>
        </p:spPr>
        <p:txBody>
          <a:bodyPr lIns="32146" tIns="32146" rIns="32146" bIns="32146"/>
          <a:lstStyle/>
          <a:p>
            <a:pPr defTabSz="321468">
              <a:defRPr sz="1200">
                <a:latin typeface="+mn-lt"/>
                <a:ea typeface="+mn-ea"/>
                <a:cs typeface="+mn-cs"/>
                <a:sym typeface="Calibri"/>
              </a:defRPr>
            </a:pPr>
            <a:endParaRPr/>
          </a:p>
        </p:txBody>
      </p:sp>
      <p:sp>
        <p:nvSpPr>
          <p:cNvPr id="29" name="テキスト ボックス 10"/>
          <p:cNvSpPr txBox="1"/>
          <p:nvPr/>
        </p:nvSpPr>
        <p:spPr>
          <a:xfrm>
            <a:off x="5407343" y="3497272"/>
            <a:ext cx="852841" cy="249586"/>
          </a:xfrm>
          <a:prstGeom prst="rect">
            <a:avLst/>
          </a:prstGeom>
          <a:solidFill>
            <a:srgbClr val="FFFFFF"/>
          </a:solidFill>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a:spAutoFit/>
          </a:bodyPr>
          <a:lstStyle>
            <a:lvl1pPr defTabSz="321468">
              <a:defRPr sz="1200">
                <a:latin typeface="+mn-lt"/>
                <a:ea typeface="+mn-ea"/>
                <a:cs typeface="+mn-cs"/>
                <a:sym typeface="Calibri"/>
              </a:defRPr>
            </a:lvl1pPr>
          </a:lstStyle>
          <a:p>
            <a:r>
              <a:rPr dirty="0"/>
              <a:t>Energy (</a:t>
            </a:r>
            <a:r>
              <a:rPr dirty="0" err="1"/>
              <a:t>keV</a:t>
            </a:r>
            <a:r>
              <a:rPr dirty="0"/>
              <a:t>)</a:t>
            </a:r>
          </a:p>
        </p:txBody>
      </p:sp>
      <p:sp>
        <p:nvSpPr>
          <p:cNvPr id="31" name="テキスト ボックス 10"/>
          <p:cNvSpPr txBox="1"/>
          <p:nvPr/>
        </p:nvSpPr>
        <p:spPr>
          <a:xfrm>
            <a:off x="6227935" y="3493928"/>
            <a:ext cx="852841" cy="249586"/>
          </a:xfrm>
          <a:prstGeom prst="rect">
            <a:avLst/>
          </a:prstGeom>
          <a:solidFill>
            <a:srgbClr val="FFFFFF"/>
          </a:solidFill>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a:spAutoFit/>
          </a:bodyPr>
          <a:lstStyle>
            <a:lvl1pPr defTabSz="321468">
              <a:defRPr sz="1200">
                <a:latin typeface="+mn-lt"/>
                <a:ea typeface="+mn-ea"/>
                <a:cs typeface="+mn-cs"/>
                <a:sym typeface="Calibri"/>
              </a:defRPr>
            </a:lvl1pPr>
          </a:lstStyle>
          <a:p>
            <a:r>
              <a:rPr lang="cs-CZ" dirty="0" smtClean="0"/>
              <a:t>        100</a:t>
            </a:r>
            <a:endParaRPr dirty="0"/>
          </a:p>
        </p:txBody>
      </p:sp>
      <p:sp>
        <p:nvSpPr>
          <p:cNvPr id="32" name="テキスト ボックス 10"/>
          <p:cNvSpPr txBox="1"/>
          <p:nvPr/>
        </p:nvSpPr>
        <p:spPr>
          <a:xfrm>
            <a:off x="8143759" y="3497272"/>
            <a:ext cx="852841" cy="249586"/>
          </a:xfrm>
          <a:prstGeom prst="rect">
            <a:avLst/>
          </a:prstGeom>
          <a:solidFill>
            <a:srgbClr val="FFFFFF"/>
          </a:solidFill>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a:spAutoFit/>
          </a:bodyPr>
          <a:lstStyle>
            <a:lvl1pPr defTabSz="321468">
              <a:defRPr sz="1200">
                <a:latin typeface="+mn-lt"/>
                <a:ea typeface="+mn-ea"/>
                <a:cs typeface="+mn-cs"/>
                <a:sym typeface="Calibri"/>
              </a:defRPr>
            </a:lvl1pPr>
          </a:lstStyle>
          <a:p>
            <a:r>
              <a:rPr lang="cs-CZ" dirty="0" smtClean="0"/>
              <a:t>        1000</a:t>
            </a:r>
            <a:endParaRPr dirty="0"/>
          </a:p>
        </p:txBody>
      </p:sp>
      <p:sp>
        <p:nvSpPr>
          <p:cNvPr id="33" name="テキスト ボックス 5"/>
          <p:cNvSpPr txBox="1"/>
          <p:nvPr/>
        </p:nvSpPr>
        <p:spPr>
          <a:xfrm>
            <a:off x="7465004" y="3560651"/>
            <a:ext cx="985374" cy="2700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numCol="1" anchor="t">
            <a:noAutofit/>
          </a:bodyPr>
          <a:lstStyle>
            <a:lvl1pPr defTabSz="321468">
              <a:defRPr sz="1200">
                <a:latin typeface="+mn-lt"/>
                <a:ea typeface="+mn-ea"/>
                <a:cs typeface="+mn-cs"/>
                <a:sym typeface="Calibri"/>
              </a:defRPr>
            </a:lvl1pPr>
          </a:lstStyle>
          <a:p>
            <a:r>
              <a:rPr lang="cs-CZ" dirty="0" smtClean="0"/>
              <a:t>Ohno</a:t>
            </a:r>
            <a:r>
              <a:rPr dirty="0" smtClean="0"/>
              <a:t>+ </a:t>
            </a:r>
            <a:r>
              <a:rPr dirty="0"/>
              <a:t>2018</a:t>
            </a:r>
          </a:p>
        </p:txBody>
      </p:sp>
      <p:sp>
        <p:nvSpPr>
          <p:cNvPr id="34" name="テキスト ボックス 21"/>
          <p:cNvSpPr txBox="1"/>
          <p:nvPr/>
        </p:nvSpPr>
        <p:spPr>
          <a:xfrm>
            <a:off x="7545887" y="1282347"/>
            <a:ext cx="1025358" cy="900000"/>
          </a:xfrm>
          <a:prstGeom prst="rect">
            <a:avLst/>
          </a:prstGeom>
          <a:solidFill>
            <a:srgbClr val="FFFFFF"/>
          </a:solidFill>
          <a:ln w="3175">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a:spAutoFit/>
          </a:bodyPr>
          <a:lstStyle/>
          <a:p>
            <a:pPr defTabSz="321468">
              <a:lnSpc>
                <a:spcPct val="130000"/>
              </a:lnSpc>
              <a:defRPr sz="1100">
                <a:latin typeface="+mn-lt"/>
                <a:ea typeface="+mn-ea"/>
                <a:cs typeface="+mn-cs"/>
                <a:sym typeface="Calibri"/>
              </a:defRPr>
            </a:pPr>
            <a:r>
              <a:rPr lang="cs-CZ" dirty="0" smtClean="0"/>
              <a:t>CsI only</a:t>
            </a:r>
            <a:endParaRPr dirty="0"/>
          </a:p>
          <a:p>
            <a:pPr defTabSz="321468">
              <a:lnSpc>
                <a:spcPct val="130000"/>
              </a:lnSpc>
              <a:defRPr sz="1100">
                <a:solidFill>
                  <a:srgbClr val="FF0000"/>
                </a:solidFill>
                <a:latin typeface="+mn-lt"/>
                <a:ea typeface="+mn-ea"/>
                <a:cs typeface="+mn-cs"/>
                <a:sym typeface="Calibri"/>
              </a:defRPr>
            </a:pPr>
            <a:r>
              <a:rPr dirty="0" smtClean="0">
                <a:solidFill>
                  <a:srgbClr val="00B050"/>
                </a:solidFill>
              </a:rPr>
              <a:t>C</a:t>
            </a:r>
            <a:r>
              <a:rPr lang="cs-CZ" dirty="0" smtClean="0">
                <a:solidFill>
                  <a:srgbClr val="00B050"/>
                </a:solidFill>
              </a:rPr>
              <a:t>sI + Al 1mm</a:t>
            </a:r>
          </a:p>
          <a:p>
            <a:pPr defTabSz="321468">
              <a:lnSpc>
                <a:spcPct val="130000"/>
              </a:lnSpc>
              <a:defRPr sz="1100">
                <a:solidFill>
                  <a:srgbClr val="FF0000"/>
                </a:solidFill>
                <a:latin typeface="+mn-lt"/>
                <a:ea typeface="+mn-ea"/>
                <a:cs typeface="+mn-cs"/>
                <a:sym typeface="Calibri"/>
              </a:defRPr>
            </a:pPr>
            <a:r>
              <a:rPr lang="cs-CZ" dirty="0" smtClean="0"/>
              <a:t>CsI + CFRP 2mm</a:t>
            </a:r>
            <a:endParaRPr dirty="0"/>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Cím 3"/>
          <p:cNvSpPr txBox="1">
            <a:spLocks noGrp="1"/>
          </p:cNvSpPr>
          <p:nvPr>
            <p:ph type="title"/>
          </p:nvPr>
        </p:nvSpPr>
        <p:spPr>
          <a:xfrm>
            <a:off x="447988" y="44624"/>
            <a:ext cx="4412045" cy="864096"/>
          </a:xfrm>
          <a:prstGeom prst="rect">
            <a:avLst/>
          </a:prstGeom>
        </p:spPr>
        <p:txBody>
          <a:bodyPr/>
          <a:lstStyle/>
          <a:p>
            <a:r>
              <a:t>CAMELOT GPS time-stamping test board </a:t>
            </a:r>
          </a:p>
        </p:txBody>
      </p:sp>
      <p:pic>
        <p:nvPicPr>
          <p:cNvPr id="288" name="grbgpstt-board.pdf" descr="grbgpstt-board.pdf"/>
          <p:cNvPicPr>
            <a:picLocks noChangeAspect="1"/>
          </p:cNvPicPr>
          <p:nvPr/>
        </p:nvPicPr>
        <p:blipFill>
          <a:blip r:embed="rId2" cstate="print">
            <a:extLst/>
          </a:blip>
          <a:srcRect l="17763" r="15276"/>
          <a:stretch>
            <a:fillRect/>
          </a:stretch>
        </p:blipFill>
        <p:spPr>
          <a:xfrm>
            <a:off x="100284" y="1630086"/>
            <a:ext cx="3441419" cy="3597692"/>
          </a:xfrm>
          <a:prstGeom prst="rect">
            <a:avLst/>
          </a:prstGeom>
          <a:ln w="12700">
            <a:miter lim="400000"/>
          </a:ln>
        </p:spPr>
      </p:pic>
      <p:pic>
        <p:nvPicPr>
          <p:cNvPr id="289" name="grbgpstt-block.pdf" descr="grbgpstt-block.pdf"/>
          <p:cNvPicPr>
            <a:picLocks noChangeAspect="1"/>
          </p:cNvPicPr>
          <p:nvPr/>
        </p:nvPicPr>
        <p:blipFill>
          <a:blip r:embed="rId3" cstate="print">
            <a:extLst/>
          </a:blip>
          <a:stretch>
            <a:fillRect/>
          </a:stretch>
        </p:blipFill>
        <p:spPr>
          <a:xfrm>
            <a:off x="3338420" y="1309869"/>
            <a:ext cx="5997673" cy="4238262"/>
          </a:xfrm>
          <a:prstGeom prst="rect">
            <a:avLst/>
          </a:prstGeom>
          <a:ln w="12700">
            <a:miter lim="400000"/>
          </a:ln>
        </p:spPr>
      </p:pic>
      <p:sp>
        <p:nvSpPr>
          <p:cNvPr id="290" name="Pál et al. 2018"/>
          <p:cNvSpPr txBox="1"/>
          <p:nvPr/>
        </p:nvSpPr>
        <p:spPr>
          <a:xfrm>
            <a:off x="7208715" y="6418828"/>
            <a:ext cx="1423836" cy="306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410765">
              <a:defRPr sz="1600" b="1">
                <a:latin typeface="Helvetica Neue"/>
                <a:ea typeface="Helvetica Neue"/>
                <a:cs typeface="Helvetica Neue"/>
                <a:sym typeface="Helvetica Neue"/>
              </a:defRPr>
            </a:lvl1pPr>
          </a:lstStyle>
          <a:p>
            <a:r>
              <a:t>Pál et al. 2018</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Cím 3"/>
          <p:cNvSpPr txBox="1">
            <a:spLocks noGrp="1"/>
          </p:cNvSpPr>
          <p:nvPr>
            <p:ph type="title"/>
          </p:nvPr>
        </p:nvSpPr>
        <p:spPr>
          <a:xfrm>
            <a:off x="384488" y="-31576"/>
            <a:ext cx="4824001" cy="980034"/>
          </a:xfrm>
          <a:prstGeom prst="rect">
            <a:avLst/>
          </a:prstGeom>
        </p:spPr>
        <p:txBody>
          <a:bodyPr/>
          <a:lstStyle/>
          <a:p>
            <a:r>
              <a:t>Sky visibility on 53 deg Walker Orbits</a:t>
            </a:r>
          </a:p>
        </p:txBody>
      </p:sp>
      <p:pic>
        <p:nvPicPr>
          <p:cNvPr id="293" name="Walker_9Sats_TwoSideDet_Coverage_SkyMap.png" descr="Walker_9Sats_TwoSideDet_Coverage_SkyMap.png"/>
          <p:cNvPicPr>
            <a:picLocks noChangeAspect="1"/>
          </p:cNvPicPr>
          <p:nvPr/>
        </p:nvPicPr>
        <p:blipFill>
          <a:blip r:embed="rId2" cstate="print">
            <a:extLst/>
          </a:blip>
          <a:stretch>
            <a:fillRect/>
          </a:stretch>
        </p:blipFill>
        <p:spPr>
          <a:xfrm>
            <a:off x="1344650" y="3629648"/>
            <a:ext cx="6454700" cy="3227350"/>
          </a:xfrm>
          <a:prstGeom prst="rect">
            <a:avLst/>
          </a:prstGeom>
          <a:ln w="12700">
            <a:miter lim="400000"/>
          </a:ln>
        </p:spPr>
      </p:pic>
      <p:pic>
        <p:nvPicPr>
          <p:cNvPr id="294" name="orbits_walker_26.pdf" descr="orbits_walker_26.pdf"/>
          <p:cNvPicPr>
            <a:picLocks noChangeAspect="1"/>
          </p:cNvPicPr>
          <p:nvPr/>
        </p:nvPicPr>
        <p:blipFill>
          <a:blip r:embed="rId3" cstate="print">
            <a:extLst/>
          </a:blip>
          <a:srcRect t="8027" b="8027"/>
          <a:stretch>
            <a:fillRect/>
          </a:stretch>
        </p:blipFill>
        <p:spPr>
          <a:xfrm>
            <a:off x="1746172" y="1282401"/>
            <a:ext cx="5651762" cy="2518347"/>
          </a:xfrm>
          <a:prstGeom prst="rect">
            <a:avLst/>
          </a:prstGeom>
          <a:ln w="12700">
            <a:miter lim="400000"/>
          </a:ln>
        </p:spPr>
      </p:pic>
      <p:sp>
        <p:nvSpPr>
          <p:cNvPr id="5" name="テキスト ボックス 22"/>
          <p:cNvSpPr txBox="1"/>
          <p:nvPr/>
        </p:nvSpPr>
        <p:spPr>
          <a:xfrm>
            <a:off x="7611760" y="4788194"/>
            <a:ext cx="1563129" cy="926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6" tIns="32146" rIns="32146" bIns="32146">
            <a:spAutoFit/>
          </a:bodyPr>
          <a:lstStyle/>
          <a:p>
            <a:pPr defTabSz="321468">
              <a:defRPr sz="1400" b="1">
                <a:latin typeface="+mn-lt"/>
                <a:ea typeface="+mn-ea"/>
                <a:cs typeface="+mn-cs"/>
                <a:sym typeface="Calibri"/>
              </a:defRPr>
            </a:pPr>
            <a:r>
              <a:rPr lang="cs-CZ" sz="1400" b="1" dirty="0" smtClean="0">
                <a:sym typeface="Calibri"/>
              </a:rPr>
              <a:t>95% of the sky will be s</a:t>
            </a:r>
            <a:r>
              <a:rPr lang="en-US" sz="1400" b="1" dirty="0" err="1" smtClean="0">
                <a:sym typeface="Calibri"/>
              </a:rPr>
              <a:t>imultaneous</a:t>
            </a:r>
            <a:r>
              <a:rPr lang="cs-CZ" sz="1400" b="1" dirty="0" smtClean="0">
                <a:sym typeface="Calibri"/>
              </a:rPr>
              <a:t>ly </a:t>
            </a:r>
            <a:r>
              <a:rPr lang="en-US" sz="1400" b="1" dirty="0" smtClean="0">
                <a:sym typeface="Calibri"/>
              </a:rPr>
              <a:t>cover</a:t>
            </a:r>
            <a:r>
              <a:rPr lang="cs-CZ" sz="1400" b="1" dirty="0" smtClean="0">
                <a:sym typeface="Calibri"/>
              </a:rPr>
              <a:t>ed</a:t>
            </a:r>
            <a:r>
              <a:rPr lang="en-US" sz="1400" b="1" dirty="0" smtClean="0">
                <a:sym typeface="Calibri"/>
              </a:rPr>
              <a:t> by at least </a:t>
            </a:r>
            <a:r>
              <a:rPr lang="cs-CZ" sz="1400" b="1" dirty="0" smtClean="0">
                <a:sym typeface="Calibri"/>
              </a:rPr>
              <a:t>5</a:t>
            </a:r>
            <a:r>
              <a:rPr lang="en-US" sz="1400" b="1" dirty="0" smtClean="0">
                <a:sym typeface="Calibri"/>
              </a:rPr>
              <a:t> satellites</a:t>
            </a:r>
            <a:r>
              <a:rPr lang="cs-CZ" sz="1400" b="1" dirty="0" smtClean="0">
                <a:sym typeface="Calibri"/>
              </a:rPr>
              <a:t>.</a:t>
            </a:r>
            <a:endParaRPr dirty="0"/>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téma">
  <a:themeElements>
    <a:clrScheme name="Office-téma">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téma">
      <a:majorFont>
        <a:latin typeface="Helvetica"/>
        <a:ea typeface="Helvetica"/>
        <a:cs typeface="Helvetica"/>
      </a:majorFont>
      <a:minorFont>
        <a:latin typeface="Calibri"/>
        <a:ea typeface="Calibri"/>
        <a:cs typeface="Calibri"/>
      </a:minorFont>
    </a:fontScheme>
    <a:fmtScheme name="Office-té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téma">
  <a:themeElements>
    <a:clrScheme name="Office-téma">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téma">
      <a:majorFont>
        <a:latin typeface="Helvetica"/>
        <a:ea typeface="Helvetica"/>
        <a:cs typeface="Helvetica"/>
      </a:majorFont>
      <a:minorFont>
        <a:latin typeface="Calibri"/>
        <a:ea typeface="Calibri"/>
        <a:cs typeface="Calibri"/>
      </a:minorFont>
    </a:fontScheme>
    <a:fmtScheme name="Office-té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385</TotalTime>
  <Words>1284</Words>
  <Application>Microsoft Office PowerPoint</Application>
  <PresentationFormat>On-screen Show (4:3)</PresentationFormat>
  <Paragraphs>178</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Office-téma</vt:lpstr>
      <vt:lpstr>Future mission CAMELOT for Localisation of Gamma-Ray Transients by Fleet of Cubesats</vt:lpstr>
      <vt:lpstr>17. 08. 2017  beginning of multi-messenger astrophysics  OF GRBs</vt:lpstr>
      <vt:lpstr>An empty region in parameter space </vt:lpstr>
      <vt:lpstr>Slide 4</vt:lpstr>
      <vt:lpstr>Slide 5</vt:lpstr>
      <vt:lpstr>Slide 6</vt:lpstr>
      <vt:lpstr>Spectral feasibility</vt:lpstr>
      <vt:lpstr>CAMELOT GPS time-stamping test board </vt:lpstr>
      <vt:lpstr>Sky visibility on 53 deg Walker Orbits</vt:lpstr>
      <vt:lpstr>Sky visibility on sun-synchronous polar orbits </vt:lpstr>
      <vt:lpstr>High background on polar orbits </vt:lpstr>
      <vt:lpstr>What do we expect to see?</vt:lpstr>
      <vt:lpstr>Timing based localisation</vt:lpstr>
      <vt:lpstr>Localisation feasibility </vt:lpstr>
      <vt:lpstr>Localisation algorithm</vt:lpstr>
      <vt:lpstr>Localisation accuracy </vt:lpstr>
      <vt:lpstr>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CAMELOT:  Cubesats Applied for MEasuring  and LOcalising Transients</dc:title>
  <dc:creator>Jakub Ripa</dc:creator>
  <cp:lastModifiedBy>Jakub Ripa</cp:lastModifiedBy>
  <cp:revision>73</cp:revision>
  <dcterms:modified xsi:type="dcterms:W3CDTF">2018-11-14T16:34:23Z</dcterms:modified>
</cp:coreProperties>
</file>